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2.xml" ContentType="application/vnd.openxmlformats-officedocument.presentationml.tags+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6.xml" ContentType="application/vnd.openxmlformats-officedocument.presentationml.tags+xml"/>
  <Override PartName="/ppt/notesSlides/notesSlide30.xml" ContentType="application/vnd.openxmlformats-officedocument.presentationml.notesSlide+xml"/>
  <Override PartName="/ppt/tags/tag17.xml" ContentType="application/vnd.openxmlformats-officedocument.presentationml.tags+xml"/>
  <Override PartName="/ppt/notesSlides/notesSlide31.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9.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0.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75" r:id="rId6"/>
  </p:sldMasterIdLst>
  <p:notesMasterIdLst>
    <p:notesMasterId r:id="rId50"/>
  </p:notesMasterIdLst>
  <p:handoutMasterIdLst>
    <p:handoutMasterId r:id="rId51"/>
  </p:handoutMasterIdLst>
  <p:sldIdLst>
    <p:sldId id="347" r:id="rId7"/>
    <p:sldId id="303" r:id="rId8"/>
    <p:sldId id="279" r:id="rId9"/>
    <p:sldId id="353" r:id="rId10"/>
    <p:sldId id="306" r:id="rId11"/>
    <p:sldId id="314" r:id="rId12"/>
    <p:sldId id="307" r:id="rId13"/>
    <p:sldId id="358" r:id="rId14"/>
    <p:sldId id="360" r:id="rId15"/>
    <p:sldId id="349" r:id="rId16"/>
    <p:sldId id="323" r:id="rId17"/>
    <p:sldId id="324" r:id="rId18"/>
    <p:sldId id="315" r:id="rId19"/>
    <p:sldId id="316" r:id="rId20"/>
    <p:sldId id="364" r:id="rId21"/>
    <p:sldId id="366" r:id="rId22"/>
    <p:sldId id="321" r:id="rId23"/>
    <p:sldId id="322" r:id="rId24"/>
    <p:sldId id="320" r:id="rId25"/>
    <p:sldId id="365" r:id="rId26"/>
    <p:sldId id="327" r:id="rId27"/>
    <p:sldId id="352" r:id="rId28"/>
    <p:sldId id="362" r:id="rId29"/>
    <p:sldId id="332" r:id="rId30"/>
    <p:sldId id="330" r:id="rId31"/>
    <p:sldId id="329" r:id="rId32"/>
    <p:sldId id="328" r:id="rId33"/>
    <p:sldId id="334" r:id="rId34"/>
    <p:sldId id="351" r:id="rId35"/>
    <p:sldId id="336" r:id="rId36"/>
    <p:sldId id="343" r:id="rId37"/>
    <p:sldId id="342" r:id="rId38"/>
    <p:sldId id="354" r:id="rId39"/>
    <p:sldId id="363" r:id="rId40"/>
    <p:sldId id="335" r:id="rId41"/>
    <p:sldId id="286" r:id="rId42"/>
    <p:sldId id="301" r:id="rId43"/>
    <p:sldId id="288" r:id="rId44"/>
    <p:sldId id="287" r:id="rId45"/>
    <p:sldId id="289" r:id="rId46"/>
    <p:sldId id="361" r:id="rId47"/>
    <p:sldId id="333" r:id="rId48"/>
    <p:sldId id="305" r:id="rId49"/>
  </p:sldIdLst>
  <p:sldSz cx="12239625" cy="6884988"/>
  <p:notesSz cx="6797675" cy="9926638"/>
  <p:defaultTextStyle>
    <a:defPPr>
      <a:defRPr lang="de-DE"/>
    </a:defPPr>
    <a:lvl1pPr marL="0" algn="l" defTabSz="1092799" rtl="0" eaLnBrk="1" latinLnBrk="0" hangingPunct="1">
      <a:defRPr sz="2151" kern="1200">
        <a:solidFill>
          <a:schemeClr val="tx1"/>
        </a:solidFill>
        <a:latin typeface="+mn-lt"/>
        <a:ea typeface="+mn-ea"/>
        <a:cs typeface="+mn-cs"/>
      </a:defRPr>
    </a:lvl1pPr>
    <a:lvl2pPr marL="546400" algn="l" defTabSz="1092799" rtl="0" eaLnBrk="1" latinLnBrk="0" hangingPunct="1">
      <a:defRPr sz="2151" kern="1200">
        <a:solidFill>
          <a:schemeClr val="tx1"/>
        </a:solidFill>
        <a:latin typeface="+mn-lt"/>
        <a:ea typeface="+mn-ea"/>
        <a:cs typeface="+mn-cs"/>
      </a:defRPr>
    </a:lvl2pPr>
    <a:lvl3pPr marL="1092799" algn="l" defTabSz="1092799" rtl="0" eaLnBrk="1" latinLnBrk="0" hangingPunct="1">
      <a:defRPr sz="2151" kern="1200">
        <a:solidFill>
          <a:schemeClr val="tx1"/>
        </a:solidFill>
        <a:latin typeface="+mn-lt"/>
        <a:ea typeface="+mn-ea"/>
        <a:cs typeface="+mn-cs"/>
      </a:defRPr>
    </a:lvl3pPr>
    <a:lvl4pPr marL="1639199" algn="l" defTabSz="1092799" rtl="0" eaLnBrk="1" latinLnBrk="0" hangingPunct="1">
      <a:defRPr sz="2151" kern="1200">
        <a:solidFill>
          <a:schemeClr val="tx1"/>
        </a:solidFill>
        <a:latin typeface="+mn-lt"/>
        <a:ea typeface="+mn-ea"/>
        <a:cs typeface="+mn-cs"/>
      </a:defRPr>
    </a:lvl4pPr>
    <a:lvl5pPr marL="2185599" algn="l" defTabSz="1092799" rtl="0" eaLnBrk="1" latinLnBrk="0" hangingPunct="1">
      <a:defRPr sz="2151" kern="1200">
        <a:solidFill>
          <a:schemeClr val="tx1"/>
        </a:solidFill>
        <a:latin typeface="+mn-lt"/>
        <a:ea typeface="+mn-ea"/>
        <a:cs typeface="+mn-cs"/>
      </a:defRPr>
    </a:lvl5pPr>
    <a:lvl6pPr marL="2731999" algn="l" defTabSz="1092799" rtl="0" eaLnBrk="1" latinLnBrk="0" hangingPunct="1">
      <a:defRPr sz="2151" kern="1200">
        <a:solidFill>
          <a:schemeClr val="tx1"/>
        </a:solidFill>
        <a:latin typeface="+mn-lt"/>
        <a:ea typeface="+mn-ea"/>
        <a:cs typeface="+mn-cs"/>
      </a:defRPr>
    </a:lvl6pPr>
    <a:lvl7pPr marL="3278398" algn="l" defTabSz="1092799" rtl="0" eaLnBrk="1" latinLnBrk="0" hangingPunct="1">
      <a:defRPr sz="2151" kern="1200">
        <a:solidFill>
          <a:schemeClr val="tx1"/>
        </a:solidFill>
        <a:latin typeface="+mn-lt"/>
        <a:ea typeface="+mn-ea"/>
        <a:cs typeface="+mn-cs"/>
      </a:defRPr>
    </a:lvl7pPr>
    <a:lvl8pPr marL="3824798" algn="l" defTabSz="1092799" rtl="0" eaLnBrk="1" latinLnBrk="0" hangingPunct="1">
      <a:defRPr sz="2151" kern="1200">
        <a:solidFill>
          <a:schemeClr val="tx1"/>
        </a:solidFill>
        <a:latin typeface="+mn-lt"/>
        <a:ea typeface="+mn-ea"/>
        <a:cs typeface="+mn-cs"/>
      </a:defRPr>
    </a:lvl8pPr>
    <a:lvl9pPr marL="4371198" algn="l" defTabSz="1092799" rtl="0" eaLnBrk="1" latinLnBrk="0" hangingPunct="1">
      <a:defRPr sz="215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3" userDrawn="1">
          <p15:clr>
            <a:srgbClr val="A4A3A4"/>
          </p15:clr>
        </p15:guide>
        <p15:guide id="2" pos="3856"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Frost Jutta Regine" initials="FJR" lastIdx="1" clrIdx="0">
    <p:extLst>
      <p:ext uri="{19B8F6BF-5375-455C-9EA6-DF929625EA0E}">
        <p15:presenceInfo xmlns:p15="http://schemas.microsoft.com/office/powerpoint/2012/main" userId="S-1-5-21-4188120786-1267690402-392790447-240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B93A6D"/>
    <a:srgbClr val="FF0066"/>
    <a:srgbClr val="FFC6CD"/>
    <a:srgbClr val="FFFF66"/>
    <a:srgbClr val="FFFFCC"/>
    <a:srgbClr val="66FFCC"/>
    <a:srgbClr val="003C7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50" autoAdjust="0"/>
    <p:restoredTop sz="96242" autoAdjust="0"/>
  </p:normalViewPr>
  <p:slideViewPr>
    <p:cSldViewPr snapToGrid="0">
      <p:cViewPr varScale="1">
        <p:scale>
          <a:sx n="106" d="100"/>
          <a:sy n="106" d="100"/>
        </p:scale>
        <p:origin x="1278" y="102"/>
      </p:cViewPr>
      <p:guideLst>
        <p:guide orient="horz" pos="2123"/>
        <p:guide pos="3856"/>
      </p:guideLst>
    </p:cSldViewPr>
  </p:slideViewPr>
  <p:outlineViewPr>
    <p:cViewPr>
      <p:scale>
        <a:sx n="33" d="100"/>
        <a:sy n="33" d="100"/>
      </p:scale>
      <p:origin x="0" y="-410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4080"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B9B01F-DE73-4351-99B2-2E788AA1AD0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de-DE"/>
        </a:p>
      </dgm:t>
    </dgm:pt>
    <dgm:pt modelId="{38DA32AE-AD5E-487A-B47F-269A0A624B4E}">
      <dgm:prSet phldrT="[Text]" custT="1"/>
      <dgm:spPr/>
      <dgm:t>
        <a:bodyPr/>
        <a:lstStyle/>
        <a:p>
          <a:r>
            <a:rPr lang="de-DE" sz="2000" b="1" dirty="0" smtClean="0">
              <a:solidFill>
                <a:schemeClr val="bg1"/>
              </a:solidFill>
            </a:rPr>
            <a:t>Selbsterkundung</a:t>
          </a:r>
          <a:endParaRPr lang="de-DE" sz="3200" b="1" dirty="0">
            <a:solidFill>
              <a:schemeClr val="bg1"/>
            </a:solidFill>
          </a:endParaRPr>
        </a:p>
      </dgm:t>
    </dgm:pt>
    <dgm:pt modelId="{5739B24A-90ED-4A59-8340-0AB5F2F0B01A}" type="parTrans" cxnId="{9C1A5EEB-A6E3-4B7F-8502-77A18266F005}">
      <dgm:prSet/>
      <dgm:spPr/>
      <dgm:t>
        <a:bodyPr/>
        <a:lstStyle/>
        <a:p>
          <a:endParaRPr lang="de-DE"/>
        </a:p>
      </dgm:t>
    </dgm:pt>
    <dgm:pt modelId="{BA726C24-48CA-4BF4-B6F1-87E423E46E7B}" type="sibTrans" cxnId="{9C1A5EEB-A6E3-4B7F-8502-77A18266F005}">
      <dgm:prSet/>
      <dgm:spPr/>
      <dgm:t>
        <a:bodyPr/>
        <a:lstStyle/>
        <a:p>
          <a:endParaRPr lang="de-DE"/>
        </a:p>
      </dgm:t>
    </dgm:pt>
    <dgm:pt modelId="{CB695F80-309C-4915-9A21-19FF4251E25B}">
      <dgm:prSet phldrT="[Text]" custT="1"/>
      <dgm:spPr/>
      <dgm:t>
        <a:bodyPr/>
        <a:lstStyle/>
        <a:p>
          <a:r>
            <a:rPr lang="de-DE" sz="2000" b="1" dirty="0" smtClean="0">
              <a:solidFill>
                <a:schemeClr val="bg1"/>
              </a:solidFill>
            </a:rPr>
            <a:t>Information</a:t>
          </a:r>
          <a:endParaRPr lang="de-DE" sz="2000" b="1" dirty="0">
            <a:solidFill>
              <a:schemeClr val="bg1"/>
            </a:solidFill>
          </a:endParaRPr>
        </a:p>
      </dgm:t>
    </dgm:pt>
    <dgm:pt modelId="{280D0526-75F0-42F1-AB70-20762A7809BB}" type="parTrans" cxnId="{D49DB110-C036-4956-B1AE-1BC70971038D}">
      <dgm:prSet/>
      <dgm:spPr/>
      <dgm:t>
        <a:bodyPr/>
        <a:lstStyle/>
        <a:p>
          <a:endParaRPr lang="de-DE"/>
        </a:p>
      </dgm:t>
    </dgm:pt>
    <dgm:pt modelId="{AA46D42A-828E-40F2-9D05-27DDA854DC34}" type="sibTrans" cxnId="{D49DB110-C036-4956-B1AE-1BC70971038D}">
      <dgm:prSet/>
      <dgm:spPr/>
      <dgm:t>
        <a:bodyPr/>
        <a:lstStyle/>
        <a:p>
          <a:endParaRPr lang="de-DE"/>
        </a:p>
      </dgm:t>
    </dgm:pt>
    <dgm:pt modelId="{0AB66BD5-89F1-4735-AE17-2C24EEE1FF23}">
      <dgm:prSet phldrT="[Text]" custT="1"/>
      <dgm:spPr/>
      <dgm:t>
        <a:bodyPr/>
        <a:lstStyle/>
        <a:p>
          <a:r>
            <a:rPr lang="de-DE" sz="2000" b="1" dirty="0" smtClean="0">
              <a:solidFill>
                <a:schemeClr val="bg1"/>
              </a:solidFill>
            </a:rPr>
            <a:t>Entscheidung</a:t>
          </a:r>
          <a:endParaRPr lang="de-DE" sz="2000" b="1" dirty="0">
            <a:solidFill>
              <a:schemeClr val="bg1"/>
            </a:solidFill>
          </a:endParaRPr>
        </a:p>
      </dgm:t>
    </dgm:pt>
    <dgm:pt modelId="{BBBF46B7-2E77-4B13-A864-B251A78C64AE}" type="parTrans" cxnId="{6024BD06-C2FE-4D21-84D5-61B211278909}">
      <dgm:prSet/>
      <dgm:spPr/>
      <dgm:t>
        <a:bodyPr/>
        <a:lstStyle/>
        <a:p>
          <a:endParaRPr lang="de-DE"/>
        </a:p>
      </dgm:t>
    </dgm:pt>
    <dgm:pt modelId="{3FCC1C71-42A2-4BEA-A346-D1AEC333FE51}" type="sibTrans" cxnId="{6024BD06-C2FE-4D21-84D5-61B211278909}">
      <dgm:prSet/>
      <dgm:spPr/>
      <dgm:t>
        <a:bodyPr/>
        <a:lstStyle/>
        <a:p>
          <a:endParaRPr lang="de-DE"/>
        </a:p>
      </dgm:t>
    </dgm:pt>
    <dgm:pt modelId="{D1FBD5BD-A32B-42EB-8412-317A40890512}">
      <dgm:prSet phldrT="[Text]" custT="1"/>
      <dgm:spPr/>
      <dgm:t>
        <a:bodyPr/>
        <a:lstStyle/>
        <a:p>
          <a:r>
            <a:rPr lang="de-DE" sz="2000" b="1" dirty="0" smtClean="0">
              <a:solidFill>
                <a:schemeClr val="bg1"/>
              </a:solidFill>
            </a:rPr>
            <a:t>Realisierung</a:t>
          </a:r>
          <a:endParaRPr lang="de-DE" sz="2000" b="1" dirty="0">
            <a:solidFill>
              <a:schemeClr val="bg1"/>
            </a:solidFill>
          </a:endParaRPr>
        </a:p>
      </dgm:t>
    </dgm:pt>
    <dgm:pt modelId="{470EA171-EA6F-45A8-9BF6-68AFF38D8702}" type="parTrans" cxnId="{F3E45610-DC5F-4E9E-9CCC-537BAA9E9CB1}">
      <dgm:prSet/>
      <dgm:spPr/>
      <dgm:t>
        <a:bodyPr/>
        <a:lstStyle/>
        <a:p>
          <a:endParaRPr lang="de-DE"/>
        </a:p>
      </dgm:t>
    </dgm:pt>
    <dgm:pt modelId="{794F1AF5-78CC-45AC-AC7A-AAEE243680FD}" type="sibTrans" cxnId="{F3E45610-DC5F-4E9E-9CCC-537BAA9E9CB1}">
      <dgm:prSet/>
      <dgm:spPr/>
      <dgm:t>
        <a:bodyPr/>
        <a:lstStyle/>
        <a:p>
          <a:endParaRPr lang="de-DE"/>
        </a:p>
      </dgm:t>
    </dgm:pt>
    <dgm:pt modelId="{0B716FB7-6877-40B3-B463-AC5CB787A66F}" type="pres">
      <dgm:prSet presAssocID="{70B9B01F-DE73-4351-99B2-2E788AA1AD01}" presName="rootnode" presStyleCnt="0">
        <dgm:presLayoutVars>
          <dgm:chMax/>
          <dgm:chPref/>
          <dgm:dir/>
          <dgm:animLvl val="lvl"/>
        </dgm:presLayoutVars>
      </dgm:prSet>
      <dgm:spPr/>
      <dgm:t>
        <a:bodyPr/>
        <a:lstStyle/>
        <a:p>
          <a:endParaRPr lang="de-DE"/>
        </a:p>
      </dgm:t>
    </dgm:pt>
    <dgm:pt modelId="{7EA4EBE2-063B-4318-B3A8-20200FE9A986}" type="pres">
      <dgm:prSet presAssocID="{38DA32AE-AD5E-487A-B47F-269A0A624B4E}" presName="composite" presStyleCnt="0"/>
      <dgm:spPr/>
    </dgm:pt>
    <dgm:pt modelId="{94AFA8A5-CFCA-4D78-968A-C0202C6C3368}" type="pres">
      <dgm:prSet presAssocID="{38DA32AE-AD5E-487A-B47F-269A0A624B4E}" presName="LShape" presStyleLbl="alignNode1" presStyleIdx="0" presStyleCnt="7" custScaleY="113356" custLinFactNeighborX="6247" custLinFactNeighborY="28381"/>
      <dgm:spPr/>
    </dgm:pt>
    <dgm:pt modelId="{4169ED16-8FF1-41BD-86F9-D5EAF1868D0D}" type="pres">
      <dgm:prSet presAssocID="{38DA32AE-AD5E-487A-B47F-269A0A624B4E}" presName="ParentText" presStyleLbl="revTx" presStyleIdx="0" presStyleCnt="4" custScaleX="98673" custScaleY="21535" custLinFactNeighborX="4620" custLinFactNeighborY="-39710">
        <dgm:presLayoutVars>
          <dgm:chMax val="0"/>
          <dgm:chPref val="0"/>
          <dgm:bulletEnabled val="1"/>
        </dgm:presLayoutVars>
      </dgm:prSet>
      <dgm:spPr/>
      <dgm:t>
        <a:bodyPr/>
        <a:lstStyle/>
        <a:p>
          <a:endParaRPr lang="de-DE"/>
        </a:p>
      </dgm:t>
    </dgm:pt>
    <dgm:pt modelId="{3E256FED-1BD5-4693-8854-C5F0EE4B057D}" type="pres">
      <dgm:prSet presAssocID="{38DA32AE-AD5E-487A-B47F-269A0A624B4E}" presName="Triangle" presStyleLbl="alignNode1" presStyleIdx="1" presStyleCnt="7" custLinFactY="12985" custLinFactNeighborX="30075" custLinFactNeighborY="100000"/>
      <dgm:spPr/>
    </dgm:pt>
    <dgm:pt modelId="{434EDCB0-7BE0-4868-ADEB-47B4F9BD73DB}" type="pres">
      <dgm:prSet presAssocID="{BA726C24-48CA-4BF4-B6F1-87E423E46E7B}" presName="sibTrans" presStyleCnt="0"/>
      <dgm:spPr/>
    </dgm:pt>
    <dgm:pt modelId="{0DE96DE9-31DA-41BF-9340-F044A2ABFB33}" type="pres">
      <dgm:prSet presAssocID="{BA726C24-48CA-4BF4-B6F1-87E423E46E7B}" presName="space" presStyleCnt="0"/>
      <dgm:spPr/>
    </dgm:pt>
    <dgm:pt modelId="{3F661851-C389-40CD-8CF6-8D83D0E2697E}" type="pres">
      <dgm:prSet presAssocID="{CB695F80-309C-4915-9A21-19FF4251E25B}" presName="composite" presStyleCnt="0"/>
      <dgm:spPr/>
    </dgm:pt>
    <dgm:pt modelId="{FBD98B7A-4AF3-4D1A-98CA-458931CABF1D}" type="pres">
      <dgm:prSet presAssocID="{CB695F80-309C-4915-9A21-19FF4251E25B}" presName="LShape" presStyleLbl="alignNode1" presStyleIdx="2" presStyleCnt="7" custScaleY="127525"/>
      <dgm:spPr/>
    </dgm:pt>
    <dgm:pt modelId="{9A253A4D-FE07-49B4-A8DB-EFC758C1C008}" type="pres">
      <dgm:prSet presAssocID="{CB695F80-309C-4915-9A21-19FF4251E25B}" presName="ParentText" presStyleLbl="revTx" presStyleIdx="1" presStyleCnt="4" custScaleY="16913" custLinFactNeighborX="3830" custLinFactNeighborY="-66037">
        <dgm:presLayoutVars>
          <dgm:chMax val="0"/>
          <dgm:chPref val="0"/>
          <dgm:bulletEnabled val="1"/>
        </dgm:presLayoutVars>
      </dgm:prSet>
      <dgm:spPr/>
      <dgm:t>
        <a:bodyPr/>
        <a:lstStyle/>
        <a:p>
          <a:endParaRPr lang="de-DE"/>
        </a:p>
      </dgm:t>
    </dgm:pt>
    <dgm:pt modelId="{EBD0AD16-853D-4A57-9D0C-FEA7D0DE4188}" type="pres">
      <dgm:prSet presAssocID="{CB695F80-309C-4915-9A21-19FF4251E25B}" presName="Triangle" presStyleLbl="alignNode1" presStyleIdx="3" presStyleCnt="7" custLinFactNeighborX="-11079" custLinFactNeighborY="-12035"/>
      <dgm:spPr/>
    </dgm:pt>
    <dgm:pt modelId="{496EE301-7996-4B3F-B58A-8E9D606CB1C8}" type="pres">
      <dgm:prSet presAssocID="{AA46D42A-828E-40F2-9D05-27DDA854DC34}" presName="sibTrans" presStyleCnt="0"/>
      <dgm:spPr/>
    </dgm:pt>
    <dgm:pt modelId="{6EBBD99B-62F1-44C1-B4CE-16B78F5DDD63}" type="pres">
      <dgm:prSet presAssocID="{AA46D42A-828E-40F2-9D05-27DDA854DC34}" presName="space" presStyleCnt="0"/>
      <dgm:spPr/>
    </dgm:pt>
    <dgm:pt modelId="{14B54D7C-B5AC-470C-8EB2-7EF14BF71A9A}" type="pres">
      <dgm:prSet presAssocID="{0AB66BD5-89F1-4735-AE17-2C24EEE1FF23}" presName="composite" presStyleCnt="0"/>
      <dgm:spPr/>
    </dgm:pt>
    <dgm:pt modelId="{7F267FF9-68A0-4738-8488-B8AD2BDCB61C}" type="pres">
      <dgm:prSet presAssocID="{0AB66BD5-89F1-4735-AE17-2C24EEE1FF23}" presName="LShape" presStyleLbl="alignNode1" presStyleIdx="4" presStyleCnt="7" custScaleY="124733" custLinFactNeighborX="-3883" custLinFactNeighborY="-42018"/>
      <dgm:spPr/>
    </dgm:pt>
    <dgm:pt modelId="{516225F2-4CA6-4A8E-A656-399E6D24C918}" type="pres">
      <dgm:prSet presAssocID="{0AB66BD5-89F1-4735-AE17-2C24EEE1FF23}" presName="ParentText" presStyleLbl="revTx" presStyleIdx="2" presStyleCnt="4" custScaleY="21641" custLinFactNeighborX="2940" custLinFactNeighborY="-92636">
        <dgm:presLayoutVars>
          <dgm:chMax val="0"/>
          <dgm:chPref val="0"/>
          <dgm:bulletEnabled val="1"/>
        </dgm:presLayoutVars>
      </dgm:prSet>
      <dgm:spPr/>
      <dgm:t>
        <a:bodyPr/>
        <a:lstStyle/>
        <a:p>
          <a:endParaRPr lang="de-DE"/>
        </a:p>
      </dgm:t>
    </dgm:pt>
    <dgm:pt modelId="{94F905B0-A39F-496C-8D03-EAF9D35B0BDD}" type="pres">
      <dgm:prSet presAssocID="{0AB66BD5-89F1-4735-AE17-2C24EEE1FF23}" presName="Triangle" presStyleLbl="alignNode1" presStyleIdx="5" presStyleCnt="7" custLinFactY="-62208" custLinFactNeighborX="-31653" custLinFactNeighborY="-100000"/>
      <dgm:spPr/>
    </dgm:pt>
    <dgm:pt modelId="{032B39A7-E18C-4C5E-80EC-6EC8B9CFC5AD}" type="pres">
      <dgm:prSet presAssocID="{3FCC1C71-42A2-4BEA-A346-D1AEC333FE51}" presName="sibTrans" presStyleCnt="0"/>
      <dgm:spPr/>
    </dgm:pt>
    <dgm:pt modelId="{9DF5EA99-1BCF-4FF9-8B8D-734C5ED12C11}" type="pres">
      <dgm:prSet presAssocID="{3FCC1C71-42A2-4BEA-A346-D1AEC333FE51}" presName="space" presStyleCnt="0"/>
      <dgm:spPr/>
    </dgm:pt>
    <dgm:pt modelId="{FD1826AF-70DA-4DD4-B9F0-494F0C12B69A}" type="pres">
      <dgm:prSet presAssocID="{D1FBD5BD-A32B-42EB-8412-317A40890512}" presName="composite" presStyleCnt="0"/>
      <dgm:spPr/>
    </dgm:pt>
    <dgm:pt modelId="{FD3146E4-54CB-4AFB-9DA6-809494B92E7B}" type="pres">
      <dgm:prSet presAssocID="{D1FBD5BD-A32B-42EB-8412-317A40890512}" presName="LShape" presStyleLbl="alignNode1" presStyleIdx="6" presStyleCnt="7" custScaleY="127343" custLinFactNeighborX="-11265" custLinFactNeighborY="-89238"/>
      <dgm:spPr/>
      <dgm:t>
        <a:bodyPr/>
        <a:lstStyle/>
        <a:p>
          <a:endParaRPr lang="de-DE"/>
        </a:p>
      </dgm:t>
    </dgm:pt>
    <dgm:pt modelId="{D5712146-6335-453E-8896-62A195BF6E6E}" type="pres">
      <dgm:prSet presAssocID="{D1FBD5BD-A32B-42EB-8412-317A40890512}" presName="ParentText" presStyleLbl="revTx" presStyleIdx="3" presStyleCnt="4" custScaleY="14392" custLinFactY="-33185" custLinFactNeighborX="-8984" custLinFactNeighborY="-100000">
        <dgm:presLayoutVars>
          <dgm:chMax val="0"/>
          <dgm:chPref val="0"/>
          <dgm:bulletEnabled val="1"/>
        </dgm:presLayoutVars>
      </dgm:prSet>
      <dgm:spPr/>
      <dgm:t>
        <a:bodyPr/>
        <a:lstStyle/>
        <a:p>
          <a:endParaRPr lang="de-DE"/>
        </a:p>
      </dgm:t>
    </dgm:pt>
  </dgm:ptLst>
  <dgm:cxnLst>
    <dgm:cxn modelId="{9848067F-0A32-4254-BC14-FEE9263443DD}" type="presOf" srcId="{D1FBD5BD-A32B-42EB-8412-317A40890512}" destId="{D5712146-6335-453E-8896-62A195BF6E6E}" srcOrd="0" destOrd="0" presId="urn:microsoft.com/office/officeart/2009/3/layout/StepUpProcess"/>
    <dgm:cxn modelId="{ECDAA088-3A05-47CF-9BC2-B100A0462E1E}" type="presOf" srcId="{38DA32AE-AD5E-487A-B47F-269A0A624B4E}" destId="{4169ED16-8FF1-41BD-86F9-D5EAF1868D0D}" srcOrd="0" destOrd="0" presId="urn:microsoft.com/office/officeart/2009/3/layout/StepUpProcess"/>
    <dgm:cxn modelId="{8C930BDB-CE6B-4900-B208-BF2F87B96024}" type="presOf" srcId="{CB695F80-309C-4915-9A21-19FF4251E25B}" destId="{9A253A4D-FE07-49B4-A8DB-EFC758C1C008}" srcOrd="0" destOrd="0" presId="urn:microsoft.com/office/officeart/2009/3/layout/StepUpProcess"/>
    <dgm:cxn modelId="{D49DB110-C036-4956-B1AE-1BC70971038D}" srcId="{70B9B01F-DE73-4351-99B2-2E788AA1AD01}" destId="{CB695F80-309C-4915-9A21-19FF4251E25B}" srcOrd="1" destOrd="0" parTransId="{280D0526-75F0-42F1-AB70-20762A7809BB}" sibTransId="{AA46D42A-828E-40F2-9D05-27DDA854DC34}"/>
    <dgm:cxn modelId="{F3E45610-DC5F-4E9E-9CCC-537BAA9E9CB1}" srcId="{70B9B01F-DE73-4351-99B2-2E788AA1AD01}" destId="{D1FBD5BD-A32B-42EB-8412-317A40890512}" srcOrd="3" destOrd="0" parTransId="{470EA171-EA6F-45A8-9BF6-68AFF38D8702}" sibTransId="{794F1AF5-78CC-45AC-AC7A-AAEE243680FD}"/>
    <dgm:cxn modelId="{9C1A5EEB-A6E3-4B7F-8502-77A18266F005}" srcId="{70B9B01F-DE73-4351-99B2-2E788AA1AD01}" destId="{38DA32AE-AD5E-487A-B47F-269A0A624B4E}" srcOrd="0" destOrd="0" parTransId="{5739B24A-90ED-4A59-8340-0AB5F2F0B01A}" sibTransId="{BA726C24-48CA-4BF4-B6F1-87E423E46E7B}"/>
    <dgm:cxn modelId="{393B0350-9645-46DE-8F42-1C7F3EDAB2F3}" type="presOf" srcId="{70B9B01F-DE73-4351-99B2-2E788AA1AD01}" destId="{0B716FB7-6877-40B3-B463-AC5CB787A66F}" srcOrd="0" destOrd="0" presId="urn:microsoft.com/office/officeart/2009/3/layout/StepUpProcess"/>
    <dgm:cxn modelId="{6024BD06-C2FE-4D21-84D5-61B211278909}" srcId="{70B9B01F-DE73-4351-99B2-2E788AA1AD01}" destId="{0AB66BD5-89F1-4735-AE17-2C24EEE1FF23}" srcOrd="2" destOrd="0" parTransId="{BBBF46B7-2E77-4B13-A864-B251A78C64AE}" sibTransId="{3FCC1C71-42A2-4BEA-A346-D1AEC333FE51}"/>
    <dgm:cxn modelId="{C0C6B922-3B8B-45AA-8E41-3954CA4E24DF}" type="presOf" srcId="{0AB66BD5-89F1-4735-AE17-2C24EEE1FF23}" destId="{516225F2-4CA6-4A8E-A656-399E6D24C918}" srcOrd="0" destOrd="0" presId="urn:microsoft.com/office/officeart/2009/3/layout/StepUpProcess"/>
    <dgm:cxn modelId="{17B4AD43-6C20-4048-9E00-927EEDDE76A3}" type="presParOf" srcId="{0B716FB7-6877-40B3-B463-AC5CB787A66F}" destId="{7EA4EBE2-063B-4318-B3A8-20200FE9A986}" srcOrd="0" destOrd="0" presId="urn:microsoft.com/office/officeart/2009/3/layout/StepUpProcess"/>
    <dgm:cxn modelId="{75A59743-018A-4710-BBE3-1427C70BDA54}" type="presParOf" srcId="{7EA4EBE2-063B-4318-B3A8-20200FE9A986}" destId="{94AFA8A5-CFCA-4D78-968A-C0202C6C3368}" srcOrd="0" destOrd="0" presId="urn:microsoft.com/office/officeart/2009/3/layout/StepUpProcess"/>
    <dgm:cxn modelId="{AE5576B5-AAC2-42AE-9FBC-32EF6FB1A65A}" type="presParOf" srcId="{7EA4EBE2-063B-4318-B3A8-20200FE9A986}" destId="{4169ED16-8FF1-41BD-86F9-D5EAF1868D0D}" srcOrd="1" destOrd="0" presId="urn:microsoft.com/office/officeart/2009/3/layout/StepUpProcess"/>
    <dgm:cxn modelId="{46059DA8-84C0-4CD2-9904-E647DAED5DCD}" type="presParOf" srcId="{7EA4EBE2-063B-4318-B3A8-20200FE9A986}" destId="{3E256FED-1BD5-4693-8854-C5F0EE4B057D}" srcOrd="2" destOrd="0" presId="urn:microsoft.com/office/officeart/2009/3/layout/StepUpProcess"/>
    <dgm:cxn modelId="{6386D493-8A05-4D62-8C28-83C5CFEE2291}" type="presParOf" srcId="{0B716FB7-6877-40B3-B463-AC5CB787A66F}" destId="{434EDCB0-7BE0-4868-ADEB-47B4F9BD73DB}" srcOrd="1" destOrd="0" presId="urn:microsoft.com/office/officeart/2009/3/layout/StepUpProcess"/>
    <dgm:cxn modelId="{953302FA-C208-462C-BBC2-1BD0D4A7C5AE}" type="presParOf" srcId="{434EDCB0-7BE0-4868-ADEB-47B4F9BD73DB}" destId="{0DE96DE9-31DA-41BF-9340-F044A2ABFB33}" srcOrd="0" destOrd="0" presId="urn:microsoft.com/office/officeart/2009/3/layout/StepUpProcess"/>
    <dgm:cxn modelId="{1BD8BE1E-8C2A-46E7-8161-6598D5CB600C}" type="presParOf" srcId="{0B716FB7-6877-40B3-B463-AC5CB787A66F}" destId="{3F661851-C389-40CD-8CF6-8D83D0E2697E}" srcOrd="2" destOrd="0" presId="urn:microsoft.com/office/officeart/2009/3/layout/StepUpProcess"/>
    <dgm:cxn modelId="{01C59B3B-2991-4336-A8D2-AAF376E2CC27}" type="presParOf" srcId="{3F661851-C389-40CD-8CF6-8D83D0E2697E}" destId="{FBD98B7A-4AF3-4D1A-98CA-458931CABF1D}" srcOrd="0" destOrd="0" presId="urn:microsoft.com/office/officeart/2009/3/layout/StepUpProcess"/>
    <dgm:cxn modelId="{986EBBB8-301F-4D7D-BF13-FBF108F40521}" type="presParOf" srcId="{3F661851-C389-40CD-8CF6-8D83D0E2697E}" destId="{9A253A4D-FE07-49B4-A8DB-EFC758C1C008}" srcOrd="1" destOrd="0" presId="urn:microsoft.com/office/officeart/2009/3/layout/StepUpProcess"/>
    <dgm:cxn modelId="{FF26D021-DBEF-4330-B70A-207C37312571}" type="presParOf" srcId="{3F661851-C389-40CD-8CF6-8D83D0E2697E}" destId="{EBD0AD16-853D-4A57-9D0C-FEA7D0DE4188}" srcOrd="2" destOrd="0" presId="urn:microsoft.com/office/officeart/2009/3/layout/StepUpProcess"/>
    <dgm:cxn modelId="{D2C97C7A-8DDE-40C1-9993-119CAC6E8845}" type="presParOf" srcId="{0B716FB7-6877-40B3-B463-AC5CB787A66F}" destId="{496EE301-7996-4B3F-B58A-8E9D606CB1C8}" srcOrd="3" destOrd="0" presId="urn:microsoft.com/office/officeart/2009/3/layout/StepUpProcess"/>
    <dgm:cxn modelId="{93EBAB2E-BFBB-44A8-A983-315CE0DD32F7}" type="presParOf" srcId="{496EE301-7996-4B3F-B58A-8E9D606CB1C8}" destId="{6EBBD99B-62F1-44C1-B4CE-16B78F5DDD63}" srcOrd="0" destOrd="0" presId="urn:microsoft.com/office/officeart/2009/3/layout/StepUpProcess"/>
    <dgm:cxn modelId="{0146E70E-35DF-48AC-A1B1-EF7FF1B31000}" type="presParOf" srcId="{0B716FB7-6877-40B3-B463-AC5CB787A66F}" destId="{14B54D7C-B5AC-470C-8EB2-7EF14BF71A9A}" srcOrd="4" destOrd="0" presId="urn:microsoft.com/office/officeart/2009/3/layout/StepUpProcess"/>
    <dgm:cxn modelId="{6B0B7FA4-E561-4D30-AECF-4EDA83039CC5}" type="presParOf" srcId="{14B54D7C-B5AC-470C-8EB2-7EF14BF71A9A}" destId="{7F267FF9-68A0-4738-8488-B8AD2BDCB61C}" srcOrd="0" destOrd="0" presId="urn:microsoft.com/office/officeart/2009/3/layout/StepUpProcess"/>
    <dgm:cxn modelId="{99AD23B1-353A-44F9-811E-96B09EC10A59}" type="presParOf" srcId="{14B54D7C-B5AC-470C-8EB2-7EF14BF71A9A}" destId="{516225F2-4CA6-4A8E-A656-399E6D24C918}" srcOrd="1" destOrd="0" presId="urn:microsoft.com/office/officeart/2009/3/layout/StepUpProcess"/>
    <dgm:cxn modelId="{A7694FEC-2943-4B39-80E6-E4DC2F4C99F3}" type="presParOf" srcId="{14B54D7C-B5AC-470C-8EB2-7EF14BF71A9A}" destId="{94F905B0-A39F-496C-8D03-EAF9D35B0BDD}" srcOrd="2" destOrd="0" presId="urn:microsoft.com/office/officeart/2009/3/layout/StepUpProcess"/>
    <dgm:cxn modelId="{7CA74AB1-F9AC-4F52-B748-1BB9EAF9E602}" type="presParOf" srcId="{0B716FB7-6877-40B3-B463-AC5CB787A66F}" destId="{032B39A7-E18C-4C5E-80EC-6EC8B9CFC5AD}" srcOrd="5" destOrd="0" presId="urn:microsoft.com/office/officeart/2009/3/layout/StepUpProcess"/>
    <dgm:cxn modelId="{AFAE6804-827A-4E39-BEC8-161C1C0CB99A}" type="presParOf" srcId="{032B39A7-E18C-4C5E-80EC-6EC8B9CFC5AD}" destId="{9DF5EA99-1BCF-4FF9-8B8D-734C5ED12C11}" srcOrd="0" destOrd="0" presId="urn:microsoft.com/office/officeart/2009/3/layout/StepUpProcess"/>
    <dgm:cxn modelId="{D8C1E466-7284-4D9A-B8CE-3E4984EFE55B}" type="presParOf" srcId="{0B716FB7-6877-40B3-B463-AC5CB787A66F}" destId="{FD1826AF-70DA-4DD4-B9F0-494F0C12B69A}" srcOrd="6" destOrd="0" presId="urn:microsoft.com/office/officeart/2009/3/layout/StepUpProcess"/>
    <dgm:cxn modelId="{4BDCD3A9-98E0-41EB-82CE-F3159469A02D}" type="presParOf" srcId="{FD1826AF-70DA-4DD4-B9F0-494F0C12B69A}" destId="{FD3146E4-54CB-4AFB-9DA6-809494B92E7B}" srcOrd="0" destOrd="0" presId="urn:microsoft.com/office/officeart/2009/3/layout/StepUpProcess"/>
    <dgm:cxn modelId="{343A8FB8-8E7E-4EEB-81A4-880226DD65FF}" type="presParOf" srcId="{FD1826AF-70DA-4DD4-B9F0-494F0C12B69A}" destId="{D5712146-6335-453E-8896-62A195BF6E6E}"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212823-DF6B-4AFA-BBB3-B051E44001B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de-DE"/>
        </a:p>
      </dgm:t>
    </dgm:pt>
    <dgm:pt modelId="{AAA2334A-62AE-4946-A1F5-0DECBED7114F}">
      <dgm:prSet phldrT="[Text]"/>
      <dgm:spPr/>
      <dgm:t>
        <a:bodyPr/>
        <a:lstStyle/>
        <a:p>
          <a:r>
            <a:rPr lang="de-DE" dirty="0" smtClean="0"/>
            <a:t>Studium</a:t>
          </a:r>
          <a:endParaRPr lang="de-DE" dirty="0"/>
        </a:p>
      </dgm:t>
    </dgm:pt>
    <dgm:pt modelId="{E80B1771-E99E-4775-A146-EEAE605EFB2B}" type="parTrans" cxnId="{2E9158C0-042D-41E3-A625-B71240971836}">
      <dgm:prSet/>
      <dgm:spPr/>
      <dgm:t>
        <a:bodyPr/>
        <a:lstStyle/>
        <a:p>
          <a:endParaRPr lang="de-DE"/>
        </a:p>
      </dgm:t>
    </dgm:pt>
    <dgm:pt modelId="{AA237E0E-DDC9-4B72-A5C8-6C73DDFD7755}" type="sibTrans" cxnId="{2E9158C0-042D-41E3-A625-B71240971836}">
      <dgm:prSet/>
      <dgm:spPr/>
      <dgm:t>
        <a:bodyPr/>
        <a:lstStyle/>
        <a:p>
          <a:endParaRPr lang="de-DE"/>
        </a:p>
      </dgm:t>
    </dgm:pt>
    <dgm:pt modelId="{49E34E62-E50A-4433-A5E8-7AA9FED84803}">
      <dgm:prSet phldrT="[Text]"/>
      <dgm:spPr/>
      <dgm:t>
        <a:bodyPr/>
        <a:lstStyle/>
        <a:p>
          <a:r>
            <a:rPr lang="de-DE" b="1" dirty="0" smtClean="0"/>
            <a:t>(Technische) Universität, bzw. Pädagogische Hochschule</a:t>
          </a:r>
          <a:endParaRPr lang="de-DE" b="1" dirty="0"/>
        </a:p>
      </dgm:t>
    </dgm:pt>
    <dgm:pt modelId="{015D2A78-6F3C-4463-8A07-F22F34E100F6}" type="parTrans" cxnId="{6E4FC21B-F0B8-467B-B19A-F794F97B112F}">
      <dgm:prSet/>
      <dgm:spPr/>
      <dgm:t>
        <a:bodyPr/>
        <a:lstStyle/>
        <a:p>
          <a:endParaRPr lang="de-DE"/>
        </a:p>
      </dgm:t>
    </dgm:pt>
    <dgm:pt modelId="{74A8B2AC-164C-4AB0-8C24-0C540ADBA75B}" type="sibTrans" cxnId="{6E4FC21B-F0B8-467B-B19A-F794F97B112F}">
      <dgm:prSet/>
      <dgm:spPr/>
      <dgm:t>
        <a:bodyPr/>
        <a:lstStyle/>
        <a:p>
          <a:endParaRPr lang="de-DE"/>
        </a:p>
      </dgm:t>
    </dgm:pt>
    <dgm:pt modelId="{9238B795-4613-4F81-BBD3-C18983197584}">
      <dgm:prSet phldrT="[Text]"/>
      <dgm:spPr/>
      <dgm:t>
        <a:bodyPr/>
        <a:lstStyle/>
        <a:p>
          <a:r>
            <a:rPr lang="de-DE" b="1" dirty="0" smtClean="0"/>
            <a:t>Hochschule für angewandte Wissenschaften, Fachhochschule</a:t>
          </a:r>
          <a:endParaRPr lang="de-DE" b="1" dirty="0"/>
        </a:p>
      </dgm:t>
    </dgm:pt>
    <dgm:pt modelId="{BD77B8E7-610B-44B0-AEE3-F79777222E30}" type="parTrans" cxnId="{0DCFC2BB-6A9D-4B2D-AD15-303960645370}">
      <dgm:prSet/>
      <dgm:spPr/>
      <dgm:t>
        <a:bodyPr/>
        <a:lstStyle/>
        <a:p>
          <a:endParaRPr lang="de-DE"/>
        </a:p>
      </dgm:t>
    </dgm:pt>
    <dgm:pt modelId="{AB5A3C3B-CE2A-4095-8778-E8C133F098AD}" type="sibTrans" cxnId="{0DCFC2BB-6A9D-4B2D-AD15-303960645370}">
      <dgm:prSet/>
      <dgm:spPr/>
      <dgm:t>
        <a:bodyPr/>
        <a:lstStyle/>
        <a:p>
          <a:endParaRPr lang="de-DE"/>
        </a:p>
      </dgm:t>
    </dgm:pt>
    <dgm:pt modelId="{55E10AE3-93D9-445A-8B30-BBC01640DEEE}">
      <dgm:prSet phldrT="[Text]"/>
      <dgm:spPr/>
      <dgm:t>
        <a:bodyPr/>
        <a:lstStyle/>
        <a:p>
          <a:r>
            <a:rPr lang="de-DE" b="1" dirty="0" smtClean="0"/>
            <a:t>Kunst- Musik- und Sporthochschule</a:t>
          </a:r>
          <a:endParaRPr lang="de-DE" b="1" dirty="0"/>
        </a:p>
      </dgm:t>
    </dgm:pt>
    <dgm:pt modelId="{699172A8-66BB-48E1-931D-AD829FD06575}" type="parTrans" cxnId="{AA61C632-E9B9-44E3-B02F-68F50DACD079}">
      <dgm:prSet/>
      <dgm:spPr/>
      <dgm:t>
        <a:bodyPr/>
        <a:lstStyle/>
        <a:p>
          <a:endParaRPr lang="de-DE"/>
        </a:p>
      </dgm:t>
    </dgm:pt>
    <dgm:pt modelId="{621B70EC-DC93-4424-8F19-037A9032E6F3}" type="sibTrans" cxnId="{AA61C632-E9B9-44E3-B02F-68F50DACD079}">
      <dgm:prSet/>
      <dgm:spPr/>
      <dgm:t>
        <a:bodyPr/>
        <a:lstStyle/>
        <a:p>
          <a:endParaRPr lang="de-DE"/>
        </a:p>
      </dgm:t>
    </dgm:pt>
    <dgm:pt modelId="{0D09B515-61BF-482F-BB15-2B1D524775CE}">
      <dgm:prSet/>
      <dgm:spPr/>
      <dgm:t>
        <a:bodyPr/>
        <a:lstStyle/>
        <a:p>
          <a:r>
            <a:rPr lang="de-DE" b="1" dirty="0" smtClean="0"/>
            <a:t>Hochschule für öffentliche Verwaltung des Bundes und der Länder</a:t>
          </a:r>
          <a:endParaRPr lang="de-DE" b="1" dirty="0"/>
        </a:p>
      </dgm:t>
    </dgm:pt>
    <dgm:pt modelId="{A8BFC577-6DD8-42E2-A915-17DD515C7352}" type="parTrans" cxnId="{8BBE808B-3312-48F7-BCD8-E3696A088180}">
      <dgm:prSet/>
      <dgm:spPr/>
      <dgm:t>
        <a:bodyPr/>
        <a:lstStyle/>
        <a:p>
          <a:endParaRPr lang="de-DE"/>
        </a:p>
      </dgm:t>
    </dgm:pt>
    <dgm:pt modelId="{FA67132D-A1F7-4794-B603-CB78C85B7606}" type="sibTrans" cxnId="{8BBE808B-3312-48F7-BCD8-E3696A088180}">
      <dgm:prSet/>
      <dgm:spPr/>
      <dgm:t>
        <a:bodyPr/>
        <a:lstStyle/>
        <a:p>
          <a:endParaRPr lang="de-DE"/>
        </a:p>
      </dgm:t>
    </dgm:pt>
    <dgm:pt modelId="{4E5041B2-A028-4E8C-A277-C6769B9704EE}">
      <dgm:prSet/>
      <dgm:spPr/>
      <dgm:t>
        <a:bodyPr/>
        <a:lstStyle/>
        <a:p>
          <a:r>
            <a:rPr lang="de-DE" b="1" dirty="0" smtClean="0"/>
            <a:t>Berufsakademie</a:t>
          </a:r>
          <a:endParaRPr lang="de-DE" b="1" dirty="0"/>
        </a:p>
      </dgm:t>
    </dgm:pt>
    <dgm:pt modelId="{CDD63EAB-DACA-4E06-AE29-0A8BD7FD7CC0}" type="parTrans" cxnId="{8A7B4BB0-4202-4617-821B-879E5801A5D6}">
      <dgm:prSet/>
      <dgm:spPr/>
      <dgm:t>
        <a:bodyPr/>
        <a:lstStyle/>
        <a:p>
          <a:endParaRPr lang="de-DE"/>
        </a:p>
      </dgm:t>
    </dgm:pt>
    <dgm:pt modelId="{485DFFCE-390D-4A7A-9BF4-3A81557579D3}" type="sibTrans" cxnId="{8A7B4BB0-4202-4617-821B-879E5801A5D6}">
      <dgm:prSet/>
      <dgm:spPr/>
      <dgm:t>
        <a:bodyPr/>
        <a:lstStyle/>
        <a:p>
          <a:endParaRPr lang="de-DE"/>
        </a:p>
      </dgm:t>
    </dgm:pt>
    <dgm:pt modelId="{F1AB284D-8F3F-4400-B37B-457BBF880494}" type="pres">
      <dgm:prSet presAssocID="{15212823-DF6B-4AFA-BBB3-B051E44001B0}" presName="Name0" presStyleCnt="0">
        <dgm:presLayoutVars>
          <dgm:chPref val="1"/>
          <dgm:dir/>
          <dgm:animOne val="branch"/>
          <dgm:animLvl val="lvl"/>
          <dgm:resizeHandles val="exact"/>
        </dgm:presLayoutVars>
      </dgm:prSet>
      <dgm:spPr/>
      <dgm:t>
        <a:bodyPr/>
        <a:lstStyle/>
        <a:p>
          <a:endParaRPr lang="de-DE"/>
        </a:p>
      </dgm:t>
    </dgm:pt>
    <dgm:pt modelId="{2A419D39-FB16-4912-8286-805B3EC5188D}" type="pres">
      <dgm:prSet presAssocID="{AAA2334A-62AE-4946-A1F5-0DECBED7114F}" presName="root1" presStyleCnt="0"/>
      <dgm:spPr/>
    </dgm:pt>
    <dgm:pt modelId="{12CABC0B-1AF2-4DE2-997C-FC54B8A18E7D}" type="pres">
      <dgm:prSet presAssocID="{AAA2334A-62AE-4946-A1F5-0DECBED7114F}" presName="LevelOneTextNode" presStyleLbl="node0" presStyleIdx="0" presStyleCnt="1" custScaleY="113374" custLinFactNeighborX="-69019" custLinFactNeighborY="-2038">
        <dgm:presLayoutVars>
          <dgm:chPref val="3"/>
        </dgm:presLayoutVars>
      </dgm:prSet>
      <dgm:spPr/>
      <dgm:t>
        <a:bodyPr/>
        <a:lstStyle/>
        <a:p>
          <a:endParaRPr lang="de-DE"/>
        </a:p>
      </dgm:t>
    </dgm:pt>
    <dgm:pt modelId="{CACFA3FE-1736-4B0C-A085-167DB35E79E9}" type="pres">
      <dgm:prSet presAssocID="{AAA2334A-62AE-4946-A1F5-0DECBED7114F}" presName="level2hierChild" presStyleCnt="0"/>
      <dgm:spPr/>
    </dgm:pt>
    <dgm:pt modelId="{3947E1A6-6374-4862-8DED-CDD0BED99966}" type="pres">
      <dgm:prSet presAssocID="{015D2A78-6F3C-4463-8A07-F22F34E100F6}" presName="conn2-1" presStyleLbl="parChTrans1D2" presStyleIdx="0" presStyleCnt="5"/>
      <dgm:spPr/>
      <dgm:t>
        <a:bodyPr/>
        <a:lstStyle/>
        <a:p>
          <a:endParaRPr lang="de-DE"/>
        </a:p>
      </dgm:t>
    </dgm:pt>
    <dgm:pt modelId="{BDD8F585-F70B-466F-855B-2E1628ADEE65}" type="pres">
      <dgm:prSet presAssocID="{015D2A78-6F3C-4463-8A07-F22F34E100F6}" presName="connTx" presStyleLbl="parChTrans1D2" presStyleIdx="0" presStyleCnt="5"/>
      <dgm:spPr/>
      <dgm:t>
        <a:bodyPr/>
        <a:lstStyle/>
        <a:p>
          <a:endParaRPr lang="de-DE"/>
        </a:p>
      </dgm:t>
    </dgm:pt>
    <dgm:pt modelId="{369286E4-B7A4-4557-AC88-4F5CB9E1C73E}" type="pres">
      <dgm:prSet presAssocID="{49E34E62-E50A-4433-A5E8-7AA9FED84803}" presName="root2" presStyleCnt="0"/>
      <dgm:spPr/>
    </dgm:pt>
    <dgm:pt modelId="{DF9DF7DA-D7F4-4D9E-9069-E3E6C4730CFD}" type="pres">
      <dgm:prSet presAssocID="{49E34E62-E50A-4433-A5E8-7AA9FED84803}" presName="LevelTwoTextNode" presStyleLbl="node2" presStyleIdx="0" presStyleCnt="5">
        <dgm:presLayoutVars>
          <dgm:chPref val="3"/>
        </dgm:presLayoutVars>
      </dgm:prSet>
      <dgm:spPr/>
      <dgm:t>
        <a:bodyPr/>
        <a:lstStyle/>
        <a:p>
          <a:endParaRPr lang="de-DE"/>
        </a:p>
      </dgm:t>
    </dgm:pt>
    <dgm:pt modelId="{8CC34B68-105D-4F7E-AFCD-D4AE23CE61F0}" type="pres">
      <dgm:prSet presAssocID="{49E34E62-E50A-4433-A5E8-7AA9FED84803}" presName="level3hierChild" presStyleCnt="0"/>
      <dgm:spPr/>
    </dgm:pt>
    <dgm:pt modelId="{8CEC6768-4950-4BDD-89B7-5AB64105C6A3}" type="pres">
      <dgm:prSet presAssocID="{BD77B8E7-610B-44B0-AEE3-F79777222E30}" presName="conn2-1" presStyleLbl="parChTrans1D2" presStyleIdx="1" presStyleCnt="5"/>
      <dgm:spPr/>
      <dgm:t>
        <a:bodyPr/>
        <a:lstStyle/>
        <a:p>
          <a:endParaRPr lang="de-DE"/>
        </a:p>
      </dgm:t>
    </dgm:pt>
    <dgm:pt modelId="{08947C52-9A6A-4F88-85BB-10260D9F151E}" type="pres">
      <dgm:prSet presAssocID="{BD77B8E7-610B-44B0-AEE3-F79777222E30}" presName="connTx" presStyleLbl="parChTrans1D2" presStyleIdx="1" presStyleCnt="5"/>
      <dgm:spPr/>
      <dgm:t>
        <a:bodyPr/>
        <a:lstStyle/>
        <a:p>
          <a:endParaRPr lang="de-DE"/>
        </a:p>
      </dgm:t>
    </dgm:pt>
    <dgm:pt modelId="{7F88F17E-1994-4A2B-855E-D96C1888E91B}" type="pres">
      <dgm:prSet presAssocID="{9238B795-4613-4F81-BBD3-C18983197584}" presName="root2" presStyleCnt="0"/>
      <dgm:spPr/>
    </dgm:pt>
    <dgm:pt modelId="{05463B40-0E8B-4F55-9E63-EF8FC7151CE4}" type="pres">
      <dgm:prSet presAssocID="{9238B795-4613-4F81-BBD3-C18983197584}" presName="LevelTwoTextNode" presStyleLbl="node2" presStyleIdx="1" presStyleCnt="5">
        <dgm:presLayoutVars>
          <dgm:chPref val="3"/>
        </dgm:presLayoutVars>
      </dgm:prSet>
      <dgm:spPr/>
      <dgm:t>
        <a:bodyPr/>
        <a:lstStyle/>
        <a:p>
          <a:endParaRPr lang="de-DE"/>
        </a:p>
      </dgm:t>
    </dgm:pt>
    <dgm:pt modelId="{AD9B07EA-C552-4C32-A320-4E934E5C1706}" type="pres">
      <dgm:prSet presAssocID="{9238B795-4613-4F81-BBD3-C18983197584}" presName="level3hierChild" presStyleCnt="0"/>
      <dgm:spPr/>
    </dgm:pt>
    <dgm:pt modelId="{3F0D5810-07DB-4CBF-A459-072CAAC7224F}" type="pres">
      <dgm:prSet presAssocID="{699172A8-66BB-48E1-931D-AD829FD06575}" presName="conn2-1" presStyleLbl="parChTrans1D2" presStyleIdx="2" presStyleCnt="5"/>
      <dgm:spPr/>
      <dgm:t>
        <a:bodyPr/>
        <a:lstStyle/>
        <a:p>
          <a:endParaRPr lang="de-DE"/>
        </a:p>
      </dgm:t>
    </dgm:pt>
    <dgm:pt modelId="{3201C0A0-38E1-4F0F-BA2D-EB1CE7119881}" type="pres">
      <dgm:prSet presAssocID="{699172A8-66BB-48E1-931D-AD829FD06575}" presName="connTx" presStyleLbl="parChTrans1D2" presStyleIdx="2" presStyleCnt="5"/>
      <dgm:spPr/>
      <dgm:t>
        <a:bodyPr/>
        <a:lstStyle/>
        <a:p>
          <a:endParaRPr lang="de-DE"/>
        </a:p>
      </dgm:t>
    </dgm:pt>
    <dgm:pt modelId="{87D8F1C4-7ABA-4BF7-8970-DD4C7E4DF5CF}" type="pres">
      <dgm:prSet presAssocID="{55E10AE3-93D9-445A-8B30-BBC01640DEEE}" presName="root2" presStyleCnt="0"/>
      <dgm:spPr/>
    </dgm:pt>
    <dgm:pt modelId="{DD504FB8-3A90-457E-8CD0-A4A9DBBC98FD}" type="pres">
      <dgm:prSet presAssocID="{55E10AE3-93D9-445A-8B30-BBC01640DEEE}" presName="LevelTwoTextNode" presStyleLbl="node2" presStyleIdx="2" presStyleCnt="5">
        <dgm:presLayoutVars>
          <dgm:chPref val="3"/>
        </dgm:presLayoutVars>
      </dgm:prSet>
      <dgm:spPr/>
      <dgm:t>
        <a:bodyPr/>
        <a:lstStyle/>
        <a:p>
          <a:endParaRPr lang="de-DE"/>
        </a:p>
      </dgm:t>
    </dgm:pt>
    <dgm:pt modelId="{51141D26-8EEC-413E-BBAA-9507ED74EE33}" type="pres">
      <dgm:prSet presAssocID="{55E10AE3-93D9-445A-8B30-BBC01640DEEE}" presName="level3hierChild" presStyleCnt="0"/>
      <dgm:spPr/>
    </dgm:pt>
    <dgm:pt modelId="{37B3C7ED-2AA5-4C01-9EF7-B4806EB091FD}" type="pres">
      <dgm:prSet presAssocID="{A8BFC577-6DD8-42E2-A915-17DD515C7352}" presName="conn2-1" presStyleLbl="parChTrans1D2" presStyleIdx="3" presStyleCnt="5"/>
      <dgm:spPr/>
      <dgm:t>
        <a:bodyPr/>
        <a:lstStyle/>
        <a:p>
          <a:endParaRPr lang="de-DE"/>
        </a:p>
      </dgm:t>
    </dgm:pt>
    <dgm:pt modelId="{268FAB6C-7294-4E51-9760-FE700DD9DFF8}" type="pres">
      <dgm:prSet presAssocID="{A8BFC577-6DD8-42E2-A915-17DD515C7352}" presName="connTx" presStyleLbl="parChTrans1D2" presStyleIdx="3" presStyleCnt="5"/>
      <dgm:spPr/>
      <dgm:t>
        <a:bodyPr/>
        <a:lstStyle/>
        <a:p>
          <a:endParaRPr lang="de-DE"/>
        </a:p>
      </dgm:t>
    </dgm:pt>
    <dgm:pt modelId="{33B66671-B53B-4F88-A080-5DF2E95EAD0F}" type="pres">
      <dgm:prSet presAssocID="{0D09B515-61BF-482F-BB15-2B1D524775CE}" presName="root2" presStyleCnt="0"/>
      <dgm:spPr/>
    </dgm:pt>
    <dgm:pt modelId="{A24246F9-72F6-4652-9C88-E07E47685572}" type="pres">
      <dgm:prSet presAssocID="{0D09B515-61BF-482F-BB15-2B1D524775CE}" presName="LevelTwoTextNode" presStyleLbl="node2" presStyleIdx="3" presStyleCnt="5">
        <dgm:presLayoutVars>
          <dgm:chPref val="3"/>
        </dgm:presLayoutVars>
      </dgm:prSet>
      <dgm:spPr/>
      <dgm:t>
        <a:bodyPr/>
        <a:lstStyle/>
        <a:p>
          <a:endParaRPr lang="de-DE"/>
        </a:p>
      </dgm:t>
    </dgm:pt>
    <dgm:pt modelId="{C36E9F7A-E3BB-49CE-A0CF-28114BFD7DCC}" type="pres">
      <dgm:prSet presAssocID="{0D09B515-61BF-482F-BB15-2B1D524775CE}" presName="level3hierChild" presStyleCnt="0"/>
      <dgm:spPr/>
    </dgm:pt>
    <dgm:pt modelId="{C4B7DEFC-0720-4BA8-BE21-3871B6C35149}" type="pres">
      <dgm:prSet presAssocID="{CDD63EAB-DACA-4E06-AE29-0A8BD7FD7CC0}" presName="conn2-1" presStyleLbl="parChTrans1D2" presStyleIdx="4" presStyleCnt="5"/>
      <dgm:spPr/>
      <dgm:t>
        <a:bodyPr/>
        <a:lstStyle/>
        <a:p>
          <a:endParaRPr lang="de-DE"/>
        </a:p>
      </dgm:t>
    </dgm:pt>
    <dgm:pt modelId="{FABA44DF-D7BA-49A3-A103-4F1891C20BE4}" type="pres">
      <dgm:prSet presAssocID="{CDD63EAB-DACA-4E06-AE29-0A8BD7FD7CC0}" presName="connTx" presStyleLbl="parChTrans1D2" presStyleIdx="4" presStyleCnt="5"/>
      <dgm:spPr/>
      <dgm:t>
        <a:bodyPr/>
        <a:lstStyle/>
        <a:p>
          <a:endParaRPr lang="de-DE"/>
        </a:p>
      </dgm:t>
    </dgm:pt>
    <dgm:pt modelId="{A7DB640B-E99B-4A77-9FC5-5917292C159B}" type="pres">
      <dgm:prSet presAssocID="{4E5041B2-A028-4E8C-A277-C6769B9704EE}" presName="root2" presStyleCnt="0"/>
      <dgm:spPr/>
    </dgm:pt>
    <dgm:pt modelId="{70D0ABF0-62A6-4602-A970-F106C47E143C}" type="pres">
      <dgm:prSet presAssocID="{4E5041B2-A028-4E8C-A277-C6769B9704EE}" presName="LevelTwoTextNode" presStyleLbl="node2" presStyleIdx="4" presStyleCnt="5">
        <dgm:presLayoutVars>
          <dgm:chPref val="3"/>
        </dgm:presLayoutVars>
      </dgm:prSet>
      <dgm:spPr/>
      <dgm:t>
        <a:bodyPr/>
        <a:lstStyle/>
        <a:p>
          <a:endParaRPr lang="de-DE"/>
        </a:p>
      </dgm:t>
    </dgm:pt>
    <dgm:pt modelId="{418B2E20-438C-427A-9785-E9F178EB2CC6}" type="pres">
      <dgm:prSet presAssocID="{4E5041B2-A028-4E8C-A277-C6769B9704EE}" presName="level3hierChild" presStyleCnt="0"/>
      <dgm:spPr/>
    </dgm:pt>
  </dgm:ptLst>
  <dgm:cxnLst>
    <dgm:cxn modelId="{38C3A785-6EC4-4480-85EB-C37832D7679E}" type="presOf" srcId="{15212823-DF6B-4AFA-BBB3-B051E44001B0}" destId="{F1AB284D-8F3F-4400-B37B-457BBF880494}" srcOrd="0" destOrd="0" presId="urn:microsoft.com/office/officeart/2008/layout/HorizontalMultiLevelHierarchy"/>
    <dgm:cxn modelId="{FE047E02-83E9-4CA1-BAAD-056C07B15F5A}" type="presOf" srcId="{A8BFC577-6DD8-42E2-A915-17DD515C7352}" destId="{268FAB6C-7294-4E51-9760-FE700DD9DFF8}" srcOrd="1" destOrd="0" presId="urn:microsoft.com/office/officeart/2008/layout/HorizontalMultiLevelHierarchy"/>
    <dgm:cxn modelId="{5DE77DB7-D80F-432C-BC18-6E3901A827C8}" type="presOf" srcId="{BD77B8E7-610B-44B0-AEE3-F79777222E30}" destId="{8CEC6768-4950-4BDD-89B7-5AB64105C6A3}" srcOrd="0" destOrd="0" presId="urn:microsoft.com/office/officeart/2008/layout/HorizontalMultiLevelHierarchy"/>
    <dgm:cxn modelId="{5BC8AC04-026F-42E9-A0B8-08E248043CBA}" type="presOf" srcId="{699172A8-66BB-48E1-931D-AD829FD06575}" destId="{3F0D5810-07DB-4CBF-A459-072CAAC7224F}" srcOrd="0" destOrd="0" presId="urn:microsoft.com/office/officeart/2008/layout/HorizontalMultiLevelHierarchy"/>
    <dgm:cxn modelId="{8BBE808B-3312-48F7-BCD8-E3696A088180}" srcId="{AAA2334A-62AE-4946-A1F5-0DECBED7114F}" destId="{0D09B515-61BF-482F-BB15-2B1D524775CE}" srcOrd="3" destOrd="0" parTransId="{A8BFC577-6DD8-42E2-A915-17DD515C7352}" sibTransId="{FA67132D-A1F7-4794-B603-CB78C85B7606}"/>
    <dgm:cxn modelId="{A4E5289B-4294-48C8-A512-1996760CCCA0}" type="presOf" srcId="{BD77B8E7-610B-44B0-AEE3-F79777222E30}" destId="{08947C52-9A6A-4F88-85BB-10260D9F151E}" srcOrd="1" destOrd="0" presId="urn:microsoft.com/office/officeart/2008/layout/HorizontalMultiLevelHierarchy"/>
    <dgm:cxn modelId="{6E4FC21B-F0B8-467B-B19A-F794F97B112F}" srcId="{AAA2334A-62AE-4946-A1F5-0DECBED7114F}" destId="{49E34E62-E50A-4433-A5E8-7AA9FED84803}" srcOrd="0" destOrd="0" parTransId="{015D2A78-6F3C-4463-8A07-F22F34E100F6}" sibTransId="{74A8B2AC-164C-4AB0-8C24-0C540ADBA75B}"/>
    <dgm:cxn modelId="{A7F5916C-5DCD-49CD-AA3A-CC918757FF27}" type="presOf" srcId="{AAA2334A-62AE-4946-A1F5-0DECBED7114F}" destId="{12CABC0B-1AF2-4DE2-997C-FC54B8A18E7D}" srcOrd="0" destOrd="0" presId="urn:microsoft.com/office/officeart/2008/layout/HorizontalMultiLevelHierarchy"/>
    <dgm:cxn modelId="{BF2CFF40-BFF9-4A23-A2C1-2EB0BBD054A2}" type="presOf" srcId="{9238B795-4613-4F81-BBD3-C18983197584}" destId="{05463B40-0E8B-4F55-9E63-EF8FC7151CE4}" srcOrd="0" destOrd="0" presId="urn:microsoft.com/office/officeart/2008/layout/HorizontalMultiLevelHierarchy"/>
    <dgm:cxn modelId="{B40DBB64-6F58-42B8-8129-B48D94DBC061}" type="presOf" srcId="{0D09B515-61BF-482F-BB15-2B1D524775CE}" destId="{A24246F9-72F6-4652-9C88-E07E47685572}" srcOrd="0" destOrd="0" presId="urn:microsoft.com/office/officeart/2008/layout/HorizontalMultiLevelHierarchy"/>
    <dgm:cxn modelId="{877D9386-D1F5-4DBA-A5AB-2D3D260ED8DC}" type="presOf" srcId="{CDD63EAB-DACA-4E06-AE29-0A8BD7FD7CC0}" destId="{FABA44DF-D7BA-49A3-A103-4F1891C20BE4}" srcOrd="1" destOrd="0" presId="urn:microsoft.com/office/officeart/2008/layout/HorizontalMultiLevelHierarchy"/>
    <dgm:cxn modelId="{0DCFC2BB-6A9D-4B2D-AD15-303960645370}" srcId="{AAA2334A-62AE-4946-A1F5-0DECBED7114F}" destId="{9238B795-4613-4F81-BBD3-C18983197584}" srcOrd="1" destOrd="0" parTransId="{BD77B8E7-610B-44B0-AEE3-F79777222E30}" sibTransId="{AB5A3C3B-CE2A-4095-8778-E8C133F098AD}"/>
    <dgm:cxn modelId="{82EF5A7C-263E-4D6A-9371-000227FD2593}" type="presOf" srcId="{4E5041B2-A028-4E8C-A277-C6769B9704EE}" destId="{70D0ABF0-62A6-4602-A970-F106C47E143C}" srcOrd="0" destOrd="0" presId="urn:microsoft.com/office/officeart/2008/layout/HorizontalMultiLevelHierarchy"/>
    <dgm:cxn modelId="{AA61C632-E9B9-44E3-B02F-68F50DACD079}" srcId="{AAA2334A-62AE-4946-A1F5-0DECBED7114F}" destId="{55E10AE3-93D9-445A-8B30-BBC01640DEEE}" srcOrd="2" destOrd="0" parTransId="{699172A8-66BB-48E1-931D-AD829FD06575}" sibTransId="{621B70EC-DC93-4424-8F19-037A9032E6F3}"/>
    <dgm:cxn modelId="{2E9158C0-042D-41E3-A625-B71240971836}" srcId="{15212823-DF6B-4AFA-BBB3-B051E44001B0}" destId="{AAA2334A-62AE-4946-A1F5-0DECBED7114F}" srcOrd="0" destOrd="0" parTransId="{E80B1771-E99E-4775-A146-EEAE605EFB2B}" sibTransId="{AA237E0E-DDC9-4B72-A5C8-6C73DDFD7755}"/>
    <dgm:cxn modelId="{B5632AEA-9196-4219-B56D-9D5196D24F47}" type="presOf" srcId="{55E10AE3-93D9-445A-8B30-BBC01640DEEE}" destId="{DD504FB8-3A90-457E-8CD0-A4A9DBBC98FD}" srcOrd="0" destOrd="0" presId="urn:microsoft.com/office/officeart/2008/layout/HorizontalMultiLevelHierarchy"/>
    <dgm:cxn modelId="{8A7B4BB0-4202-4617-821B-879E5801A5D6}" srcId="{AAA2334A-62AE-4946-A1F5-0DECBED7114F}" destId="{4E5041B2-A028-4E8C-A277-C6769B9704EE}" srcOrd="4" destOrd="0" parTransId="{CDD63EAB-DACA-4E06-AE29-0A8BD7FD7CC0}" sibTransId="{485DFFCE-390D-4A7A-9BF4-3A81557579D3}"/>
    <dgm:cxn modelId="{541F5F1A-00BB-4907-A506-62D20A18590B}" type="presOf" srcId="{015D2A78-6F3C-4463-8A07-F22F34E100F6}" destId="{3947E1A6-6374-4862-8DED-CDD0BED99966}" srcOrd="0" destOrd="0" presId="urn:microsoft.com/office/officeart/2008/layout/HorizontalMultiLevelHierarchy"/>
    <dgm:cxn modelId="{A22A92A4-5994-4534-B617-2C8291BE5F67}" type="presOf" srcId="{A8BFC577-6DD8-42E2-A915-17DD515C7352}" destId="{37B3C7ED-2AA5-4C01-9EF7-B4806EB091FD}" srcOrd="0" destOrd="0" presId="urn:microsoft.com/office/officeart/2008/layout/HorizontalMultiLevelHierarchy"/>
    <dgm:cxn modelId="{0D8A5D99-B29E-48D7-9D2E-36C2E4C7BA2E}" type="presOf" srcId="{699172A8-66BB-48E1-931D-AD829FD06575}" destId="{3201C0A0-38E1-4F0F-BA2D-EB1CE7119881}" srcOrd="1" destOrd="0" presId="urn:microsoft.com/office/officeart/2008/layout/HorizontalMultiLevelHierarchy"/>
    <dgm:cxn modelId="{B6510082-891E-4874-A819-AA343375D4D3}" type="presOf" srcId="{49E34E62-E50A-4433-A5E8-7AA9FED84803}" destId="{DF9DF7DA-D7F4-4D9E-9069-E3E6C4730CFD}" srcOrd="0" destOrd="0" presId="urn:microsoft.com/office/officeart/2008/layout/HorizontalMultiLevelHierarchy"/>
    <dgm:cxn modelId="{ED41741B-9F30-4C86-BC90-49A355BAD3DE}" type="presOf" srcId="{CDD63EAB-DACA-4E06-AE29-0A8BD7FD7CC0}" destId="{C4B7DEFC-0720-4BA8-BE21-3871B6C35149}" srcOrd="0" destOrd="0" presId="urn:microsoft.com/office/officeart/2008/layout/HorizontalMultiLevelHierarchy"/>
    <dgm:cxn modelId="{605757E3-FB30-44A1-B1A9-5A508F2EF841}" type="presOf" srcId="{015D2A78-6F3C-4463-8A07-F22F34E100F6}" destId="{BDD8F585-F70B-466F-855B-2E1628ADEE65}" srcOrd="1" destOrd="0" presId="urn:microsoft.com/office/officeart/2008/layout/HorizontalMultiLevelHierarchy"/>
    <dgm:cxn modelId="{1C2FCBC5-0F43-4066-877B-722C5CBE866A}" type="presParOf" srcId="{F1AB284D-8F3F-4400-B37B-457BBF880494}" destId="{2A419D39-FB16-4912-8286-805B3EC5188D}" srcOrd="0" destOrd="0" presId="urn:microsoft.com/office/officeart/2008/layout/HorizontalMultiLevelHierarchy"/>
    <dgm:cxn modelId="{15109727-9A32-4087-8EE2-510FAAACFED2}" type="presParOf" srcId="{2A419D39-FB16-4912-8286-805B3EC5188D}" destId="{12CABC0B-1AF2-4DE2-997C-FC54B8A18E7D}" srcOrd="0" destOrd="0" presId="urn:microsoft.com/office/officeart/2008/layout/HorizontalMultiLevelHierarchy"/>
    <dgm:cxn modelId="{A6B587C9-AEFD-4B1C-A9A4-D024E0FAAD6F}" type="presParOf" srcId="{2A419D39-FB16-4912-8286-805B3EC5188D}" destId="{CACFA3FE-1736-4B0C-A085-167DB35E79E9}" srcOrd="1" destOrd="0" presId="urn:microsoft.com/office/officeart/2008/layout/HorizontalMultiLevelHierarchy"/>
    <dgm:cxn modelId="{95995992-8806-454F-8D52-62B0697C40D9}" type="presParOf" srcId="{CACFA3FE-1736-4B0C-A085-167DB35E79E9}" destId="{3947E1A6-6374-4862-8DED-CDD0BED99966}" srcOrd="0" destOrd="0" presId="urn:microsoft.com/office/officeart/2008/layout/HorizontalMultiLevelHierarchy"/>
    <dgm:cxn modelId="{20595E50-3171-46F5-8E59-DFA1425A4651}" type="presParOf" srcId="{3947E1A6-6374-4862-8DED-CDD0BED99966}" destId="{BDD8F585-F70B-466F-855B-2E1628ADEE65}" srcOrd="0" destOrd="0" presId="urn:microsoft.com/office/officeart/2008/layout/HorizontalMultiLevelHierarchy"/>
    <dgm:cxn modelId="{C665794C-C790-473D-A0E2-D04F50B77469}" type="presParOf" srcId="{CACFA3FE-1736-4B0C-A085-167DB35E79E9}" destId="{369286E4-B7A4-4557-AC88-4F5CB9E1C73E}" srcOrd="1" destOrd="0" presId="urn:microsoft.com/office/officeart/2008/layout/HorizontalMultiLevelHierarchy"/>
    <dgm:cxn modelId="{B2C7738D-4248-4ED9-82E0-B76D779C8802}" type="presParOf" srcId="{369286E4-B7A4-4557-AC88-4F5CB9E1C73E}" destId="{DF9DF7DA-D7F4-4D9E-9069-E3E6C4730CFD}" srcOrd="0" destOrd="0" presId="urn:microsoft.com/office/officeart/2008/layout/HorizontalMultiLevelHierarchy"/>
    <dgm:cxn modelId="{259205E9-A876-4166-906D-008610AFFF41}" type="presParOf" srcId="{369286E4-B7A4-4557-AC88-4F5CB9E1C73E}" destId="{8CC34B68-105D-4F7E-AFCD-D4AE23CE61F0}" srcOrd="1" destOrd="0" presId="urn:microsoft.com/office/officeart/2008/layout/HorizontalMultiLevelHierarchy"/>
    <dgm:cxn modelId="{DA0C9E68-8C52-446D-8F9E-489DB1BFEA1F}" type="presParOf" srcId="{CACFA3FE-1736-4B0C-A085-167DB35E79E9}" destId="{8CEC6768-4950-4BDD-89B7-5AB64105C6A3}" srcOrd="2" destOrd="0" presId="urn:microsoft.com/office/officeart/2008/layout/HorizontalMultiLevelHierarchy"/>
    <dgm:cxn modelId="{C5EFCFCB-A343-4BC9-ACF4-2BD0910399FC}" type="presParOf" srcId="{8CEC6768-4950-4BDD-89B7-5AB64105C6A3}" destId="{08947C52-9A6A-4F88-85BB-10260D9F151E}" srcOrd="0" destOrd="0" presId="urn:microsoft.com/office/officeart/2008/layout/HorizontalMultiLevelHierarchy"/>
    <dgm:cxn modelId="{DAD513DA-19D9-4CAB-AA33-6872176C141B}" type="presParOf" srcId="{CACFA3FE-1736-4B0C-A085-167DB35E79E9}" destId="{7F88F17E-1994-4A2B-855E-D96C1888E91B}" srcOrd="3" destOrd="0" presId="urn:microsoft.com/office/officeart/2008/layout/HorizontalMultiLevelHierarchy"/>
    <dgm:cxn modelId="{1A0E879C-A225-48D7-8184-E643CDE67386}" type="presParOf" srcId="{7F88F17E-1994-4A2B-855E-D96C1888E91B}" destId="{05463B40-0E8B-4F55-9E63-EF8FC7151CE4}" srcOrd="0" destOrd="0" presId="urn:microsoft.com/office/officeart/2008/layout/HorizontalMultiLevelHierarchy"/>
    <dgm:cxn modelId="{1FC827FB-1CB0-4897-BF13-F700D61DD6B3}" type="presParOf" srcId="{7F88F17E-1994-4A2B-855E-D96C1888E91B}" destId="{AD9B07EA-C552-4C32-A320-4E934E5C1706}" srcOrd="1" destOrd="0" presId="urn:microsoft.com/office/officeart/2008/layout/HorizontalMultiLevelHierarchy"/>
    <dgm:cxn modelId="{AAA01C60-2A53-414B-B536-9374798EC956}" type="presParOf" srcId="{CACFA3FE-1736-4B0C-A085-167DB35E79E9}" destId="{3F0D5810-07DB-4CBF-A459-072CAAC7224F}" srcOrd="4" destOrd="0" presId="urn:microsoft.com/office/officeart/2008/layout/HorizontalMultiLevelHierarchy"/>
    <dgm:cxn modelId="{F4002C05-C19F-46A2-916B-37245414EB59}" type="presParOf" srcId="{3F0D5810-07DB-4CBF-A459-072CAAC7224F}" destId="{3201C0A0-38E1-4F0F-BA2D-EB1CE7119881}" srcOrd="0" destOrd="0" presId="urn:microsoft.com/office/officeart/2008/layout/HorizontalMultiLevelHierarchy"/>
    <dgm:cxn modelId="{9E26119F-7956-4620-BFDC-56D492AB8887}" type="presParOf" srcId="{CACFA3FE-1736-4B0C-A085-167DB35E79E9}" destId="{87D8F1C4-7ABA-4BF7-8970-DD4C7E4DF5CF}" srcOrd="5" destOrd="0" presId="urn:microsoft.com/office/officeart/2008/layout/HorizontalMultiLevelHierarchy"/>
    <dgm:cxn modelId="{7AC04A77-A02A-4C27-9CE1-8CF77DBB08CB}" type="presParOf" srcId="{87D8F1C4-7ABA-4BF7-8970-DD4C7E4DF5CF}" destId="{DD504FB8-3A90-457E-8CD0-A4A9DBBC98FD}" srcOrd="0" destOrd="0" presId="urn:microsoft.com/office/officeart/2008/layout/HorizontalMultiLevelHierarchy"/>
    <dgm:cxn modelId="{0B3E07F1-7E6D-4062-8560-9CAF76256487}" type="presParOf" srcId="{87D8F1C4-7ABA-4BF7-8970-DD4C7E4DF5CF}" destId="{51141D26-8EEC-413E-BBAA-9507ED74EE33}" srcOrd="1" destOrd="0" presId="urn:microsoft.com/office/officeart/2008/layout/HorizontalMultiLevelHierarchy"/>
    <dgm:cxn modelId="{13CD2FB3-ABA6-4D80-9EAF-1326DA0E42BF}" type="presParOf" srcId="{CACFA3FE-1736-4B0C-A085-167DB35E79E9}" destId="{37B3C7ED-2AA5-4C01-9EF7-B4806EB091FD}" srcOrd="6" destOrd="0" presId="urn:microsoft.com/office/officeart/2008/layout/HorizontalMultiLevelHierarchy"/>
    <dgm:cxn modelId="{718CEE2E-E26F-42F6-A994-4530223DF299}" type="presParOf" srcId="{37B3C7ED-2AA5-4C01-9EF7-B4806EB091FD}" destId="{268FAB6C-7294-4E51-9760-FE700DD9DFF8}" srcOrd="0" destOrd="0" presId="urn:microsoft.com/office/officeart/2008/layout/HorizontalMultiLevelHierarchy"/>
    <dgm:cxn modelId="{E4AFE7E7-C695-4A3D-A36D-C707F4794C3A}" type="presParOf" srcId="{CACFA3FE-1736-4B0C-A085-167DB35E79E9}" destId="{33B66671-B53B-4F88-A080-5DF2E95EAD0F}" srcOrd="7" destOrd="0" presId="urn:microsoft.com/office/officeart/2008/layout/HorizontalMultiLevelHierarchy"/>
    <dgm:cxn modelId="{AB0EA280-021E-47BE-BAA0-415D8FB5B31D}" type="presParOf" srcId="{33B66671-B53B-4F88-A080-5DF2E95EAD0F}" destId="{A24246F9-72F6-4652-9C88-E07E47685572}" srcOrd="0" destOrd="0" presId="urn:microsoft.com/office/officeart/2008/layout/HorizontalMultiLevelHierarchy"/>
    <dgm:cxn modelId="{8157742D-35C4-4731-8052-EC451ABA28D9}" type="presParOf" srcId="{33B66671-B53B-4F88-A080-5DF2E95EAD0F}" destId="{C36E9F7A-E3BB-49CE-A0CF-28114BFD7DCC}" srcOrd="1" destOrd="0" presId="urn:microsoft.com/office/officeart/2008/layout/HorizontalMultiLevelHierarchy"/>
    <dgm:cxn modelId="{D307D813-53E3-4096-A576-1C6B35F5363E}" type="presParOf" srcId="{CACFA3FE-1736-4B0C-A085-167DB35E79E9}" destId="{C4B7DEFC-0720-4BA8-BE21-3871B6C35149}" srcOrd="8" destOrd="0" presId="urn:microsoft.com/office/officeart/2008/layout/HorizontalMultiLevelHierarchy"/>
    <dgm:cxn modelId="{057167DA-5A69-40FB-8189-2F34E0B48E67}" type="presParOf" srcId="{C4B7DEFC-0720-4BA8-BE21-3871B6C35149}" destId="{FABA44DF-D7BA-49A3-A103-4F1891C20BE4}" srcOrd="0" destOrd="0" presId="urn:microsoft.com/office/officeart/2008/layout/HorizontalMultiLevelHierarchy"/>
    <dgm:cxn modelId="{C0709E16-D08C-4375-91E1-EFC9E7322330}" type="presParOf" srcId="{CACFA3FE-1736-4B0C-A085-167DB35E79E9}" destId="{A7DB640B-E99B-4A77-9FC5-5917292C159B}" srcOrd="9" destOrd="0" presId="urn:microsoft.com/office/officeart/2008/layout/HorizontalMultiLevelHierarchy"/>
    <dgm:cxn modelId="{89B4E6D6-E2E0-4D72-9B39-63E725B96C22}" type="presParOf" srcId="{A7DB640B-E99B-4A77-9FC5-5917292C159B}" destId="{70D0ABF0-62A6-4602-A970-F106C47E143C}" srcOrd="0" destOrd="0" presId="urn:microsoft.com/office/officeart/2008/layout/HorizontalMultiLevelHierarchy"/>
    <dgm:cxn modelId="{3D51424E-D612-44A7-8A0E-D9128BF4422D}" type="presParOf" srcId="{A7DB640B-E99B-4A77-9FC5-5917292C159B}" destId="{418B2E20-438C-427A-9785-E9F178EB2CC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3EC20B-2134-437C-B9A9-7887C0F73314}" type="doc">
      <dgm:prSet loTypeId="urn:microsoft.com/office/officeart/2005/8/layout/process1" loCatId="process" qsTypeId="urn:microsoft.com/office/officeart/2005/8/quickstyle/simple1" qsCatId="simple" csTypeId="urn:microsoft.com/office/officeart/2005/8/colors/accent1_2" csCatId="accent1" phldr="1"/>
      <dgm:spPr/>
    </dgm:pt>
    <dgm:pt modelId="{F662C9DE-EB12-455E-B271-242B801FA834}">
      <dgm:prSet phldrT="[Text]"/>
      <dgm:spPr/>
      <dgm:t>
        <a:bodyPr/>
        <a:lstStyle/>
        <a:p>
          <a:r>
            <a:rPr lang="de-DE" b="1" dirty="0" smtClean="0"/>
            <a:t>Studienbereich</a:t>
          </a:r>
          <a:endParaRPr lang="de-DE" b="1" dirty="0"/>
        </a:p>
      </dgm:t>
    </dgm:pt>
    <dgm:pt modelId="{7B1B73D0-63B0-4D07-9C3D-4C9010AEC38E}" type="parTrans" cxnId="{3F9DF061-1B01-4C1E-9228-A7D7C377128D}">
      <dgm:prSet/>
      <dgm:spPr/>
      <dgm:t>
        <a:bodyPr/>
        <a:lstStyle/>
        <a:p>
          <a:endParaRPr lang="de-DE"/>
        </a:p>
      </dgm:t>
    </dgm:pt>
    <dgm:pt modelId="{B93F6F13-A579-452B-A1B7-2617D5E50F3E}" type="sibTrans" cxnId="{3F9DF061-1B01-4C1E-9228-A7D7C377128D}">
      <dgm:prSet/>
      <dgm:spPr/>
      <dgm:t>
        <a:bodyPr/>
        <a:lstStyle/>
        <a:p>
          <a:endParaRPr lang="de-DE"/>
        </a:p>
      </dgm:t>
    </dgm:pt>
    <dgm:pt modelId="{410C48FD-8B22-4309-981D-ED680D72CF15}">
      <dgm:prSet phldrT="[Text]"/>
      <dgm:spPr/>
      <dgm:t>
        <a:bodyPr/>
        <a:lstStyle/>
        <a:p>
          <a:r>
            <a:rPr lang="de-DE" b="1" dirty="0" smtClean="0"/>
            <a:t>Studienfeld</a:t>
          </a:r>
          <a:endParaRPr lang="de-DE" b="1" dirty="0"/>
        </a:p>
      </dgm:t>
    </dgm:pt>
    <dgm:pt modelId="{907E522A-1DFC-4AF8-BB51-5490415F6B65}" type="parTrans" cxnId="{0169210B-C0B0-45EE-80CE-91A572EF664B}">
      <dgm:prSet/>
      <dgm:spPr/>
      <dgm:t>
        <a:bodyPr/>
        <a:lstStyle/>
        <a:p>
          <a:endParaRPr lang="de-DE"/>
        </a:p>
      </dgm:t>
    </dgm:pt>
    <dgm:pt modelId="{663E1197-D3C3-436E-A948-D321212B6260}" type="sibTrans" cxnId="{0169210B-C0B0-45EE-80CE-91A572EF664B}">
      <dgm:prSet/>
      <dgm:spPr/>
      <dgm:t>
        <a:bodyPr/>
        <a:lstStyle/>
        <a:p>
          <a:endParaRPr lang="de-DE"/>
        </a:p>
      </dgm:t>
    </dgm:pt>
    <dgm:pt modelId="{100D3A2E-91E8-4D72-A0C1-A5704EFF8859}">
      <dgm:prSet phldrT="[Text]"/>
      <dgm:spPr/>
      <dgm:t>
        <a:bodyPr/>
        <a:lstStyle/>
        <a:p>
          <a:r>
            <a:rPr lang="de-DE" b="1" dirty="0" smtClean="0"/>
            <a:t>Studienfach,  Studiengang</a:t>
          </a:r>
          <a:endParaRPr lang="de-DE" b="1" dirty="0"/>
        </a:p>
      </dgm:t>
    </dgm:pt>
    <dgm:pt modelId="{778FDDF0-85CC-43BD-A394-89DE3E1C1AC0}" type="parTrans" cxnId="{2A8832DF-3BF8-4A79-BF59-14FAD40450E4}">
      <dgm:prSet/>
      <dgm:spPr/>
      <dgm:t>
        <a:bodyPr/>
        <a:lstStyle/>
        <a:p>
          <a:endParaRPr lang="de-DE"/>
        </a:p>
      </dgm:t>
    </dgm:pt>
    <dgm:pt modelId="{C6DD0B97-279A-430B-814E-0937FB21F8C5}" type="sibTrans" cxnId="{2A8832DF-3BF8-4A79-BF59-14FAD40450E4}">
      <dgm:prSet/>
      <dgm:spPr/>
      <dgm:t>
        <a:bodyPr/>
        <a:lstStyle/>
        <a:p>
          <a:endParaRPr lang="de-DE"/>
        </a:p>
      </dgm:t>
    </dgm:pt>
    <dgm:pt modelId="{5393378E-114B-4C1F-893E-53665776123E}" type="pres">
      <dgm:prSet presAssocID="{693EC20B-2134-437C-B9A9-7887C0F73314}" presName="Name0" presStyleCnt="0">
        <dgm:presLayoutVars>
          <dgm:dir/>
          <dgm:resizeHandles val="exact"/>
        </dgm:presLayoutVars>
      </dgm:prSet>
      <dgm:spPr/>
    </dgm:pt>
    <dgm:pt modelId="{0C904170-F1AA-472F-A497-F657D343F61A}" type="pres">
      <dgm:prSet presAssocID="{F662C9DE-EB12-455E-B271-242B801FA834}" presName="node" presStyleLbl="node1" presStyleIdx="0" presStyleCnt="3" custLinFactNeighborX="-836" custLinFactNeighborY="-25138">
        <dgm:presLayoutVars>
          <dgm:bulletEnabled val="1"/>
        </dgm:presLayoutVars>
      </dgm:prSet>
      <dgm:spPr/>
      <dgm:t>
        <a:bodyPr/>
        <a:lstStyle/>
        <a:p>
          <a:endParaRPr lang="de-DE"/>
        </a:p>
      </dgm:t>
    </dgm:pt>
    <dgm:pt modelId="{C2580593-4009-433F-AF46-35F16EC62EA1}" type="pres">
      <dgm:prSet presAssocID="{B93F6F13-A579-452B-A1B7-2617D5E50F3E}" presName="sibTrans" presStyleLbl="sibTrans2D1" presStyleIdx="0" presStyleCnt="2"/>
      <dgm:spPr/>
      <dgm:t>
        <a:bodyPr/>
        <a:lstStyle/>
        <a:p>
          <a:endParaRPr lang="de-DE"/>
        </a:p>
      </dgm:t>
    </dgm:pt>
    <dgm:pt modelId="{BA155FEB-24EF-4DBC-96D7-58455189D59F}" type="pres">
      <dgm:prSet presAssocID="{B93F6F13-A579-452B-A1B7-2617D5E50F3E}" presName="connectorText" presStyleLbl="sibTrans2D1" presStyleIdx="0" presStyleCnt="2"/>
      <dgm:spPr/>
      <dgm:t>
        <a:bodyPr/>
        <a:lstStyle/>
        <a:p>
          <a:endParaRPr lang="de-DE"/>
        </a:p>
      </dgm:t>
    </dgm:pt>
    <dgm:pt modelId="{366CAA87-CE73-41E2-9524-D3A51FFA1BBB}" type="pres">
      <dgm:prSet presAssocID="{410C48FD-8B22-4309-981D-ED680D72CF15}" presName="node" presStyleLbl="node1" presStyleIdx="1" presStyleCnt="3" custLinFactNeighborX="6887" custLinFactNeighborY="-1530">
        <dgm:presLayoutVars>
          <dgm:bulletEnabled val="1"/>
        </dgm:presLayoutVars>
      </dgm:prSet>
      <dgm:spPr/>
      <dgm:t>
        <a:bodyPr/>
        <a:lstStyle/>
        <a:p>
          <a:endParaRPr lang="de-DE"/>
        </a:p>
      </dgm:t>
    </dgm:pt>
    <dgm:pt modelId="{B238176C-459C-4C65-B40C-81A008F74AA8}" type="pres">
      <dgm:prSet presAssocID="{663E1197-D3C3-436E-A948-D321212B6260}" presName="sibTrans" presStyleLbl="sibTrans2D1" presStyleIdx="1" presStyleCnt="2"/>
      <dgm:spPr/>
      <dgm:t>
        <a:bodyPr/>
        <a:lstStyle/>
        <a:p>
          <a:endParaRPr lang="de-DE"/>
        </a:p>
      </dgm:t>
    </dgm:pt>
    <dgm:pt modelId="{F1B9D38E-9F58-49B4-9393-6FC42128BE32}" type="pres">
      <dgm:prSet presAssocID="{663E1197-D3C3-436E-A948-D321212B6260}" presName="connectorText" presStyleLbl="sibTrans2D1" presStyleIdx="1" presStyleCnt="2"/>
      <dgm:spPr/>
      <dgm:t>
        <a:bodyPr/>
        <a:lstStyle/>
        <a:p>
          <a:endParaRPr lang="de-DE"/>
        </a:p>
      </dgm:t>
    </dgm:pt>
    <dgm:pt modelId="{1E053621-288E-458D-8865-D0F0EC10AF7D}" type="pres">
      <dgm:prSet presAssocID="{100D3A2E-91E8-4D72-A0C1-A5704EFF8859}" presName="node" presStyleLbl="node1" presStyleIdx="2" presStyleCnt="3" custLinFactNeighborX="0" custLinFactNeighborY="-25138">
        <dgm:presLayoutVars>
          <dgm:bulletEnabled val="1"/>
        </dgm:presLayoutVars>
      </dgm:prSet>
      <dgm:spPr/>
      <dgm:t>
        <a:bodyPr/>
        <a:lstStyle/>
        <a:p>
          <a:endParaRPr lang="de-DE"/>
        </a:p>
      </dgm:t>
    </dgm:pt>
  </dgm:ptLst>
  <dgm:cxnLst>
    <dgm:cxn modelId="{FA2EE527-73BD-4036-AC70-1D7126939F3E}" type="presOf" srcId="{B93F6F13-A579-452B-A1B7-2617D5E50F3E}" destId="{C2580593-4009-433F-AF46-35F16EC62EA1}" srcOrd="0" destOrd="0" presId="urn:microsoft.com/office/officeart/2005/8/layout/process1"/>
    <dgm:cxn modelId="{29948E41-A32D-4550-8694-F3C5A383D118}" type="presOf" srcId="{693EC20B-2134-437C-B9A9-7887C0F73314}" destId="{5393378E-114B-4C1F-893E-53665776123E}" srcOrd="0" destOrd="0" presId="urn:microsoft.com/office/officeart/2005/8/layout/process1"/>
    <dgm:cxn modelId="{3D1819E6-EFE3-4F5F-88B8-F9EA4BD3E0D0}" type="presOf" srcId="{B93F6F13-A579-452B-A1B7-2617D5E50F3E}" destId="{BA155FEB-24EF-4DBC-96D7-58455189D59F}" srcOrd="1" destOrd="0" presId="urn:microsoft.com/office/officeart/2005/8/layout/process1"/>
    <dgm:cxn modelId="{83084F11-61EF-4127-908A-A38D16D909E1}" type="presOf" srcId="{410C48FD-8B22-4309-981D-ED680D72CF15}" destId="{366CAA87-CE73-41E2-9524-D3A51FFA1BBB}" srcOrd="0" destOrd="0" presId="urn:microsoft.com/office/officeart/2005/8/layout/process1"/>
    <dgm:cxn modelId="{C224F63E-CF20-4039-9820-488AF25848E7}" type="presOf" srcId="{663E1197-D3C3-436E-A948-D321212B6260}" destId="{B238176C-459C-4C65-B40C-81A008F74AA8}" srcOrd="0" destOrd="0" presId="urn:microsoft.com/office/officeart/2005/8/layout/process1"/>
    <dgm:cxn modelId="{0169210B-C0B0-45EE-80CE-91A572EF664B}" srcId="{693EC20B-2134-437C-B9A9-7887C0F73314}" destId="{410C48FD-8B22-4309-981D-ED680D72CF15}" srcOrd="1" destOrd="0" parTransId="{907E522A-1DFC-4AF8-BB51-5490415F6B65}" sibTransId="{663E1197-D3C3-436E-A948-D321212B6260}"/>
    <dgm:cxn modelId="{0A90E193-7106-4B7D-AB88-A930092D8E3D}" type="presOf" srcId="{100D3A2E-91E8-4D72-A0C1-A5704EFF8859}" destId="{1E053621-288E-458D-8865-D0F0EC10AF7D}" srcOrd="0" destOrd="0" presId="urn:microsoft.com/office/officeart/2005/8/layout/process1"/>
    <dgm:cxn modelId="{2399A642-99FF-42BF-AA84-543A8747E987}" type="presOf" srcId="{F662C9DE-EB12-455E-B271-242B801FA834}" destId="{0C904170-F1AA-472F-A497-F657D343F61A}" srcOrd="0" destOrd="0" presId="urn:microsoft.com/office/officeart/2005/8/layout/process1"/>
    <dgm:cxn modelId="{61744E99-AEF7-4BB0-BAD7-689CE1A9EE34}" type="presOf" srcId="{663E1197-D3C3-436E-A948-D321212B6260}" destId="{F1B9D38E-9F58-49B4-9393-6FC42128BE32}" srcOrd="1" destOrd="0" presId="urn:microsoft.com/office/officeart/2005/8/layout/process1"/>
    <dgm:cxn modelId="{2A8832DF-3BF8-4A79-BF59-14FAD40450E4}" srcId="{693EC20B-2134-437C-B9A9-7887C0F73314}" destId="{100D3A2E-91E8-4D72-A0C1-A5704EFF8859}" srcOrd="2" destOrd="0" parTransId="{778FDDF0-85CC-43BD-A394-89DE3E1C1AC0}" sibTransId="{C6DD0B97-279A-430B-814E-0937FB21F8C5}"/>
    <dgm:cxn modelId="{3F9DF061-1B01-4C1E-9228-A7D7C377128D}" srcId="{693EC20B-2134-437C-B9A9-7887C0F73314}" destId="{F662C9DE-EB12-455E-B271-242B801FA834}" srcOrd="0" destOrd="0" parTransId="{7B1B73D0-63B0-4D07-9C3D-4C9010AEC38E}" sibTransId="{B93F6F13-A579-452B-A1B7-2617D5E50F3E}"/>
    <dgm:cxn modelId="{E01A53EB-E166-4CB1-8A0D-FE8B7775BA02}" type="presParOf" srcId="{5393378E-114B-4C1F-893E-53665776123E}" destId="{0C904170-F1AA-472F-A497-F657D343F61A}" srcOrd="0" destOrd="0" presId="urn:microsoft.com/office/officeart/2005/8/layout/process1"/>
    <dgm:cxn modelId="{E1D91495-37A4-43AC-A2E0-4FA812797291}" type="presParOf" srcId="{5393378E-114B-4C1F-893E-53665776123E}" destId="{C2580593-4009-433F-AF46-35F16EC62EA1}" srcOrd="1" destOrd="0" presId="urn:microsoft.com/office/officeart/2005/8/layout/process1"/>
    <dgm:cxn modelId="{3E815331-8C10-43C8-8122-9935DC4530D2}" type="presParOf" srcId="{C2580593-4009-433F-AF46-35F16EC62EA1}" destId="{BA155FEB-24EF-4DBC-96D7-58455189D59F}" srcOrd="0" destOrd="0" presId="urn:microsoft.com/office/officeart/2005/8/layout/process1"/>
    <dgm:cxn modelId="{7EF26B21-A7DB-4E75-8CBF-80A3F6650057}" type="presParOf" srcId="{5393378E-114B-4C1F-893E-53665776123E}" destId="{366CAA87-CE73-41E2-9524-D3A51FFA1BBB}" srcOrd="2" destOrd="0" presId="urn:microsoft.com/office/officeart/2005/8/layout/process1"/>
    <dgm:cxn modelId="{3344437B-A230-424F-BDC0-81FE9312F145}" type="presParOf" srcId="{5393378E-114B-4C1F-893E-53665776123E}" destId="{B238176C-459C-4C65-B40C-81A008F74AA8}" srcOrd="3" destOrd="0" presId="urn:microsoft.com/office/officeart/2005/8/layout/process1"/>
    <dgm:cxn modelId="{4F815278-9E95-4ABF-BA8A-456805762C4E}" type="presParOf" srcId="{B238176C-459C-4C65-B40C-81A008F74AA8}" destId="{F1B9D38E-9F58-49B4-9393-6FC42128BE32}" srcOrd="0" destOrd="0" presId="urn:microsoft.com/office/officeart/2005/8/layout/process1"/>
    <dgm:cxn modelId="{B30958A4-4F3C-4783-8EC7-556AD48145AE}" type="presParOf" srcId="{5393378E-114B-4C1F-893E-53665776123E}" destId="{1E053621-288E-458D-8865-D0F0EC10AF7D}"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4081F-1463-46AA-9F3E-10B230E802A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4082F87B-C96C-47EC-9155-13DE38FC2811}">
      <dgm:prSet phldrT="[Text]" custT="1"/>
      <dgm:spPr/>
      <dgm:t>
        <a:bodyPr/>
        <a:lstStyle/>
        <a:p>
          <a:r>
            <a:rPr lang="de-DE" sz="2000" b="1" dirty="0" smtClean="0"/>
            <a:t>Schulische Berufsausbildung</a:t>
          </a:r>
          <a:endParaRPr lang="de-DE" sz="2000" b="1" dirty="0"/>
        </a:p>
      </dgm:t>
    </dgm:pt>
    <dgm:pt modelId="{60B5AE6F-9B90-45C2-BA7D-8D25AF4063E9}" type="parTrans" cxnId="{38359D51-914D-4FB3-9071-95F2EC535653}">
      <dgm:prSet/>
      <dgm:spPr/>
      <dgm:t>
        <a:bodyPr/>
        <a:lstStyle/>
        <a:p>
          <a:endParaRPr lang="de-DE"/>
        </a:p>
      </dgm:t>
    </dgm:pt>
    <dgm:pt modelId="{097E1236-E05B-4F94-B176-5D3893049CC2}" type="sibTrans" cxnId="{38359D51-914D-4FB3-9071-95F2EC535653}">
      <dgm:prSet/>
      <dgm:spPr/>
      <dgm:t>
        <a:bodyPr/>
        <a:lstStyle/>
        <a:p>
          <a:endParaRPr lang="de-DE"/>
        </a:p>
      </dgm:t>
    </dgm:pt>
    <dgm:pt modelId="{C9164CD0-C492-4472-A35A-B2AE4549CF4F}">
      <dgm:prSet phldrT="[Text]" custT="1"/>
      <dgm:spPr>
        <a:solidFill>
          <a:schemeClr val="bg1">
            <a:lumMod val="95000"/>
            <a:alpha val="90000"/>
          </a:schemeClr>
        </a:solidFill>
      </dgm:spPr>
      <dgm:t>
        <a:bodyPr/>
        <a:lstStyle/>
        <a:p>
          <a:r>
            <a:rPr lang="de-DE" sz="2000" dirty="0" smtClean="0"/>
            <a:t>1 – 3 ½ Jahre</a:t>
          </a:r>
          <a:endParaRPr lang="de-DE" sz="2000" dirty="0"/>
        </a:p>
      </dgm:t>
    </dgm:pt>
    <dgm:pt modelId="{55C95D0D-081B-4C7E-88CC-14C77F4FA582}" type="parTrans" cxnId="{CDF94AE2-CA7E-40D5-A61A-A00E0220D4EF}">
      <dgm:prSet/>
      <dgm:spPr/>
      <dgm:t>
        <a:bodyPr/>
        <a:lstStyle/>
        <a:p>
          <a:endParaRPr lang="de-DE"/>
        </a:p>
      </dgm:t>
    </dgm:pt>
    <dgm:pt modelId="{FDDAAD46-50A7-4235-8F20-618C843E792D}" type="sibTrans" cxnId="{CDF94AE2-CA7E-40D5-A61A-A00E0220D4EF}">
      <dgm:prSet/>
      <dgm:spPr/>
      <dgm:t>
        <a:bodyPr/>
        <a:lstStyle/>
        <a:p>
          <a:endParaRPr lang="de-DE"/>
        </a:p>
      </dgm:t>
    </dgm:pt>
    <dgm:pt modelId="{68C08D31-13FA-4F4B-9794-701398B987F0}">
      <dgm:prSet phldrT="[Text]" custT="1"/>
      <dgm:spPr/>
      <dgm:t>
        <a:bodyPr/>
        <a:lstStyle/>
        <a:p>
          <a:r>
            <a:rPr lang="de-DE" sz="2000" b="1" dirty="0" smtClean="0"/>
            <a:t>Duale Berufsausbildung</a:t>
          </a:r>
          <a:endParaRPr lang="de-DE" sz="2000" b="1" dirty="0"/>
        </a:p>
      </dgm:t>
    </dgm:pt>
    <dgm:pt modelId="{32C8CF91-6B16-475F-A48A-FF046A1A626D}" type="parTrans" cxnId="{99595B9B-121D-4DB0-85A0-3FC5179D39B4}">
      <dgm:prSet/>
      <dgm:spPr/>
      <dgm:t>
        <a:bodyPr/>
        <a:lstStyle/>
        <a:p>
          <a:endParaRPr lang="de-DE"/>
        </a:p>
      </dgm:t>
    </dgm:pt>
    <dgm:pt modelId="{72574250-8C5F-450B-B958-A62ADE565145}" type="sibTrans" cxnId="{99595B9B-121D-4DB0-85A0-3FC5179D39B4}">
      <dgm:prSet/>
      <dgm:spPr/>
      <dgm:t>
        <a:bodyPr/>
        <a:lstStyle/>
        <a:p>
          <a:endParaRPr lang="de-DE"/>
        </a:p>
      </dgm:t>
    </dgm:pt>
    <dgm:pt modelId="{49098065-C832-4A1A-AABE-3FE41EFEB7A1}">
      <dgm:prSet phldrT="[Text]" custT="1"/>
      <dgm:spPr>
        <a:solidFill>
          <a:schemeClr val="bg1">
            <a:lumMod val="95000"/>
            <a:alpha val="90000"/>
          </a:schemeClr>
        </a:solidFill>
      </dgm:spPr>
      <dgm:t>
        <a:bodyPr/>
        <a:lstStyle/>
        <a:p>
          <a:r>
            <a:rPr lang="de-DE" sz="2000" dirty="0" smtClean="0"/>
            <a:t>1 – 3 ½ Jahre</a:t>
          </a:r>
          <a:endParaRPr lang="de-DE" sz="2000" dirty="0"/>
        </a:p>
      </dgm:t>
    </dgm:pt>
    <dgm:pt modelId="{529631C6-0BE9-4ACF-8D85-8EC4C7AA3D96}" type="parTrans" cxnId="{08732C74-D1AD-470B-9524-608795EB6961}">
      <dgm:prSet/>
      <dgm:spPr/>
      <dgm:t>
        <a:bodyPr/>
        <a:lstStyle/>
        <a:p>
          <a:endParaRPr lang="de-DE"/>
        </a:p>
      </dgm:t>
    </dgm:pt>
    <dgm:pt modelId="{5769133E-DA91-4E94-AC53-209EA2FB96FC}" type="sibTrans" cxnId="{08732C74-D1AD-470B-9524-608795EB6961}">
      <dgm:prSet/>
      <dgm:spPr/>
      <dgm:t>
        <a:bodyPr/>
        <a:lstStyle/>
        <a:p>
          <a:endParaRPr lang="de-DE"/>
        </a:p>
      </dgm:t>
    </dgm:pt>
    <dgm:pt modelId="{172B940E-9390-4C25-9236-5D1E30ABD33B}">
      <dgm:prSet phldrT="[Text]" custT="1"/>
      <dgm:spPr/>
      <dgm:t>
        <a:bodyPr/>
        <a:lstStyle/>
        <a:p>
          <a:r>
            <a:rPr lang="de-DE" sz="2000" b="1" dirty="0" smtClean="0"/>
            <a:t>Sonderausbildungen für </a:t>
          </a:r>
          <a:r>
            <a:rPr lang="de-DE" sz="2000" b="1" dirty="0" err="1" smtClean="0"/>
            <a:t>Abiturient:innen</a:t>
          </a:r>
          <a:r>
            <a:rPr lang="de-DE" sz="2000" b="1" dirty="0" smtClean="0"/>
            <a:t> (auch FHR)</a:t>
          </a:r>
          <a:endParaRPr lang="de-DE" sz="2000" dirty="0"/>
        </a:p>
      </dgm:t>
    </dgm:pt>
    <dgm:pt modelId="{E3C6099B-1E67-421E-A2E3-3F9B1FF038ED}" type="parTrans" cxnId="{B6BED5E2-FB13-4FF5-B0DD-6B5610A056B4}">
      <dgm:prSet/>
      <dgm:spPr/>
      <dgm:t>
        <a:bodyPr/>
        <a:lstStyle/>
        <a:p>
          <a:endParaRPr lang="de-DE"/>
        </a:p>
      </dgm:t>
    </dgm:pt>
    <dgm:pt modelId="{EA0F6A0A-26FD-467F-B4E3-164C6F240417}" type="sibTrans" cxnId="{B6BED5E2-FB13-4FF5-B0DD-6B5610A056B4}">
      <dgm:prSet/>
      <dgm:spPr/>
      <dgm:t>
        <a:bodyPr/>
        <a:lstStyle/>
        <a:p>
          <a:endParaRPr lang="de-DE"/>
        </a:p>
      </dgm:t>
    </dgm:pt>
    <dgm:pt modelId="{75C7141B-41B6-4D14-9C8D-248EE710CF41}">
      <dgm:prSet phldrT="[Text]" custT="1"/>
      <dgm:spPr>
        <a:solidFill>
          <a:schemeClr val="bg1">
            <a:lumMod val="95000"/>
            <a:alpha val="90000"/>
          </a:schemeClr>
        </a:solidFill>
      </dgm:spPr>
      <dgm:t>
        <a:bodyPr/>
        <a:lstStyle/>
        <a:p>
          <a:r>
            <a:rPr lang="de-DE" sz="2000" dirty="0" smtClean="0"/>
            <a:t>2-4 Jahre</a:t>
          </a:r>
          <a:endParaRPr lang="de-DE" sz="2000" dirty="0"/>
        </a:p>
      </dgm:t>
    </dgm:pt>
    <dgm:pt modelId="{C12CA90D-3A72-4B33-B3D7-5E614B883A2C}" type="parTrans" cxnId="{F6C982EE-1C10-4F77-8401-97C5A3BE77E7}">
      <dgm:prSet/>
      <dgm:spPr/>
      <dgm:t>
        <a:bodyPr/>
        <a:lstStyle/>
        <a:p>
          <a:endParaRPr lang="de-DE"/>
        </a:p>
      </dgm:t>
    </dgm:pt>
    <dgm:pt modelId="{FAB48C4D-F3AA-4904-89C6-490CB67B06A1}" type="sibTrans" cxnId="{F6C982EE-1C10-4F77-8401-97C5A3BE77E7}">
      <dgm:prSet/>
      <dgm:spPr/>
      <dgm:t>
        <a:bodyPr/>
        <a:lstStyle/>
        <a:p>
          <a:endParaRPr lang="de-DE"/>
        </a:p>
      </dgm:t>
    </dgm:pt>
    <dgm:pt modelId="{1D4D9D65-265A-4893-B4DF-17016668E183}">
      <dgm:prSet custT="1"/>
      <dgm:spPr>
        <a:solidFill>
          <a:schemeClr val="bg1">
            <a:lumMod val="95000"/>
            <a:alpha val="90000"/>
          </a:schemeClr>
        </a:solidFill>
      </dgm:spPr>
      <dgm:t>
        <a:bodyPr/>
        <a:lstStyle/>
        <a:p>
          <a:r>
            <a:rPr lang="de-DE" sz="2000" dirty="0" smtClean="0"/>
            <a:t>z.B. Handelsfachwirt/in, Fachberater/in – integrierte Systeme, technische/r Betriebswirt/in, Fluglotse/in, Pilot/in</a:t>
          </a:r>
        </a:p>
      </dgm:t>
    </dgm:pt>
    <dgm:pt modelId="{A8EED0DA-65A0-42C8-9CA1-E515FB1D32A4}" type="parTrans" cxnId="{7836E8F7-E755-4E5D-B0F0-CD116A90A11F}">
      <dgm:prSet/>
      <dgm:spPr/>
      <dgm:t>
        <a:bodyPr/>
        <a:lstStyle/>
        <a:p>
          <a:endParaRPr lang="de-DE"/>
        </a:p>
      </dgm:t>
    </dgm:pt>
    <dgm:pt modelId="{76DD432D-0EBF-40A8-9B1B-2D4BAE4B5EF7}" type="sibTrans" cxnId="{7836E8F7-E755-4E5D-B0F0-CD116A90A11F}">
      <dgm:prSet/>
      <dgm:spPr/>
      <dgm:t>
        <a:bodyPr/>
        <a:lstStyle/>
        <a:p>
          <a:endParaRPr lang="de-DE"/>
        </a:p>
      </dgm:t>
    </dgm:pt>
    <dgm:pt modelId="{7E729AEE-F980-4FD8-905F-EE9F3B93B80B}">
      <dgm:prSet custT="1"/>
      <dgm:spPr>
        <a:solidFill>
          <a:schemeClr val="bg1">
            <a:lumMod val="95000"/>
            <a:alpha val="90000"/>
          </a:schemeClr>
        </a:solidFill>
      </dgm:spPr>
      <dgm:t>
        <a:bodyPr/>
        <a:lstStyle/>
        <a:p>
          <a:r>
            <a:rPr lang="de-DE" sz="2000" dirty="0" smtClean="0"/>
            <a:t>z.B. Bauzeichner/in, Hörakustiker/in, Industriekaufmann/-frau, Fachinformatiker/in für Anwendungsentwicklung, Rechtsanwaltsfach-angestellte/r</a:t>
          </a:r>
          <a:endParaRPr lang="de-DE" sz="2000" dirty="0"/>
        </a:p>
      </dgm:t>
    </dgm:pt>
    <dgm:pt modelId="{4B0224BE-7527-46D3-9023-1FA29AF89145}" type="parTrans" cxnId="{DC34E7BB-182B-4F9F-B2E2-A4868B9767AC}">
      <dgm:prSet/>
      <dgm:spPr/>
      <dgm:t>
        <a:bodyPr/>
        <a:lstStyle/>
        <a:p>
          <a:endParaRPr lang="de-DE"/>
        </a:p>
      </dgm:t>
    </dgm:pt>
    <dgm:pt modelId="{5AA67615-129B-437A-A7D6-F62D9D13ECAD}" type="sibTrans" cxnId="{DC34E7BB-182B-4F9F-B2E2-A4868B9767AC}">
      <dgm:prSet/>
      <dgm:spPr/>
      <dgm:t>
        <a:bodyPr/>
        <a:lstStyle/>
        <a:p>
          <a:endParaRPr lang="de-DE"/>
        </a:p>
      </dgm:t>
    </dgm:pt>
    <dgm:pt modelId="{5F0F0209-F537-4D56-BB61-6CC21EC1D3F4}">
      <dgm:prSet custT="1"/>
      <dgm:spPr>
        <a:solidFill>
          <a:schemeClr val="bg1">
            <a:lumMod val="95000"/>
            <a:alpha val="90000"/>
          </a:schemeClr>
        </a:solidFill>
      </dgm:spPr>
      <dgm:t>
        <a:bodyPr/>
        <a:lstStyle/>
        <a:p>
          <a:r>
            <a:rPr lang="de-DE" sz="2000" dirty="0" smtClean="0"/>
            <a:t>Ausbildungsvergütung</a:t>
          </a:r>
          <a:endParaRPr lang="de-DE" sz="2000" dirty="0"/>
        </a:p>
      </dgm:t>
    </dgm:pt>
    <dgm:pt modelId="{0E4E4A8F-AC0A-4364-88FC-A7622D01877E}" type="parTrans" cxnId="{8EF599EA-CF88-4E3C-9C2C-202C425D0761}">
      <dgm:prSet/>
      <dgm:spPr/>
      <dgm:t>
        <a:bodyPr/>
        <a:lstStyle/>
        <a:p>
          <a:endParaRPr lang="de-DE"/>
        </a:p>
      </dgm:t>
    </dgm:pt>
    <dgm:pt modelId="{EDC162B3-31A3-47EC-AB5E-4717CF5367B7}" type="sibTrans" cxnId="{8EF599EA-CF88-4E3C-9C2C-202C425D0761}">
      <dgm:prSet/>
      <dgm:spPr/>
      <dgm:t>
        <a:bodyPr/>
        <a:lstStyle/>
        <a:p>
          <a:endParaRPr lang="de-DE"/>
        </a:p>
      </dgm:t>
    </dgm:pt>
    <dgm:pt modelId="{8EAD3B9C-4A8D-4063-959B-F5F6C3B07AC6}">
      <dgm:prSet custT="1"/>
      <dgm:spPr>
        <a:solidFill>
          <a:schemeClr val="bg1">
            <a:lumMod val="95000"/>
            <a:alpha val="90000"/>
          </a:schemeClr>
        </a:solidFill>
      </dgm:spPr>
      <dgm:t>
        <a:bodyPr/>
        <a:lstStyle/>
        <a:p>
          <a:r>
            <a:rPr lang="de-DE" sz="2000" dirty="0" smtClean="0"/>
            <a:t>z.B. Physiotherapeut/in, medizinisch-technische/r Assistent/in, Erzieher/in, Pflegefachkraft, Heilerziehungspfleger/in</a:t>
          </a:r>
        </a:p>
      </dgm:t>
    </dgm:pt>
    <dgm:pt modelId="{333EAFAE-BE7F-4AF7-8371-449F2DBBA7D9}" type="parTrans" cxnId="{A70ECE44-70B7-4351-A48D-87C124F2CE3C}">
      <dgm:prSet/>
      <dgm:spPr/>
      <dgm:t>
        <a:bodyPr/>
        <a:lstStyle/>
        <a:p>
          <a:endParaRPr lang="de-DE"/>
        </a:p>
      </dgm:t>
    </dgm:pt>
    <dgm:pt modelId="{184D7281-5112-4E3A-A556-F002FC6A1B94}" type="sibTrans" cxnId="{A70ECE44-70B7-4351-A48D-87C124F2CE3C}">
      <dgm:prSet/>
      <dgm:spPr/>
      <dgm:t>
        <a:bodyPr/>
        <a:lstStyle/>
        <a:p>
          <a:endParaRPr lang="de-DE"/>
        </a:p>
      </dgm:t>
    </dgm:pt>
    <dgm:pt modelId="{5EEF2BC0-AC1C-4BA3-A40B-091515EAEDA8}">
      <dgm:prSet custT="1"/>
      <dgm:spPr>
        <a:solidFill>
          <a:schemeClr val="bg1">
            <a:lumMod val="95000"/>
            <a:alpha val="90000"/>
          </a:schemeClr>
        </a:solidFill>
      </dgm:spPr>
      <dgm:t>
        <a:bodyPr/>
        <a:lstStyle/>
        <a:p>
          <a:endParaRPr lang="de-DE" sz="2000" dirty="0" smtClean="0"/>
        </a:p>
      </dgm:t>
    </dgm:pt>
    <dgm:pt modelId="{52B37DE5-980E-4F89-A4EB-E0C4F5CE488F}" type="parTrans" cxnId="{3BE574D6-CEFB-44AD-A01B-28A57DB694AE}">
      <dgm:prSet/>
      <dgm:spPr/>
      <dgm:t>
        <a:bodyPr/>
        <a:lstStyle/>
        <a:p>
          <a:endParaRPr lang="de-DE"/>
        </a:p>
      </dgm:t>
    </dgm:pt>
    <dgm:pt modelId="{D53B9FD7-40CB-46B3-BCB2-5EEE90069851}" type="sibTrans" cxnId="{3BE574D6-CEFB-44AD-A01B-28A57DB694AE}">
      <dgm:prSet/>
      <dgm:spPr/>
      <dgm:t>
        <a:bodyPr/>
        <a:lstStyle/>
        <a:p>
          <a:endParaRPr lang="de-DE"/>
        </a:p>
      </dgm:t>
    </dgm:pt>
    <dgm:pt modelId="{49EC9617-523A-4FD7-A297-64FD5968BC3E}">
      <dgm:prSet custT="1"/>
      <dgm:spPr>
        <a:solidFill>
          <a:schemeClr val="bg1">
            <a:lumMod val="95000"/>
            <a:alpha val="90000"/>
          </a:schemeClr>
        </a:solidFill>
      </dgm:spPr>
      <dgm:t>
        <a:bodyPr/>
        <a:lstStyle/>
        <a:p>
          <a:r>
            <a:rPr lang="de-DE" sz="2000" dirty="0" smtClean="0"/>
            <a:t>Die Ausbildung kann kostenpflichtig sein</a:t>
          </a:r>
          <a:endParaRPr lang="de-DE" sz="2000" dirty="0"/>
        </a:p>
      </dgm:t>
    </dgm:pt>
    <dgm:pt modelId="{B17A23C9-516D-43F8-8548-3F5959C2911F}" type="parTrans" cxnId="{93FA1C4B-0567-4814-8A86-AD72E2568116}">
      <dgm:prSet/>
      <dgm:spPr/>
      <dgm:t>
        <a:bodyPr/>
        <a:lstStyle/>
        <a:p>
          <a:endParaRPr lang="de-DE"/>
        </a:p>
      </dgm:t>
    </dgm:pt>
    <dgm:pt modelId="{33371158-31F6-4D6D-BB13-271DD83738AD}" type="sibTrans" cxnId="{93FA1C4B-0567-4814-8A86-AD72E2568116}">
      <dgm:prSet/>
      <dgm:spPr/>
      <dgm:t>
        <a:bodyPr/>
        <a:lstStyle/>
        <a:p>
          <a:endParaRPr lang="de-DE"/>
        </a:p>
      </dgm:t>
    </dgm:pt>
    <dgm:pt modelId="{BC6F7F4B-CE35-480D-836A-2169CCB4384D}">
      <dgm:prSet custT="1"/>
      <dgm:spPr>
        <a:solidFill>
          <a:schemeClr val="bg1">
            <a:lumMod val="95000"/>
            <a:alpha val="90000"/>
          </a:schemeClr>
        </a:solidFill>
      </dgm:spPr>
      <dgm:t>
        <a:bodyPr/>
        <a:lstStyle/>
        <a:p>
          <a:endParaRPr lang="de-DE" sz="2000" dirty="0"/>
        </a:p>
      </dgm:t>
    </dgm:pt>
    <dgm:pt modelId="{25E1F7C5-071E-44F6-8535-70E60B19A26D}" type="parTrans" cxnId="{2C145E2F-F6DD-4567-9C8F-C7A00F5DA5DC}">
      <dgm:prSet/>
      <dgm:spPr/>
      <dgm:t>
        <a:bodyPr/>
        <a:lstStyle/>
        <a:p>
          <a:endParaRPr lang="de-DE"/>
        </a:p>
      </dgm:t>
    </dgm:pt>
    <dgm:pt modelId="{43B077F8-07CA-42E4-864F-02A59AC577CD}" type="sibTrans" cxnId="{2C145E2F-F6DD-4567-9C8F-C7A00F5DA5DC}">
      <dgm:prSet/>
      <dgm:spPr/>
      <dgm:t>
        <a:bodyPr/>
        <a:lstStyle/>
        <a:p>
          <a:endParaRPr lang="de-DE"/>
        </a:p>
      </dgm:t>
    </dgm:pt>
    <dgm:pt modelId="{C7DCE4F4-5B9E-4761-AC9B-5983E54C2D7C}">
      <dgm:prSet custT="1"/>
      <dgm:spPr>
        <a:solidFill>
          <a:schemeClr val="bg1">
            <a:lumMod val="95000"/>
            <a:alpha val="90000"/>
          </a:schemeClr>
        </a:solidFill>
      </dgm:spPr>
      <dgm:t>
        <a:bodyPr/>
        <a:lstStyle/>
        <a:p>
          <a:r>
            <a:rPr lang="de-DE" sz="2000" dirty="0" smtClean="0"/>
            <a:t>Enthält Merkmale einer Dualen Berufsausbildung und eines Dualen Studiums</a:t>
          </a:r>
        </a:p>
      </dgm:t>
    </dgm:pt>
    <dgm:pt modelId="{7C2BF854-3FCB-47F3-ACD7-7FE3602C15ED}" type="parTrans" cxnId="{3BB24080-DF2D-429D-AEC2-156A3E378D79}">
      <dgm:prSet/>
      <dgm:spPr/>
      <dgm:t>
        <a:bodyPr/>
        <a:lstStyle/>
        <a:p>
          <a:endParaRPr lang="de-DE"/>
        </a:p>
      </dgm:t>
    </dgm:pt>
    <dgm:pt modelId="{90D00649-A511-4F1D-A7A4-313BC65F5E03}" type="sibTrans" cxnId="{3BB24080-DF2D-429D-AEC2-156A3E378D79}">
      <dgm:prSet/>
      <dgm:spPr/>
      <dgm:t>
        <a:bodyPr/>
        <a:lstStyle/>
        <a:p>
          <a:endParaRPr lang="de-DE"/>
        </a:p>
      </dgm:t>
    </dgm:pt>
    <dgm:pt modelId="{BAAB9688-160D-4DD2-8A72-1E504417F709}">
      <dgm:prSet custT="1"/>
      <dgm:spPr>
        <a:solidFill>
          <a:schemeClr val="bg1">
            <a:lumMod val="95000"/>
            <a:alpha val="90000"/>
          </a:schemeClr>
        </a:solidFill>
      </dgm:spPr>
      <dgm:t>
        <a:bodyPr/>
        <a:lstStyle/>
        <a:p>
          <a:r>
            <a:rPr lang="de-DE" sz="2000" dirty="0" smtClean="0"/>
            <a:t>doppelt qualifizierende Erstausbildung</a:t>
          </a:r>
          <a:endParaRPr lang="de-DE" sz="2000" dirty="0" smtClean="0"/>
        </a:p>
      </dgm:t>
    </dgm:pt>
    <dgm:pt modelId="{2C05F740-8693-48DF-8F6A-AB755FDC53CD}" type="parTrans" cxnId="{3CCBCDCF-FCEE-42A6-9721-29C5BD0B22DA}">
      <dgm:prSet/>
      <dgm:spPr/>
      <dgm:t>
        <a:bodyPr/>
        <a:lstStyle/>
        <a:p>
          <a:endParaRPr lang="de-DE"/>
        </a:p>
      </dgm:t>
    </dgm:pt>
    <dgm:pt modelId="{30391BD2-8B72-44BB-8CA4-C5730F2E9D24}" type="sibTrans" cxnId="{3CCBCDCF-FCEE-42A6-9721-29C5BD0B22DA}">
      <dgm:prSet/>
      <dgm:spPr/>
      <dgm:t>
        <a:bodyPr/>
        <a:lstStyle/>
        <a:p>
          <a:endParaRPr lang="de-DE"/>
        </a:p>
      </dgm:t>
    </dgm:pt>
    <dgm:pt modelId="{33639DA1-EB85-4CE0-A89C-82ADA59691F1}">
      <dgm:prSet custT="1"/>
      <dgm:spPr>
        <a:solidFill>
          <a:schemeClr val="bg1">
            <a:lumMod val="95000"/>
            <a:alpha val="90000"/>
          </a:schemeClr>
        </a:solidFill>
      </dgm:spPr>
      <dgm:t>
        <a:bodyPr/>
        <a:lstStyle/>
        <a:p>
          <a:endParaRPr lang="de-DE" sz="2000" dirty="0"/>
        </a:p>
      </dgm:t>
    </dgm:pt>
    <dgm:pt modelId="{472FBC08-B5C7-494A-8BCC-A33A4595FCA2}" type="parTrans" cxnId="{7037E844-C82E-4901-8938-316E9C8C53CA}">
      <dgm:prSet/>
      <dgm:spPr/>
      <dgm:t>
        <a:bodyPr/>
        <a:lstStyle/>
        <a:p>
          <a:endParaRPr lang="de-DE"/>
        </a:p>
      </dgm:t>
    </dgm:pt>
    <dgm:pt modelId="{16905A73-E8BA-4440-B85D-8E65C5AFCB0B}" type="sibTrans" cxnId="{7037E844-C82E-4901-8938-316E9C8C53CA}">
      <dgm:prSet/>
      <dgm:spPr/>
      <dgm:t>
        <a:bodyPr/>
        <a:lstStyle/>
        <a:p>
          <a:endParaRPr lang="de-DE"/>
        </a:p>
      </dgm:t>
    </dgm:pt>
    <dgm:pt modelId="{DADD7114-8DF0-4A1B-B4DB-62BEFDFC006B}">
      <dgm:prSet phldrT="[Text]" custT="1"/>
      <dgm:spPr>
        <a:solidFill>
          <a:schemeClr val="bg1">
            <a:lumMod val="95000"/>
            <a:alpha val="90000"/>
          </a:schemeClr>
        </a:solidFill>
      </dgm:spPr>
      <dgm:t>
        <a:bodyPr/>
        <a:lstStyle/>
        <a:p>
          <a:endParaRPr lang="de-DE" sz="2000" dirty="0"/>
        </a:p>
      </dgm:t>
    </dgm:pt>
    <dgm:pt modelId="{86E8FD51-C2CC-4462-B6CA-68D46CF10546}" type="parTrans" cxnId="{81EC5C35-C2D6-4BF5-8AA1-69B73ED715DB}">
      <dgm:prSet/>
      <dgm:spPr/>
      <dgm:t>
        <a:bodyPr/>
        <a:lstStyle/>
        <a:p>
          <a:endParaRPr lang="de-DE"/>
        </a:p>
      </dgm:t>
    </dgm:pt>
    <dgm:pt modelId="{8A0CC2B9-4969-4918-8007-66B8F03D7D54}" type="sibTrans" cxnId="{81EC5C35-C2D6-4BF5-8AA1-69B73ED715DB}">
      <dgm:prSet/>
      <dgm:spPr/>
      <dgm:t>
        <a:bodyPr/>
        <a:lstStyle/>
        <a:p>
          <a:endParaRPr lang="de-DE"/>
        </a:p>
      </dgm:t>
    </dgm:pt>
    <dgm:pt modelId="{001515C0-30F9-4CFD-9D9A-490D6BF2E94B}">
      <dgm:prSet custT="1"/>
      <dgm:spPr>
        <a:solidFill>
          <a:schemeClr val="bg1">
            <a:lumMod val="95000"/>
            <a:alpha val="90000"/>
          </a:schemeClr>
        </a:solidFill>
      </dgm:spPr>
      <dgm:t>
        <a:bodyPr/>
        <a:lstStyle/>
        <a:p>
          <a:endParaRPr lang="de-DE" sz="2000" dirty="0" smtClean="0"/>
        </a:p>
      </dgm:t>
    </dgm:pt>
    <dgm:pt modelId="{006060D2-6B3B-4BA3-9B43-AA4360089A37}" type="parTrans" cxnId="{66732F76-9DB1-4F76-AEB7-B271FA20E687}">
      <dgm:prSet/>
      <dgm:spPr/>
      <dgm:t>
        <a:bodyPr/>
        <a:lstStyle/>
        <a:p>
          <a:endParaRPr lang="de-DE"/>
        </a:p>
      </dgm:t>
    </dgm:pt>
    <dgm:pt modelId="{B52474CE-1282-4D8A-94DA-C9146A8FC288}" type="sibTrans" cxnId="{66732F76-9DB1-4F76-AEB7-B271FA20E687}">
      <dgm:prSet/>
      <dgm:spPr/>
      <dgm:t>
        <a:bodyPr/>
        <a:lstStyle/>
        <a:p>
          <a:endParaRPr lang="de-DE"/>
        </a:p>
      </dgm:t>
    </dgm:pt>
    <dgm:pt modelId="{C27CE0D2-D173-46F5-974E-F8FD11DBC83A}">
      <dgm:prSet phldrT="[Text]" custT="1"/>
      <dgm:spPr>
        <a:solidFill>
          <a:schemeClr val="bg1">
            <a:lumMod val="95000"/>
            <a:alpha val="90000"/>
          </a:schemeClr>
        </a:solidFill>
      </dgm:spPr>
      <dgm:t>
        <a:bodyPr/>
        <a:lstStyle/>
        <a:p>
          <a:endParaRPr lang="de-DE" sz="2000" dirty="0"/>
        </a:p>
      </dgm:t>
    </dgm:pt>
    <dgm:pt modelId="{9BAFD46C-8BA2-4750-AC81-4AFA510F98F9}" type="parTrans" cxnId="{9EA717D5-F7AD-4C75-95BD-79546F043115}">
      <dgm:prSet/>
      <dgm:spPr/>
      <dgm:t>
        <a:bodyPr/>
        <a:lstStyle/>
        <a:p>
          <a:endParaRPr lang="de-DE"/>
        </a:p>
      </dgm:t>
    </dgm:pt>
    <dgm:pt modelId="{8827808F-E038-42A8-8549-80DEECF6B0CB}" type="sibTrans" cxnId="{9EA717D5-F7AD-4C75-95BD-79546F043115}">
      <dgm:prSet/>
      <dgm:spPr/>
      <dgm:t>
        <a:bodyPr/>
        <a:lstStyle/>
        <a:p>
          <a:endParaRPr lang="de-DE"/>
        </a:p>
      </dgm:t>
    </dgm:pt>
    <dgm:pt modelId="{A5026618-0865-4FDD-B39B-8D14C4FF7AB1}">
      <dgm:prSet phldrT="[Text]"/>
      <dgm:spPr>
        <a:solidFill>
          <a:schemeClr val="bg1">
            <a:lumMod val="95000"/>
            <a:alpha val="90000"/>
          </a:schemeClr>
        </a:solidFill>
      </dgm:spPr>
      <dgm:t>
        <a:bodyPr/>
        <a:lstStyle/>
        <a:p>
          <a:endParaRPr lang="de-DE" sz="2100" dirty="0"/>
        </a:p>
      </dgm:t>
    </dgm:pt>
    <dgm:pt modelId="{BDA5B1EA-BC0B-442F-AD28-268D1A4CEFA6}" type="parTrans" cxnId="{CDE43130-FB5B-4D66-BBA3-8E6FF0FA9572}">
      <dgm:prSet/>
      <dgm:spPr/>
      <dgm:t>
        <a:bodyPr/>
        <a:lstStyle/>
        <a:p>
          <a:endParaRPr lang="de-DE"/>
        </a:p>
      </dgm:t>
    </dgm:pt>
    <dgm:pt modelId="{460DA230-3757-499F-AE24-FDA521347D56}" type="sibTrans" cxnId="{CDE43130-FB5B-4D66-BBA3-8E6FF0FA9572}">
      <dgm:prSet/>
      <dgm:spPr/>
      <dgm:t>
        <a:bodyPr/>
        <a:lstStyle/>
        <a:p>
          <a:endParaRPr lang="de-DE"/>
        </a:p>
      </dgm:t>
    </dgm:pt>
    <dgm:pt modelId="{7F867839-A7DD-499E-AD9E-F72ECAB763AD}">
      <dgm:prSet phldrT="[Text]" custT="1"/>
      <dgm:spPr>
        <a:solidFill>
          <a:schemeClr val="bg1">
            <a:lumMod val="95000"/>
            <a:alpha val="90000"/>
          </a:schemeClr>
        </a:solidFill>
      </dgm:spPr>
      <dgm:t>
        <a:bodyPr/>
        <a:lstStyle/>
        <a:p>
          <a:endParaRPr lang="de-DE" sz="2000" dirty="0"/>
        </a:p>
      </dgm:t>
    </dgm:pt>
    <dgm:pt modelId="{322A56E1-D624-4E92-A26D-D2FC2B2CB258}" type="parTrans" cxnId="{B6AB4264-E4D8-4DC1-9DCC-99FE6DB3BDFD}">
      <dgm:prSet/>
      <dgm:spPr/>
      <dgm:t>
        <a:bodyPr/>
        <a:lstStyle/>
        <a:p>
          <a:endParaRPr lang="de-DE"/>
        </a:p>
      </dgm:t>
    </dgm:pt>
    <dgm:pt modelId="{6571B832-6B97-4899-B160-23074AA71D4D}" type="sibTrans" cxnId="{B6AB4264-E4D8-4DC1-9DCC-99FE6DB3BDFD}">
      <dgm:prSet/>
      <dgm:spPr/>
      <dgm:t>
        <a:bodyPr/>
        <a:lstStyle/>
        <a:p>
          <a:endParaRPr lang="de-DE"/>
        </a:p>
      </dgm:t>
    </dgm:pt>
    <dgm:pt modelId="{03EB6088-F36F-4EED-B3BA-C56E35B4542B}">
      <dgm:prSet custT="1"/>
      <dgm:spPr>
        <a:solidFill>
          <a:schemeClr val="bg1">
            <a:lumMod val="95000"/>
            <a:alpha val="90000"/>
          </a:schemeClr>
        </a:solidFill>
      </dgm:spPr>
      <dgm:t>
        <a:bodyPr/>
        <a:lstStyle/>
        <a:p>
          <a:endParaRPr lang="de-DE" sz="2000" dirty="0" smtClean="0"/>
        </a:p>
      </dgm:t>
    </dgm:pt>
    <dgm:pt modelId="{4EF84EEC-AF01-44DD-BA76-926078524906}" type="parTrans" cxnId="{50EE2258-164A-43D9-81FF-66D252C008EC}">
      <dgm:prSet/>
      <dgm:spPr/>
      <dgm:t>
        <a:bodyPr/>
        <a:lstStyle/>
        <a:p>
          <a:endParaRPr lang="de-DE"/>
        </a:p>
      </dgm:t>
    </dgm:pt>
    <dgm:pt modelId="{FBA14209-8E89-4CA2-8B1E-EF4F9C2BEDA7}" type="sibTrans" cxnId="{50EE2258-164A-43D9-81FF-66D252C008EC}">
      <dgm:prSet/>
      <dgm:spPr/>
      <dgm:t>
        <a:bodyPr/>
        <a:lstStyle/>
        <a:p>
          <a:endParaRPr lang="de-DE"/>
        </a:p>
      </dgm:t>
    </dgm:pt>
    <dgm:pt modelId="{19552470-0B5A-4625-9584-7A67506F0548}">
      <dgm:prSet custT="1"/>
      <dgm:spPr>
        <a:solidFill>
          <a:schemeClr val="bg1">
            <a:lumMod val="95000"/>
            <a:alpha val="90000"/>
          </a:schemeClr>
        </a:solidFill>
      </dgm:spPr>
      <dgm:t>
        <a:bodyPr/>
        <a:lstStyle/>
        <a:p>
          <a:endParaRPr lang="de-DE" sz="2000" dirty="0" smtClean="0"/>
        </a:p>
      </dgm:t>
    </dgm:pt>
    <dgm:pt modelId="{1ADDA9EE-E88D-4BE9-93F2-8775202E7989}" type="parTrans" cxnId="{07907A60-65F4-4720-8822-6677081C7E38}">
      <dgm:prSet/>
      <dgm:spPr/>
      <dgm:t>
        <a:bodyPr/>
        <a:lstStyle/>
        <a:p>
          <a:endParaRPr lang="de-DE"/>
        </a:p>
      </dgm:t>
    </dgm:pt>
    <dgm:pt modelId="{4CC3AD0C-B212-4E7B-8165-7826142C44E9}" type="sibTrans" cxnId="{07907A60-65F4-4720-8822-6677081C7E38}">
      <dgm:prSet/>
      <dgm:spPr/>
      <dgm:t>
        <a:bodyPr/>
        <a:lstStyle/>
        <a:p>
          <a:endParaRPr lang="de-DE"/>
        </a:p>
      </dgm:t>
    </dgm:pt>
    <dgm:pt modelId="{8FF01B3D-7E01-4173-A3FB-6B194CAC60F2}">
      <dgm:prSet custT="1"/>
      <dgm:spPr>
        <a:solidFill>
          <a:schemeClr val="bg1">
            <a:lumMod val="95000"/>
            <a:alpha val="90000"/>
          </a:schemeClr>
        </a:solidFill>
      </dgm:spPr>
      <dgm:t>
        <a:bodyPr/>
        <a:lstStyle/>
        <a:p>
          <a:endParaRPr lang="de-DE" sz="2000" dirty="0" smtClean="0"/>
        </a:p>
      </dgm:t>
    </dgm:pt>
    <dgm:pt modelId="{5A191034-99BD-41AC-B076-4A43012E41B3}" type="parTrans" cxnId="{D72FF5A3-DA0B-4E62-99CD-FD5D7C22BA97}">
      <dgm:prSet/>
      <dgm:spPr/>
      <dgm:t>
        <a:bodyPr/>
        <a:lstStyle/>
        <a:p>
          <a:endParaRPr lang="de-DE"/>
        </a:p>
      </dgm:t>
    </dgm:pt>
    <dgm:pt modelId="{38CA87F4-380A-4A82-BC18-45B78DF6AFBA}" type="sibTrans" cxnId="{D72FF5A3-DA0B-4E62-99CD-FD5D7C22BA97}">
      <dgm:prSet/>
      <dgm:spPr/>
      <dgm:t>
        <a:bodyPr/>
        <a:lstStyle/>
        <a:p>
          <a:endParaRPr lang="de-DE"/>
        </a:p>
      </dgm:t>
    </dgm:pt>
    <dgm:pt modelId="{647998E8-CF42-478D-BD51-C0156E7FAC93}" type="pres">
      <dgm:prSet presAssocID="{6824081F-1463-46AA-9F3E-10B230E802AA}" presName="Name0" presStyleCnt="0">
        <dgm:presLayoutVars>
          <dgm:dir/>
          <dgm:animLvl val="lvl"/>
          <dgm:resizeHandles val="exact"/>
        </dgm:presLayoutVars>
      </dgm:prSet>
      <dgm:spPr/>
      <dgm:t>
        <a:bodyPr/>
        <a:lstStyle/>
        <a:p>
          <a:endParaRPr lang="de-DE"/>
        </a:p>
      </dgm:t>
    </dgm:pt>
    <dgm:pt modelId="{5FEA4E1F-AF62-4E8A-9D4E-C69F2E8FB00D}" type="pres">
      <dgm:prSet presAssocID="{4082F87B-C96C-47EC-9155-13DE38FC2811}" presName="composite" presStyleCnt="0"/>
      <dgm:spPr/>
    </dgm:pt>
    <dgm:pt modelId="{6406EE52-105D-4ED8-AC99-471A8A9002EA}" type="pres">
      <dgm:prSet presAssocID="{4082F87B-C96C-47EC-9155-13DE38FC2811}" presName="parTx" presStyleLbl="alignNode1" presStyleIdx="0" presStyleCnt="3">
        <dgm:presLayoutVars>
          <dgm:chMax val="0"/>
          <dgm:chPref val="0"/>
          <dgm:bulletEnabled val="1"/>
        </dgm:presLayoutVars>
      </dgm:prSet>
      <dgm:spPr/>
      <dgm:t>
        <a:bodyPr/>
        <a:lstStyle/>
        <a:p>
          <a:endParaRPr lang="de-DE"/>
        </a:p>
      </dgm:t>
    </dgm:pt>
    <dgm:pt modelId="{FBEA0754-5C17-4421-B81C-6712396D831C}" type="pres">
      <dgm:prSet presAssocID="{4082F87B-C96C-47EC-9155-13DE38FC2811}" presName="desTx" presStyleLbl="alignAccFollowNode1" presStyleIdx="0" presStyleCnt="3">
        <dgm:presLayoutVars>
          <dgm:bulletEnabled val="1"/>
        </dgm:presLayoutVars>
      </dgm:prSet>
      <dgm:spPr/>
      <dgm:t>
        <a:bodyPr/>
        <a:lstStyle/>
        <a:p>
          <a:endParaRPr lang="de-DE"/>
        </a:p>
      </dgm:t>
    </dgm:pt>
    <dgm:pt modelId="{76861DAD-6C15-4F2D-B46B-4DA7A58F403F}" type="pres">
      <dgm:prSet presAssocID="{097E1236-E05B-4F94-B176-5D3893049CC2}" presName="space" presStyleCnt="0"/>
      <dgm:spPr/>
    </dgm:pt>
    <dgm:pt modelId="{883D4C62-58ED-444D-A39B-8A8343FD9E45}" type="pres">
      <dgm:prSet presAssocID="{68C08D31-13FA-4F4B-9794-701398B987F0}" presName="composite" presStyleCnt="0"/>
      <dgm:spPr/>
    </dgm:pt>
    <dgm:pt modelId="{4807E114-933E-413F-8EA9-974C29438871}" type="pres">
      <dgm:prSet presAssocID="{68C08D31-13FA-4F4B-9794-701398B987F0}" presName="parTx" presStyleLbl="alignNode1" presStyleIdx="1" presStyleCnt="3">
        <dgm:presLayoutVars>
          <dgm:chMax val="0"/>
          <dgm:chPref val="0"/>
          <dgm:bulletEnabled val="1"/>
        </dgm:presLayoutVars>
      </dgm:prSet>
      <dgm:spPr/>
      <dgm:t>
        <a:bodyPr/>
        <a:lstStyle/>
        <a:p>
          <a:endParaRPr lang="de-DE"/>
        </a:p>
      </dgm:t>
    </dgm:pt>
    <dgm:pt modelId="{AE3CD197-7F39-4BE8-894C-DF9EA59EBCB0}" type="pres">
      <dgm:prSet presAssocID="{68C08D31-13FA-4F4B-9794-701398B987F0}" presName="desTx" presStyleLbl="alignAccFollowNode1" presStyleIdx="1" presStyleCnt="3">
        <dgm:presLayoutVars>
          <dgm:bulletEnabled val="1"/>
        </dgm:presLayoutVars>
      </dgm:prSet>
      <dgm:spPr/>
      <dgm:t>
        <a:bodyPr/>
        <a:lstStyle/>
        <a:p>
          <a:endParaRPr lang="de-DE"/>
        </a:p>
      </dgm:t>
    </dgm:pt>
    <dgm:pt modelId="{64FC52A3-78D1-4618-A552-0EB2A1C0EA51}" type="pres">
      <dgm:prSet presAssocID="{72574250-8C5F-450B-B958-A62ADE565145}" presName="space" presStyleCnt="0"/>
      <dgm:spPr/>
    </dgm:pt>
    <dgm:pt modelId="{61E74F9A-0741-4C3F-B7C7-FB9772549502}" type="pres">
      <dgm:prSet presAssocID="{172B940E-9390-4C25-9236-5D1E30ABD33B}" presName="composite" presStyleCnt="0"/>
      <dgm:spPr/>
    </dgm:pt>
    <dgm:pt modelId="{4DE64C8E-2607-4ED0-8CC4-5E26128332A6}" type="pres">
      <dgm:prSet presAssocID="{172B940E-9390-4C25-9236-5D1E30ABD33B}" presName="parTx" presStyleLbl="alignNode1" presStyleIdx="2" presStyleCnt="3">
        <dgm:presLayoutVars>
          <dgm:chMax val="0"/>
          <dgm:chPref val="0"/>
          <dgm:bulletEnabled val="1"/>
        </dgm:presLayoutVars>
      </dgm:prSet>
      <dgm:spPr/>
      <dgm:t>
        <a:bodyPr/>
        <a:lstStyle/>
        <a:p>
          <a:endParaRPr lang="de-DE"/>
        </a:p>
      </dgm:t>
    </dgm:pt>
    <dgm:pt modelId="{784E5E0D-4103-4C7E-B8F6-7560962E652E}" type="pres">
      <dgm:prSet presAssocID="{172B940E-9390-4C25-9236-5D1E30ABD33B}" presName="desTx" presStyleLbl="alignAccFollowNode1" presStyleIdx="2" presStyleCnt="3">
        <dgm:presLayoutVars>
          <dgm:bulletEnabled val="1"/>
        </dgm:presLayoutVars>
      </dgm:prSet>
      <dgm:spPr/>
      <dgm:t>
        <a:bodyPr/>
        <a:lstStyle/>
        <a:p>
          <a:endParaRPr lang="de-DE"/>
        </a:p>
      </dgm:t>
    </dgm:pt>
  </dgm:ptLst>
  <dgm:cxnLst>
    <dgm:cxn modelId="{99595B9B-121D-4DB0-85A0-3FC5179D39B4}" srcId="{6824081F-1463-46AA-9F3E-10B230E802AA}" destId="{68C08D31-13FA-4F4B-9794-701398B987F0}" srcOrd="1" destOrd="0" parTransId="{32C8CF91-6B16-475F-A48A-FF046A1A626D}" sibTransId="{72574250-8C5F-450B-B958-A62ADE565145}"/>
    <dgm:cxn modelId="{07907A60-65F4-4720-8822-6677081C7E38}" srcId="{4082F87B-C96C-47EC-9155-13DE38FC2811}" destId="{19552470-0B5A-4625-9584-7A67506F0548}" srcOrd="4" destOrd="0" parTransId="{1ADDA9EE-E88D-4BE9-93F2-8775202E7989}" sibTransId="{4CC3AD0C-B212-4E7B-8165-7826142C44E9}"/>
    <dgm:cxn modelId="{9EA717D5-F7AD-4C75-95BD-79546F043115}" srcId="{4082F87B-C96C-47EC-9155-13DE38FC2811}" destId="{C27CE0D2-D173-46F5-974E-F8FD11DBC83A}" srcOrd="0" destOrd="0" parTransId="{9BAFD46C-8BA2-4750-AC81-4AFA510F98F9}" sibTransId="{8827808F-E038-42A8-8549-80DEECF6B0CB}"/>
    <dgm:cxn modelId="{3BE574D6-CEFB-44AD-A01B-28A57DB694AE}" srcId="{4082F87B-C96C-47EC-9155-13DE38FC2811}" destId="{5EEF2BC0-AC1C-4BA3-A40B-091515EAEDA8}" srcOrd="6" destOrd="0" parTransId="{52B37DE5-980E-4F89-A4EB-E0C4F5CE488F}" sibTransId="{D53B9FD7-40CB-46B3-BCB2-5EEE90069851}"/>
    <dgm:cxn modelId="{A8A66418-A8B0-4D33-8B9D-9D97262CAF49}" type="presOf" srcId="{19552470-0B5A-4625-9584-7A67506F0548}" destId="{FBEA0754-5C17-4421-B81C-6712396D831C}" srcOrd="0" destOrd="4" presId="urn:microsoft.com/office/officeart/2005/8/layout/hList1"/>
    <dgm:cxn modelId="{D3BEA53B-A90F-403E-A724-0EF5006180F2}" type="presOf" srcId="{DADD7114-8DF0-4A1B-B4DB-62BEFDFC006B}" destId="{AE3CD197-7F39-4BE8-894C-DF9EA59EBCB0}" srcOrd="0" destOrd="2" presId="urn:microsoft.com/office/officeart/2005/8/layout/hList1"/>
    <dgm:cxn modelId="{D9B27EDB-D36E-45EA-8E63-3F0DF399CD6E}" type="presOf" srcId="{C9164CD0-C492-4472-A35A-B2AE4549CF4F}" destId="{FBEA0754-5C17-4421-B81C-6712396D831C}" srcOrd="0" destOrd="1" presId="urn:microsoft.com/office/officeart/2005/8/layout/hList1"/>
    <dgm:cxn modelId="{38359D51-914D-4FB3-9071-95F2EC535653}" srcId="{6824081F-1463-46AA-9F3E-10B230E802AA}" destId="{4082F87B-C96C-47EC-9155-13DE38FC2811}" srcOrd="0" destOrd="0" parTransId="{60B5AE6F-9B90-45C2-BA7D-8D25AF4063E9}" sibTransId="{097E1236-E05B-4F94-B176-5D3893049CC2}"/>
    <dgm:cxn modelId="{50EE2258-164A-43D9-81FF-66D252C008EC}" srcId="{172B940E-9390-4C25-9236-5D1E30ABD33B}" destId="{03EB6088-F36F-4EED-B3BA-C56E35B4542B}" srcOrd="4" destOrd="0" parTransId="{4EF84EEC-AF01-44DD-BA76-926078524906}" sibTransId="{FBA14209-8E89-4CA2-8B1E-EF4F9C2BEDA7}"/>
    <dgm:cxn modelId="{7037E844-C82E-4901-8938-316E9C8C53CA}" srcId="{4082F87B-C96C-47EC-9155-13DE38FC2811}" destId="{33639DA1-EB85-4CE0-A89C-82ADA59691F1}" srcOrd="2" destOrd="0" parTransId="{472FBC08-B5C7-494A-8BCC-A33A4595FCA2}" sibTransId="{16905A73-E8BA-4440-B85D-8E65C5AFCB0B}"/>
    <dgm:cxn modelId="{3BB24080-DF2D-429D-AEC2-156A3E378D79}" srcId="{172B940E-9390-4C25-9236-5D1E30ABD33B}" destId="{C7DCE4F4-5B9E-4761-AC9B-5983E54C2D7C}" srcOrd="6" destOrd="0" parTransId="{7C2BF854-3FCB-47F3-ACD7-7FE3602C15ED}" sibTransId="{90D00649-A511-4F1D-A7A4-313BC65F5E03}"/>
    <dgm:cxn modelId="{B6AB4264-E4D8-4DC1-9DCC-99FE6DB3BDFD}" srcId="{172B940E-9390-4C25-9236-5D1E30ABD33B}" destId="{7F867839-A7DD-499E-AD9E-F72ECAB763AD}" srcOrd="0" destOrd="0" parTransId="{322A56E1-D624-4E92-A26D-D2FC2B2CB258}" sibTransId="{6571B832-6B97-4899-B160-23074AA71D4D}"/>
    <dgm:cxn modelId="{7D938565-6538-4B67-9C3D-2EF52A337BD8}" type="presOf" srcId="{68C08D31-13FA-4F4B-9794-701398B987F0}" destId="{4807E114-933E-413F-8EA9-974C29438871}" srcOrd="0" destOrd="0" presId="urn:microsoft.com/office/officeart/2005/8/layout/hList1"/>
    <dgm:cxn modelId="{D72FF5A3-DA0B-4E62-99CD-FD5D7C22BA97}" srcId="{4082F87B-C96C-47EC-9155-13DE38FC2811}" destId="{8FF01B3D-7E01-4173-A3FB-6B194CAC60F2}" srcOrd="5" destOrd="0" parTransId="{5A191034-99BD-41AC-B076-4A43012E41B3}" sibTransId="{38CA87F4-380A-4A82-BC18-45B78DF6AFBA}"/>
    <dgm:cxn modelId="{7836E8F7-E755-4E5D-B0F0-CD116A90A11F}" srcId="{172B940E-9390-4C25-9236-5D1E30ABD33B}" destId="{1D4D9D65-265A-4893-B4DF-17016668E183}" srcOrd="3" destOrd="0" parTransId="{A8EED0DA-65A0-42C8-9CA1-E515FB1D32A4}" sibTransId="{76DD432D-0EBF-40A8-9B1B-2D4BAE4B5EF7}"/>
    <dgm:cxn modelId="{66732F76-9DB1-4F76-AEB7-B271FA20E687}" srcId="{172B940E-9390-4C25-9236-5D1E30ABD33B}" destId="{001515C0-30F9-4CFD-9D9A-490D6BF2E94B}" srcOrd="2" destOrd="0" parTransId="{006060D2-6B3B-4BA3-9B43-AA4360089A37}" sibTransId="{B52474CE-1282-4D8A-94DA-C9146A8FC288}"/>
    <dgm:cxn modelId="{8EF599EA-CF88-4E3C-9C2C-202C425D0761}" srcId="{68C08D31-13FA-4F4B-9794-701398B987F0}" destId="{5F0F0209-F537-4D56-BB61-6CC21EC1D3F4}" srcOrd="5" destOrd="0" parTransId="{0E4E4A8F-AC0A-4364-88FC-A7622D01877E}" sibTransId="{EDC162B3-31A3-47EC-AB5E-4717CF5367B7}"/>
    <dgm:cxn modelId="{F0DCC45C-3041-4081-9843-134331356C00}" type="presOf" srcId="{BC6F7F4B-CE35-480D-836A-2169CCB4384D}" destId="{AE3CD197-7F39-4BE8-894C-DF9EA59EBCB0}" srcOrd="0" destOrd="4" presId="urn:microsoft.com/office/officeart/2005/8/layout/hList1"/>
    <dgm:cxn modelId="{689E74B0-770B-48DE-8DFE-6644423E8FCB}" type="presOf" srcId="{5F0F0209-F537-4D56-BB61-6CC21EC1D3F4}" destId="{AE3CD197-7F39-4BE8-894C-DF9EA59EBCB0}" srcOrd="0" destOrd="5" presId="urn:microsoft.com/office/officeart/2005/8/layout/hList1"/>
    <dgm:cxn modelId="{2C145E2F-F6DD-4567-9C8F-C7A00F5DA5DC}" srcId="{68C08D31-13FA-4F4B-9794-701398B987F0}" destId="{BC6F7F4B-CE35-480D-836A-2169CCB4384D}" srcOrd="4" destOrd="0" parTransId="{25E1F7C5-071E-44F6-8535-70E60B19A26D}" sibTransId="{43B077F8-07CA-42E4-864F-02A59AC577CD}"/>
    <dgm:cxn modelId="{1CB4DD07-AD4C-4B1A-B606-3BFC0210562E}" type="presOf" srcId="{A5026618-0865-4FDD-B39B-8D14C4FF7AB1}" destId="{AE3CD197-7F39-4BE8-894C-DF9EA59EBCB0}" srcOrd="0" destOrd="0" presId="urn:microsoft.com/office/officeart/2005/8/layout/hList1"/>
    <dgm:cxn modelId="{FF2044B8-FC0B-4FC6-B96A-876D22251B81}" type="presOf" srcId="{03EB6088-F36F-4EED-B3BA-C56E35B4542B}" destId="{784E5E0D-4103-4C7E-B8F6-7560962E652E}" srcOrd="0" destOrd="4" presId="urn:microsoft.com/office/officeart/2005/8/layout/hList1"/>
    <dgm:cxn modelId="{00C0418C-E05E-4285-9AAE-64611EFA03F8}" type="presOf" srcId="{49EC9617-523A-4FD7-A297-64FD5968BC3E}" destId="{FBEA0754-5C17-4421-B81C-6712396D831C}" srcOrd="0" destOrd="7" presId="urn:microsoft.com/office/officeart/2005/8/layout/hList1"/>
    <dgm:cxn modelId="{CDE43130-FB5B-4D66-BBA3-8E6FF0FA9572}" srcId="{68C08D31-13FA-4F4B-9794-701398B987F0}" destId="{A5026618-0865-4FDD-B39B-8D14C4FF7AB1}" srcOrd="0" destOrd="0" parTransId="{BDA5B1EA-BC0B-442F-AD28-268D1A4CEFA6}" sibTransId="{460DA230-3757-499F-AE24-FDA521347D56}"/>
    <dgm:cxn modelId="{DC34E7BB-182B-4F9F-B2E2-A4868B9767AC}" srcId="{68C08D31-13FA-4F4B-9794-701398B987F0}" destId="{7E729AEE-F980-4FD8-905F-EE9F3B93B80B}" srcOrd="3" destOrd="0" parTransId="{4B0224BE-7527-46D3-9023-1FA29AF89145}" sibTransId="{5AA67615-129B-437A-A7D6-F62D9D13ECAD}"/>
    <dgm:cxn modelId="{8D0EE972-F268-41D9-8124-AF094BE0ECD0}" type="presOf" srcId="{1D4D9D65-265A-4893-B4DF-17016668E183}" destId="{784E5E0D-4103-4C7E-B8F6-7560962E652E}" srcOrd="0" destOrd="3" presId="urn:microsoft.com/office/officeart/2005/8/layout/hList1"/>
    <dgm:cxn modelId="{D0C3DF5D-2856-4A67-B901-E8D5E6B5DA19}" type="presOf" srcId="{75C7141B-41B6-4D14-9C8D-248EE710CF41}" destId="{784E5E0D-4103-4C7E-B8F6-7560962E652E}" srcOrd="0" destOrd="1" presId="urn:microsoft.com/office/officeart/2005/8/layout/hList1"/>
    <dgm:cxn modelId="{EDD18834-DFE4-4F3E-ACAE-5955C5E5E500}" type="presOf" srcId="{6824081F-1463-46AA-9F3E-10B230E802AA}" destId="{647998E8-CF42-478D-BD51-C0156E7FAC93}" srcOrd="0" destOrd="0" presId="urn:microsoft.com/office/officeart/2005/8/layout/hList1"/>
    <dgm:cxn modelId="{3E2D6A7F-6365-4D85-B84F-55C4467F438B}" type="presOf" srcId="{001515C0-30F9-4CFD-9D9A-490D6BF2E94B}" destId="{784E5E0D-4103-4C7E-B8F6-7560962E652E}" srcOrd="0" destOrd="2" presId="urn:microsoft.com/office/officeart/2005/8/layout/hList1"/>
    <dgm:cxn modelId="{F6C982EE-1C10-4F77-8401-97C5A3BE77E7}" srcId="{172B940E-9390-4C25-9236-5D1E30ABD33B}" destId="{75C7141B-41B6-4D14-9C8D-248EE710CF41}" srcOrd="1" destOrd="0" parTransId="{C12CA90D-3A72-4B33-B3D7-5E614B883A2C}" sibTransId="{FAB48C4D-F3AA-4904-89C6-490CB67B06A1}"/>
    <dgm:cxn modelId="{B672F7B1-AE4D-41CA-94EF-EC60FF317AFD}" type="presOf" srcId="{C27CE0D2-D173-46F5-974E-F8FD11DBC83A}" destId="{FBEA0754-5C17-4421-B81C-6712396D831C}" srcOrd="0" destOrd="0" presId="urn:microsoft.com/office/officeart/2005/8/layout/hList1"/>
    <dgm:cxn modelId="{288FF7A6-C38E-4167-A885-19EB9633050D}" type="presOf" srcId="{8EAD3B9C-4A8D-4063-959B-F5F6C3B07AC6}" destId="{FBEA0754-5C17-4421-B81C-6712396D831C}" srcOrd="0" destOrd="3" presId="urn:microsoft.com/office/officeart/2005/8/layout/hList1"/>
    <dgm:cxn modelId="{FDFBF9B6-1E21-45D7-A852-33B3D1D569E4}" type="presOf" srcId="{8FF01B3D-7E01-4173-A3FB-6B194CAC60F2}" destId="{FBEA0754-5C17-4421-B81C-6712396D831C}" srcOrd="0" destOrd="5" presId="urn:microsoft.com/office/officeart/2005/8/layout/hList1"/>
    <dgm:cxn modelId="{3CCBCDCF-FCEE-42A6-9721-29C5BD0B22DA}" srcId="{172B940E-9390-4C25-9236-5D1E30ABD33B}" destId="{BAAB9688-160D-4DD2-8A72-1E504417F709}" srcOrd="5" destOrd="0" parTransId="{2C05F740-8693-48DF-8F6A-AB755FDC53CD}" sibTransId="{30391BD2-8B72-44BB-8CA4-C5730F2E9D24}"/>
    <dgm:cxn modelId="{93FA1C4B-0567-4814-8A86-AD72E2568116}" srcId="{4082F87B-C96C-47EC-9155-13DE38FC2811}" destId="{49EC9617-523A-4FD7-A297-64FD5968BC3E}" srcOrd="7" destOrd="0" parTransId="{B17A23C9-516D-43F8-8548-3F5959C2911F}" sibTransId="{33371158-31F6-4D6D-BB13-271DD83738AD}"/>
    <dgm:cxn modelId="{F01C60A3-4984-47B3-AC20-F2EFD22D5CF1}" type="presOf" srcId="{7E729AEE-F980-4FD8-905F-EE9F3B93B80B}" destId="{AE3CD197-7F39-4BE8-894C-DF9EA59EBCB0}" srcOrd="0" destOrd="3" presId="urn:microsoft.com/office/officeart/2005/8/layout/hList1"/>
    <dgm:cxn modelId="{08732C74-D1AD-470B-9524-608795EB6961}" srcId="{68C08D31-13FA-4F4B-9794-701398B987F0}" destId="{49098065-C832-4A1A-AABE-3FE41EFEB7A1}" srcOrd="1" destOrd="0" parTransId="{529631C6-0BE9-4ACF-8D85-8EC4C7AA3D96}" sibTransId="{5769133E-DA91-4E94-AC53-209EA2FB96FC}"/>
    <dgm:cxn modelId="{3CCD2600-C495-4CB8-8620-12B283BB5FAC}" type="presOf" srcId="{4082F87B-C96C-47EC-9155-13DE38FC2811}" destId="{6406EE52-105D-4ED8-AC99-471A8A9002EA}" srcOrd="0" destOrd="0" presId="urn:microsoft.com/office/officeart/2005/8/layout/hList1"/>
    <dgm:cxn modelId="{A70ECE44-70B7-4351-A48D-87C124F2CE3C}" srcId="{4082F87B-C96C-47EC-9155-13DE38FC2811}" destId="{8EAD3B9C-4A8D-4063-959B-F5F6C3B07AC6}" srcOrd="3" destOrd="0" parTransId="{333EAFAE-BE7F-4AF7-8371-449F2DBBA7D9}" sibTransId="{184D7281-5112-4E3A-A556-F002FC6A1B94}"/>
    <dgm:cxn modelId="{3A20F90F-43D8-4CEC-B3B3-EBC66628049B}" type="presOf" srcId="{49098065-C832-4A1A-AABE-3FE41EFEB7A1}" destId="{AE3CD197-7F39-4BE8-894C-DF9EA59EBCB0}" srcOrd="0" destOrd="1" presId="urn:microsoft.com/office/officeart/2005/8/layout/hList1"/>
    <dgm:cxn modelId="{7339B41C-41B9-4D55-A9B9-8E0832E2572E}" type="presOf" srcId="{33639DA1-EB85-4CE0-A89C-82ADA59691F1}" destId="{FBEA0754-5C17-4421-B81C-6712396D831C}" srcOrd="0" destOrd="2" presId="urn:microsoft.com/office/officeart/2005/8/layout/hList1"/>
    <dgm:cxn modelId="{D4079621-BB06-49D5-B3DD-4BE3C3D6C007}" type="presOf" srcId="{C7DCE4F4-5B9E-4761-AC9B-5983E54C2D7C}" destId="{784E5E0D-4103-4C7E-B8F6-7560962E652E}" srcOrd="0" destOrd="6" presId="urn:microsoft.com/office/officeart/2005/8/layout/hList1"/>
    <dgm:cxn modelId="{81EC5C35-C2D6-4BF5-8AA1-69B73ED715DB}" srcId="{68C08D31-13FA-4F4B-9794-701398B987F0}" destId="{DADD7114-8DF0-4A1B-B4DB-62BEFDFC006B}" srcOrd="2" destOrd="0" parTransId="{86E8FD51-C2CC-4462-B6CA-68D46CF10546}" sibTransId="{8A0CC2B9-4969-4918-8007-66B8F03D7D54}"/>
    <dgm:cxn modelId="{45F28EE6-AA95-4976-88F7-D9E0DAB6471A}" type="presOf" srcId="{7F867839-A7DD-499E-AD9E-F72ECAB763AD}" destId="{784E5E0D-4103-4C7E-B8F6-7560962E652E}" srcOrd="0" destOrd="0" presId="urn:microsoft.com/office/officeart/2005/8/layout/hList1"/>
    <dgm:cxn modelId="{7888F83D-DA10-44C7-A5AF-1D92424F9DDC}" type="presOf" srcId="{BAAB9688-160D-4DD2-8A72-1E504417F709}" destId="{784E5E0D-4103-4C7E-B8F6-7560962E652E}" srcOrd="0" destOrd="5" presId="urn:microsoft.com/office/officeart/2005/8/layout/hList1"/>
    <dgm:cxn modelId="{40AEC808-11C2-4F43-958D-8AB1F522A151}" type="presOf" srcId="{172B940E-9390-4C25-9236-5D1E30ABD33B}" destId="{4DE64C8E-2607-4ED0-8CC4-5E26128332A6}" srcOrd="0" destOrd="0" presId="urn:microsoft.com/office/officeart/2005/8/layout/hList1"/>
    <dgm:cxn modelId="{B6BED5E2-FB13-4FF5-B0DD-6B5610A056B4}" srcId="{6824081F-1463-46AA-9F3E-10B230E802AA}" destId="{172B940E-9390-4C25-9236-5D1E30ABD33B}" srcOrd="2" destOrd="0" parTransId="{E3C6099B-1E67-421E-A2E3-3F9B1FF038ED}" sibTransId="{EA0F6A0A-26FD-467F-B4E3-164C6F240417}"/>
    <dgm:cxn modelId="{6F6FC8F8-7BD2-400C-85EC-BAEF354B2974}" type="presOf" srcId="{5EEF2BC0-AC1C-4BA3-A40B-091515EAEDA8}" destId="{FBEA0754-5C17-4421-B81C-6712396D831C}" srcOrd="0" destOrd="6" presId="urn:microsoft.com/office/officeart/2005/8/layout/hList1"/>
    <dgm:cxn modelId="{CDF94AE2-CA7E-40D5-A61A-A00E0220D4EF}" srcId="{4082F87B-C96C-47EC-9155-13DE38FC2811}" destId="{C9164CD0-C492-4472-A35A-B2AE4549CF4F}" srcOrd="1" destOrd="0" parTransId="{55C95D0D-081B-4C7E-88CC-14C77F4FA582}" sibTransId="{FDDAAD46-50A7-4235-8F20-618C843E792D}"/>
    <dgm:cxn modelId="{BD9D1287-83DF-4B77-8E81-72B393027364}" type="presParOf" srcId="{647998E8-CF42-478D-BD51-C0156E7FAC93}" destId="{5FEA4E1F-AF62-4E8A-9D4E-C69F2E8FB00D}" srcOrd="0" destOrd="0" presId="urn:microsoft.com/office/officeart/2005/8/layout/hList1"/>
    <dgm:cxn modelId="{881F01A2-6CCA-4A9B-817B-87443562638F}" type="presParOf" srcId="{5FEA4E1F-AF62-4E8A-9D4E-C69F2E8FB00D}" destId="{6406EE52-105D-4ED8-AC99-471A8A9002EA}" srcOrd="0" destOrd="0" presId="urn:microsoft.com/office/officeart/2005/8/layout/hList1"/>
    <dgm:cxn modelId="{B1F5CEDC-61AE-4176-9FDF-348E8ECA8E11}" type="presParOf" srcId="{5FEA4E1F-AF62-4E8A-9D4E-C69F2E8FB00D}" destId="{FBEA0754-5C17-4421-B81C-6712396D831C}" srcOrd="1" destOrd="0" presId="urn:microsoft.com/office/officeart/2005/8/layout/hList1"/>
    <dgm:cxn modelId="{8184FD05-8A4C-4C3B-A2AA-EEF91A7A3DF9}" type="presParOf" srcId="{647998E8-CF42-478D-BD51-C0156E7FAC93}" destId="{76861DAD-6C15-4F2D-B46B-4DA7A58F403F}" srcOrd="1" destOrd="0" presId="urn:microsoft.com/office/officeart/2005/8/layout/hList1"/>
    <dgm:cxn modelId="{822C786F-4758-4408-B988-77AE1028CED8}" type="presParOf" srcId="{647998E8-CF42-478D-BD51-C0156E7FAC93}" destId="{883D4C62-58ED-444D-A39B-8A8343FD9E45}" srcOrd="2" destOrd="0" presId="urn:microsoft.com/office/officeart/2005/8/layout/hList1"/>
    <dgm:cxn modelId="{D0FBD33B-B4B0-4BCF-82D6-D7762E3A8939}" type="presParOf" srcId="{883D4C62-58ED-444D-A39B-8A8343FD9E45}" destId="{4807E114-933E-413F-8EA9-974C29438871}" srcOrd="0" destOrd="0" presId="urn:microsoft.com/office/officeart/2005/8/layout/hList1"/>
    <dgm:cxn modelId="{B52BF6C7-A9FE-4783-BF5B-008BB1D0712C}" type="presParOf" srcId="{883D4C62-58ED-444D-A39B-8A8343FD9E45}" destId="{AE3CD197-7F39-4BE8-894C-DF9EA59EBCB0}" srcOrd="1" destOrd="0" presId="urn:microsoft.com/office/officeart/2005/8/layout/hList1"/>
    <dgm:cxn modelId="{A5B32A79-3BD1-4284-BBCA-55F10A814A35}" type="presParOf" srcId="{647998E8-CF42-478D-BD51-C0156E7FAC93}" destId="{64FC52A3-78D1-4618-A552-0EB2A1C0EA51}" srcOrd="3" destOrd="0" presId="urn:microsoft.com/office/officeart/2005/8/layout/hList1"/>
    <dgm:cxn modelId="{3FD30812-5ADB-4A5B-9D96-B3ADF964F888}" type="presParOf" srcId="{647998E8-CF42-478D-BD51-C0156E7FAC93}" destId="{61E74F9A-0741-4C3F-B7C7-FB9772549502}" srcOrd="4" destOrd="0" presId="urn:microsoft.com/office/officeart/2005/8/layout/hList1"/>
    <dgm:cxn modelId="{69B045A2-BB33-4F6F-BC45-D25D1CAB9A5C}" type="presParOf" srcId="{61E74F9A-0741-4C3F-B7C7-FB9772549502}" destId="{4DE64C8E-2607-4ED0-8CC4-5E26128332A6}" srcOrd="0" destOrd="0" presId="urn:microsoft.com/office/officeart/2005/8/layout/hList1"/>
    <dgm:cxn modelId="{0E45E73B-0E65-4D08-A33A-E2C9D669CE62}" type="presParOf" srcId="{61E74F9A-0741-4C3F-B7C7-FB9772549502}" destId="{784E5E0D-4103-4C7E-B8F6-7560962E652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AFA8A5-CFCA-4D78-968A-C0202C6C3368}">
      <dsp:nvSpPr>
        <dsp:cNvPr id="0" name=""/>
        <dsp:cNvSpPr/>
      </dsp:nvSpPr>
      <dsp:spPr>
        <a:xfrm rot="5400000">
          <a:off x="569399" y="2324551"/>
          <a:ext cx="1737280" cy="25501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9ED16-8FF1-41BD-86F9-D5EAF1868D0D}">
      <dsp:nvSpPr>
        <dsp:cNvPr id="0" name=""/>
        <dsp:cNvSpPr/>
      </dsp:nvSpPr>
      <dsp:spPr>
        <a:xfrm>
          <a:off x="378251" y="2641908"/>
          <a:ext cx="2271776" cy="434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de-DE" sz="2000" b="1" kern="1200" dirty="0" smtClean="0">
              <a:solidFill>
                <a:schemeClr val="bg1"/>
              </a:solidFill>
            </a:rPr>
            <a:t>Selbsterkundung</a:t>
          </a:r>
          <a:endParaRPr lang="de-DE" sz="3200" b="1" kern="1200" dirty="0">
            <a:solidFill>
              <a:schemeClr val="bg1"/>
            </a:solidFill>
          </a:endParaRPr>
        </a:p>
      </dsp:txBody>
      <dsp:txXfrm>
        <a:off x="378251" y="2641908"/>
        <a:ext cx="2271776" cy="434603"/>
      </dsp:txXfrm>
    </dsp:sp>
    <dsp:sp modelId="{3E256FED-1BD5-4693-8854-C5F0EE4B057D}">
      <dsp:nvSpPr>
        <dsp:cNvPr id="0" name=""/>
        <dsp:cNvSpPr/>
      </dsp:nvSpPr>
      <dsp:spPr>
        <a:xfrm>
          <a:off x="2255181" y="2192647"/>
          <a:ext cx="434401" cy="434401"/>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D98B7A-4AF3-4D1A-98CA-458931CABF1D}">
      <dsp:nvSpPr>
        <dsp:cNvPr id="0" name=""/>
        <dsp:cNvSpPr/>
      </dsp:nvSpPr>
      <dsp:spPr>
        <a:xfrm rot="5400000">
          <a:off x="3120012" y="1719917"/>
          <a:ext cx="1954433" cy="25501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253A4D-FE07-49B4-A8DB-EFC758C1C008}">
      <dsp:nvSpPr>
        <dsp:cNvPr id="0" name=""/>
        <dsp:cNvSpPr/>
      </dsp:nvSpPr>
      <dsp:spPr>
        <a:xfrm>
          <a:off x="3163286" y="1987566"/>
          <a:ext cx="2302328" cy="3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de-DE" sz="2000" b="1" kern="1200" dirty="0" smtClean="0">
              <a:solidFill>
                <a:schemeClr val="bg1"/>
              </a:solidFill>
            </a:rPr>
            <a:t>Information</a:t>
          </a:r>
          <a:endParaRPr lang="de-DE" sz="2000" b="1" kern="1200" dirty="0">
            <a:solidFill>
              <a:schemeClr val="bg1"/>
            </a:solidFill>
          </a:endParaRPr>
        </a:p>
      </dsp:txBody>
      <dsp:txXfrm>
        <a:off x="3163286" y="1987566"/>
        <a:ext cx="2302328" cy="341325"/>
      </dsp:txXfrm>
    </dsp:sp>
    <dsp:sp modelId="{EBD0AD16-853D-4A57-9D0C-FEA7D0DE4188}">
      <dsp:nvSpPr>
        <dsp:cNvPr id="0" name=""/>
        <dsp:cNvSpPr/>
      </dsp:nvSpPr>
      <dsp:spPr>
        <a:xfrm>
          <a:off x="4894906" y="1479889"/>
          <a:ext cx="434401" cy="434401"/>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267FF9-68A0-4738-8488-B8AD2BDCB61C}">
      <dsp:nvSpPr>
        <dsp:cNvPr id="0" name=""/>
        <dsp:cNvSpPr/>
      </dsp:nvSpPr>
      <dsp:spPr>
        <a:xfrm rot="5400000">
          <a:off x="5860882" y="927679"/>
          <a:ext cx="1911643" cy="25501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6225F2-4CA6-4A8E-A656-399E6D24C918}">
      <dsp:nvSpPr>
        <dsp:cNvPr id="0" name=""/>
        <dsp:cNvSpPr/>
      </dsp:nvSpPr>
      <dsp:spPr>
        <a:xfrm>
          <a:off x="5961295" y="1254781"/>
          <a:ext cx="2302328" cy="436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de-DE" sz="2000" b="1" kern="1200" dirty="0" smtClean="0">
              <a:solidFill>
                <a:schemeClr val="bg1"/>
              </a:solidFill>
            </a:rPr>
            <a:t>Entscheidung</a:t>
          </a:r>
          <a:endParaRPr lang="de-DE" sz="2000" b="1" kern="1200" dirty="0">
            <a:solidFill>
              <a:schemeClr val="bg1"/>
            </a:solidFill>
          </a:endParaRPr>
        </a:p>
      </dsp:txBody>
      <dsp:txXfrm>
        <a:off x="5961295" y="1254781"/>
        <a:ext cx="2302328" cy="436742"/>
      </dsp:txXfrm>
    </dsp:sp>
    <dsp:sp modelId="{94F905B0-A39F-496C-8D03-EAF9D35B0BDD}">
      <dsp:nvSpPr>
        <dsp:cNvPr id="0" name=""/>
        <dsp:cNvSpPr/>
      </dsp:nvSpPr>
      <dsp:spPr>
        <a:xfrm>
          <a:off x="7624032" y="679260"/>
          <a:ext cx="434401" cy="434401"/>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3146E4-54CB-4AFB-9DA6-809494B92E7B}">
      <dsp:nvSpPr>
        <dsp:cNvPr id="0" name=""/>
        <dsp:cNvSpPr/>
      </dsp:nvSpPr>
      <dsp:spPr>
        <a:xfrm rot="5400000">
          <a:off x="8471126" y="35716"/>
          <a:ext cx="1951644" cy="25501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712146-6335-453E-8896-62A195BF6E6E}">
      <dsp:nvSpPr>
        <dsp:cNvPr id="0" name=""/>
        <dsp:cNvSpPr/>
      </dsp:nvSpPr>
      <dsp:spPr>
        <a:xfrm>
          <a:off x="8505265" y="341324"/>
          <a:ext cx="2302328" cy="290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de-DE" sz="2000" b="1" kern="1200" dirty="0" smtClean="0">
              <a:solidFill>
                <a:schemeClr val="bg1"/>
              </a:solidFill>
            </a:rPr>
            <a:t>Realisierung</a:t>
          </a:r>
          <a:endParaRPr lang="de-DE" sz="2000" b="1" kern="1200" dirty="0">
            <a:solidFill>
              <a:schemeClr val="bg1"/>
            </a:solidFill>
          </a:endParaRPr>
        </a:p>
      </dsp:txBody>
      <dsp:txXfrm>
        <a:off x="8505265" y="341324"/>
        <a:ext cx="2302328" cy="290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7DEFC-0720-4BA8-BE21-3871B6C35149}">
      <dsp:nvSpPr>
        <dsp:cNvPr id="0" name=""/>
        <dsp:cNvSpPr/>
      </dsp:nvSpPr>
      <dsp:spPr>
        <a:xfrm>
          <a:off x="2073637" y="3190956"/>
          <a:ext cx="1439784" cy="2692309"/>
        </a:xfrm>
        <a:custGeom>
          <a:avLst/>
          <a:gdLst/>
          <a:ahLst/>
          <a:cxnLst/>
          <a:rect l="0" t="0" r="0" b="0"/>
          <a:pathLst>
            <a:path>
              <a:moveTo>
                <a:pt x="0" y="0"/>
              </a:moveTo>
              <a:lnTo>
                <a:pt x="719892" y="0"/>
              </a:lnTo>
              <a:lnTo>
                <a:pt x="719892" y="2692309"/>
              </a:lnTo>
              <a:lnTo>
                <a:pt x="1439784" y="2692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de-DE" sz="1100" kern="1200"/>
        </a:p>
      </dsp:txBody>
      <dsp:txXfrm>
        <a:off x="2717201" y="4460783"/>
        <a:ext cx="152655" cy="152655"/>
      </dsp:txXfrm>
    </dsp:sp>
    <dsp:sp modelId="{37B3C7ED-2AA5-4C01-9EF7-B4806EB091FD}">
      <dsp:nvSpPr>
        <dsp:cNvPr id="0" name=""/>
        <dsp:cNvSpPr/>
      </dsp:nvSpPr>
      <dsp:spPr>
        <a:xfrm>
          <a:off x="2073637" y="3190956"/>
          <a:ext cx="1439784" cy="1355403"/>
        </a:xfrm>
        <a:custGeom>
          <a:avLst/>
          <a:gdLst/>
          <a:ahLst/>
          <a:cxnLst/>
          <a:rect l="0" t="0" r="0" b="0"/>
          <a:pathLst>
            <a:path>
              <a:moveTo>
                <a:pt x="0" y="0"/>
              </a:moveTo>
              <a:lnTo>
                <a:pt x="719892" y="0"/>
              </a:lnTo>
              <a:lnTo>
                <a:pt x="719892" y="1355403"/>
              </a:lnTo>
              <a:lnTo>
                <a:pt x="1439784" y="1355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de-DE" sz="700" kern="1200"/>
        </a:p>
      </dsp:txBody>
      <dsp:txXfrm>
        <a:off x="2744094" y="3819223"/>
        <a:ext cx="98869" cy="98869"/>
      </dsp:txXfrm>
    </dsp:sp>
    <dsp:sp modelId="{3F0D5810-07DB-4CBF-A459-072CAAC7224F}">
      <dsp:nvSpPr>
        <dsp:cNvPr id="0" name=""/>
        <dsp:cNvSpPr/>
      </dsp:nvSpPr>
      <dsp:spPr>
        <a:xfrm>
          <a:off x="2073637" y="3145236"/>
          <a:ext cx="1439784" cy="91440"/>
        </a:xfrm>
        <a:custGeom>
          <a:avLst/>
          <a:gdLst/>
          <a:ahLst/>
          <a:cxnLst/>
          <a:rect l="0" t="0" r="0" b="0"/>
          <a:pathLst>
            <a:path>
              <a:moveTo>
                <a:pt x="0" y="45720"/>
              </a:moveTo>
              <a:lnTo>
                <a:pt x="719892" y="45720"/>
              </a:lnTo>
              <a:lnTo>
                <a:pt x="719892" y="64216"/>
              </a:lnTo>
              <a:lnTo>
                <a:pt x="1439784" y="642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2757532" y="3154959"/>
        <a:ext cx="71995" cy="71995"/>
      </dsp:txXfrm>
    </dsp:sp>
    <dsp:sp modelId="{8CEC6768-4950-4BDD-89B7-5AB64105C6A3}">
      <dsp:nvSpPr>
        <dsp:cNvPr id="0" name=""/>
        <dsp:cNvSpPr/>
      </dsp:nvSpPr>
      <dsp:spPr>
        <a:xfrm>
          <a:off x="2073637" y="1872546"/>
          <a:ext cx="1439784" cy="1318410"/>
        </a:xfrm>
        <a:custGeom>
          <a:avLst/>
          <a:gdLst/>
          <a:ahLst/>
          <a:cxnLst/>
          <a:rect l="0" t="0" r="0" b="0"/>
          <a:pathLst>
            <a:path>
              <a:moveTo>
                <a:pt x="0" y="1318410"/>
              </a:moveTo>
              <a:lnTo>
                <a:pt x="719892" y="1318410"/>
              </a:lnTo>
              <a:lnTo>
                <a:pt x="719892" y="0"/>
              </a:lnTo>
              <a:lnTo>
                <a:pt x="143978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de-DE" sz="700" kern="1200"/>
        </a:p>
      </dsp:txBody>
      <dsp:txXfrm>
        <a:off x="2744724" y="2482946"/>
        <a:ext cx="97611" cy="97611"/>
      </dsp:txXfrm>
    </dsp:sp>
    <dsp:sp modelId="{3947E1A6-6374-4862-8DED-CDD0BED99966}">
      <dsp:nvSpPr>
        <dsp:cNvPr id="0" name=""/>
        <dsp:cNvSpPr/>
      </dsp:nvSpPr>
      <dsp:spPr>
        <a:xfrm>
          <a:off x="2073637" y="535640"/>
          <a:ext cx="1439784" cy="2655316"/>
        </a:xfrm>
        <a:custGeom>
          <a:avLst/>
          <a:gdLst/>
          <a:ahLst/>
          <a:cxnLst/>
          <a:rect l="0" t="0" r="0" b="0"/>
          <a:pathLst>
            <a:path>
              <a:moveTo>
                <a:pt x="0" y="2655316"/>
              </a:moveTo>
              <a:lnTo>
                <a:pt x="719892" y="2655316"/>
              </a:lnTo>
              <a:lnTo>
                <a:pt x="719892" y="0"/>
              </a:lnTo>
              <a:lnTo>
                <a:pt x="143978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de-DE" sz="1100" kern="1200"/>
        </a:p>
      </dsp:txBody>
      <dsp:txXfrm>
        <a:off x="2718016" y="1787784"/>
        <a:ext cx="151027" cy="151027"/>
      </dsp:txXfrm>
    </dsp:sp>
    <dsp:sp modelId="{12CABC0B-1AF2-4DE2-997C-FC54B8A18E7D}">
      <dsp:nvSpPr>
        <dsp:cNvPr id="0" name=""/>
        <dsp:cNvSpPr/>
      </dsp:nvSpPr>
      <dsp:spPr>
        <a:xfrm rot="16200000">
          <a:off x="-1652081" y="2656194"/>
          <a:ext cx="638191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de-DE" sz="6500" kern="1200" dirty="0" smtClean="0"/>
            <a:t>Studium</a:t>
          </a:r>
          <a:endParaRPr lang="de-DE" sz="6500" kern="1200" dirty="0"/>
        </a:p>
      </dsp:txBody>
      <dsp:txXfrm>
        <a:off x="-1652081" y="2656194"/>
        <a:ext cx="6381913" cy="1069525"/>
      </dsp:txXfrm>
    </dsp:sp>
    <dsp:sp modelId="{DF9DF7DA-D7F4-4D9E-9069-E3E6C4730CFD}">
      <dsp:nvSpPr>
        <dsp:cNvPr id="0" name=""/>
        <dsp:cNvSpPr/>
      </dsp:nvSpPr>
      <dsp:spPr>
        <a:xfrm>
          <a:off x="3513421" y="877"/>
          <a:ext cx="350804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1" kern="1200" dirty="0" smtClean="0"/>
            <a:t>(Technische) Universität, bzw. Pädagogische Hochschule</a:t>
          </a:r>
          <a:endParaRPr lang="de-DE" sz="2000" b="1" kern="1200" dirty="0"/>
        </a:p>
      </dsp:txBody>
      <dsp:txXfrm>
        <a:off x="3513421" y="877"/>
        <a:ext cx="3508043" cy="1069525"/>
      </dsp:txXfrm>
    </dsp:sp>
    <dsp:sp modelId="{05463B40-0E8B-4F55-9E63-EF8FC7151CE4}">
      <dsp:nvSpPr>
        <dsp:cNvPr id="0" name=""/>
        <dsp:cNvSpPr/>
      </dsp:nvSpPr>
      <dsp:spPr>
        <a:xfrm>
          <a:off x="3513421" y="1337784"/>
          <a:ext cx="350804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1" kern="1200" dirty="0" smtClean="0"/>
            <a:t>Hochschule für angewandte Wissenschaften, Fachhochschule</a:t>
          </a:r>
          <a:endParaRPr lang="de-DE" sz="2000" b="1" kern="1200" dirty="0"/>
        </a:p>
      </dsp:txBody>
      <dsp:txXfrm>
        <a:off x="3513421" y="1337784"/>
        <a:ext cx="3508043" cy="1069525"/>
      </dsp:txXfrm>
    </dsp:sp>
    <dsp:sp modelId="{DD504FB8-3A90-457E-8CD0-A4A9DBBC98FD}">
      <dsp:nvSpPr>
        <dsp:cNvPr id="0" name=""/>
        <dsp:cNvSpPr/>
      </dsp:nvSpPr>
      <dsp:spPr>
        <a:xfrm>
          <a:off x="3513421" y="2674690"/>
          <a:ext cx="350804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1" kern="1200" dirty="0" smtClean="0"/>
            <a:t>Kunst- Musik- und Sporthochschule</a:t>
          </a:r>
          <a:endParaRPr lang="de-DE" sz="2000" b="1" kern="1200" dirty="0"/>
        </a:p>
      </dsp:txBody>
      <dsp:txXfrm>
        <a:off x="3513421" y="2674690"/>
        <a:ext cx="3508043" cy="1069525"/>
      </dsp:txXfrm>
    </dsp:sp>
    <dsp:sp modelId="{A24246F9-72F6-4652-9C88-E07E47685572}">
      <dsp:nvSpPr>
        <dsp:cNvPr id="0" name=""/>
        <dsp:cNvSpPr/>
      </dsp:nvSpPr>
      <dsp:spPr>
        <a:xfrm>
          <a:off x="3513421" y="4011597"/>
          <a:ext cx="350804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1" kern="1200" dirty="0" smtClean="0"/>
            <a:t>Hochschule für öffentliche Verwaltung des Bundes und der Länder</a:t>
          </a:r>
          <a:endParaRPr lang="de-DE" sz="2000" b="1" kern="1200" dirty="0"/>
        </a:p>
      </dsp:txBody>
      <dsp:txXfrm>
        <a:off x="3513421" y="4011597"/>
        <a:ext cx="3508043" cy="1069525"/>
      </dsp:txXfrm>
    </dsp:sp>
    <dsp:sp modelId="{70D0ABF0-62A6-4602-A970-F106C47E143C}">
      <dsp:nvSpPr>
        <dsp:cNvPr id="0" name=""/>
        <dsp:cNvSpPr/>
      </dsp:nvSpPr>
      <dsp:spPr>
        <a:xfrm>
          <a:off x="3513421" y="5348504"/>
          <a:ext cx="3508043" cy="10695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1" kern="1200" dirty="0" smtClean="0"/>
            <a:t>Berufsakademie</a:t>
          </a:r>
          <a:endParaRPr lang="de-DE" sz="2000" b="1" kern="1200" dirty="0"/>
        </a:p>
      </dsp:txBody>
      <dsp:txXfrm>
        <a:off x="3513421" y="5348504"/>
        <a:ext cx="3508043" cy="10695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04170-F1AA-472F-A497-F657D343F61A}">
      <dsp:nvSpPr>
        <dsp:cNvPr id="0" name=""/>
        <dsp:cNvSpPr/>
      </dsp:nvSpPr>
      <dsp:spPr>
        <a:xfrm>
          <a:off x="4" y="0"/>
          <a:ext cx="2846828" cy="1708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de-DE" sz="2700" b="1" kern="1200" dirty="0" smtClean="0"/>
            <a:t>Studienbereich</a:t>
          </a:r>
          <a:endParaRPr lang="de-DE" sz="2700" b="1" kern="1200" dirty="0"/>
        </a:p>
      </dsp:txBody>
      <dsp:txXfrm>
        <a:off x="50032" y="50028"/>
        <a:ext cx="2746772" cy="1608041"/>
      </dsp:txXfrm>
    </dsp:sp>
    <dsp:sp modelId="{C2580593-4009-433F-AF46-35F16EC62EA1}">
      <dsp:nvSpPr>
        <dsp:cNvPr id="0" name=""/>
        <dsp:cNvSpPr/>
      </dsp:nvSpPr>
      <dsp:spPr>
        <a:xfrm rot="60777">
          <a:off x="3153451" y="537379"/>
          <a:ext cx="650239" cy="7060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de-DE" sz="2100" kern="1200"/>
        </a:p>
      </dsp:txBody>
      <dsp:txXfrm>
        <a:off x="3153466" y="676858"/>
        <a:ext cx="455167" cy="423607"/>
      </dsp:txXfrm>
    </dsp:sp>
    <dsp:sp modelId="{366CAA87-CE73-41E2-9524-D3A51FFA1BBB}">
      <dsp:nvSpPr>
        <dsp:cNvPr id="0" name=""/>
        <dsp:cNvSpPr/>
      </dsp:nvSpPr>
      <dsp:spPr>
        <a:xfrm>
          <a:off x="4073509" y="72024"/>
          <a:ext cx="2846828" cy="1708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de-DE" sz="2700" b="1" kern="1200" dirty="0" smtClean="0"/>
            <a:t>Studienfeld</a:t>
          </a:r>
          <a:endParaRPr lang="de-DE" sz="2700" b="1" kern="1200" dirty="0"/>
        </a:p>
      </dsp:txBody>
      <dsp:txXfrm>
        <a:off x="4123537" y="122052"/>
        <a:ext cx="2746772" cy="1608041"/>
      </dsp:txXfrm>
    </dsp:sp>
    <dsp:sp modelId="{B238176C-459C-4C65-B40C-81A008F74AA8}">
      <dsp:nvSpPr>
        <dsp:cNvPr id="0" name=""/>
        <dsp:cNvSpPr/>
      </dsp:nvSpPr>
      <dsp:spPr>
        <a:xfrm rot="21536635">
          <a:off x="7185366" y="536760"/>
          <a:ext cx="562058" cy="7060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de-DE" sz="2100" kern="1200"/>
        </a:p>
      </dsp:txBody>
      <dsp:txXfrm>
        <a:off x="7185380" y="679517"/>
        <a:ext cx="393441" cy="423607"/>
      </dsp:txXfrm>
    </dsp:sp>
    <dsp:sp modelId="{1E053621-288E-458D-8865-D0F0EC10AF7D}">
      <dsp:nvSpPr>
        <dsp:cNvPr id="0" name=""/>
        <dsp:cNvSpPr/>
      </dsp:nvSpPr>
      <dsp:spPr>
        <a:xfrm>
          <a:off x="7980644" y="0"/>
          <a:ext cx="2846828" cy="17080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de-DE" sz="2700" b="1" kern="1200" dirty="0" smtClean="0"/>
            <a:t>Studienfach,  Studiengang</a:t>
          </a:r>
          <a:endParaRPr lang="de-DE" sz="2700" b="1" kern="1200" dirty="0"/>
        </a:p>
      </dsp:txBody>
      <dsp:txXfrm>
        <a:off x="8030672" y="50028"/>
        <a:ext cx="2746772" cy="16080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6EE52-105D-4ED8-AC99-471A8A9002EA}">
      <dsp:nvSpPr>
        <dsp:cNvPr id="0" name=""/>
        <dsp:cNvSpPr/>
      </dsp:nvSpPr>
      <dsp:spPr>
        <a:xfrm>
          <a:off x="3697" y="473171"/>
          <a:ext cx="3605330" cy="14421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de-DE" sz="2000" b="1" kern="1200" dirty="0" smtClean="0"/>
            <a:t>Schulische Berufsausbildung</a:t>
          </a:r>
          <a:endParaRPr lang="de-DE" sz="2000" b="1" kern="1200" dirty="0"/>
        </a:p>
      </dsp:txBody>
      <dsp:txXfrm>
        <a:off x="3697" y="473171"/>
        <a:ext cx="3605330" cy="1442132"/>
      </dsp:txXfrm>
    </dsp:sp>
    <dsp:sp modelId="{FBEA0754-5C17-4421-B81C-6712396D831C}">
      <dsp:nvSpPr>
        <dsp:cNvPr id="0" name=""/>
        <dsp:cNvSpPr/>
      </dsp:nvSpPr>
      <dsp:spPr>
        <a:xfrm>
          <a:off x="3697" y="1915303"/>
          <a:ext cx="3605330" cy="4211500"/>
        </a:xfrm>
        <a:prstGeom prst="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de-DE" sz="2000" kern="1200" dirty="0"/>
        </a:p>
        <a:p>
          <a:pPr marL="228600" lvl="1" indent="-228600" algn="l" defTabSz="889000">
            <a:lnSpc>
              <a:spcPct val="90000"/>
            </a:lnSpc>
            <a:spcBef>
              <a:spcPct val="0"/>
            </a:spcBef>
            <a:spcAft>
              <a:spcPct val="15000"/>
            </a:spcAft>
            <a:buChar char="••"/>
          </a:pPr>
          <a:r>
            <a:rPr lang="de-DE" sz="2000" kern="1200" dirty="0" smtClean="0"/>
            <a:t>1 – 3 ½ Jahre</a:t>
          </a:r>
          <a:endParaRPr lang="de-DE" sz="2000" kern="1200" dirty="0"/>
        </a:p>
        <a:p>
          <a:pPr marL="228600" lvl="1" indent="-228600" algn="l" defTabSz="889000">
            <a:lnSpc>
              <a:spcPct val="90000"/>
            </a:lnSpc>
            <a:spcBef>
              <a:spcPct val="0"/>
            </a:spcBef>
            <a:spcAft>
              <a:spcPct val="15000"/>
            </a:spcAft>
            <a:buChar char="••"/>
          </a:pPr>
          <a:endParaRPr lang="de-DE" sz="2000" kern="1200" dirty="0"/>
        </a:p>
        <a:p>
          <a:pPr marL="228600" lvl="1" indent="-228600" algn="l" defTabSz="889000">
            <a:lnSpc>
              <a:spcPct val="90000"/>
            </a:lnSpc>
            <a:spcBef>
              <a:spcPct val="0"/>
            </a:spcBef>
            <a:spcAft>
              <a:spcPct val="15000"/>
            </a:spcAft>
            <a:buChar char="••"/>
          </a:pPr>
          <a:r>
            <a:rPr lang="de-DE" sz="2000" kern="1200" dirty="0" smtClean="0"/>
            <a:t>z.B. Physiotherapeut/in, medizinisch-technische/r Assistent/in, Erzieher/in, Pflegefachkraft, Heilerziehungspfleger/in</a:t>
          </a:r>
        </a:p>
        <a:p>
          <a:pPr marL="228600" lvl="1" indent="-228600" algn="l" defTabSz="889000">
            <a:lnSpc>
              <a:spcPct val="90000"/>
            </a:lnSpc>
            <a:spcBef>
              <a:spcPct val="0"/>
            </a:spcBef>
            <a:spcAft>
              <a:spcPct val="15000"/>
            </a:spcAft>
            <a:buChar char="••"/>
          </a:pPr>
          <a:endParaRPr lang="de-DE" sz="2000" kern="1200" dirty="0" smtClean="0"/>
        </a:p>
        <a:p>
          <a:pPr marL="228600" lvl="1" indent="-228600" algn="l" defTabSz="889000">
            <a:lnSpc>
              <a:spcPct val="90000"/>
            </a:lnSpc>
            <a:spcBef>
              <a:spcPct val="0"/>
            </a:spcBef>
            <a:spcAft>
              <a:spcPct val="15000"/>
            </a:spcAft>
            <a:buChar char="••"/>
          </a:pPr>
          <a:endParaRPr lang="de-DE" sz="2000" kern="1200" dirty="0" smtClean="0"/>
        </a:p>
        <a:p>
          <a:pPr marL="228600" lvl="1" indent="-228600" algn="l" defTabSz="889000">
            <a:lnSpc>
              <a:spcPct val="90000"/>
            </a:lnSpc>
            <a:spcBef>
              <a:spcPct val="0"/>
            </a:spcBef>
            <a:spcAft>
              <a:spcPct val="15000"/>
            </a:spcAft>
            <a:buChar char="••"/>
          </a:pPr>
          <a:endParaRPr lang="de-DE" sz="2000" kern="1200" dirty="0" smtClean="0"/>
        </a:p>
        <a:p>
          <a:pPr marL="228600" lvl="1" indent="-228600" algn="l" defTabSz="889000">
            <a:lnSpc>
              <a:spcPct val="90000"/>
            </a:lnSpc>
            <a:spcBef>
              <a:spcPct val="0"/>
            </a:spcBef>
            <a:spcAft>
              <a:spcPct val="15000"/>
            </a:spcAft>
            <a:buChar char="••"/>
          </a:pPr>
          <a:r>
            <a:rPr lang="de-DE" sz="2000" kern="1200" dirty="0" smtClean="0"/>
            <a:t>Die Ausbildung kann kostenpflichtig sein</a:t>
          </a:r>
          <a:endParaRPr lang="de-DE" sz="2000" kern="1200" dirty="0"/>
        </a:p>
      </dsp:txBody>
      <dsp:txXfrm>
        <a:off x="3697" y="1915303"/>
        <a:ext cx="3605330" cy="4211500"/>
      </dsp:txXfrm>
    </dsp:sp>
    <dsp:sp modelId="{4807E114-933E-413F-8EA9-974C29438871}">
      <dsp:nvSpPr>
        <dsp:cNvPr id="0" name=""/>
        <dsp:cNvSpPr/>
      </dsp:nvSpPr>
      <dsp:spPr>
        <a:xfrm>
          <a:off x="4113774" y="473171"/>
          <a:ext cx="3605330" cy="14421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de-DE" sz="2000" b="1" kern="1200" dirty="0" smtClean="0"/>
            <a:t>Duale Berufsausbildung</a:t>
          </a:r>
          <a:endParaRPr lang="de-DE" sz="2000" b="1" kern="1200" dirty="0"/>
        </a:p>
      </dsp:txBody>
      <dsp:txXfrm>
        <a:off x="4113774" y="473171"/>
        <a:ext cx="3605330" cy="1442132"/>
      </dsp:txXfrm>
    </dsp:sp>
    <dsp:sp modelId="{AE3CD197-7F39-4BE8-894C-DF9EA59EBCB0}">
      <dsp:nvSpPr>
        <dsp:cNvPr id="0" name=""/>
        <dsp:cNvSpPr/>
      </dsp:nvSpPr>
      <dsp:spPr>
        <a:xfrm>
          <a:off x="4113774" y="1915303"/>
          <a:ext cx="3605330" cy="4211500"/>
        </a:xfrm>
        <a:prstGeom prst="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933450">
            <a:lnSpc>
              <a:spcPct val="90000"/>
            </a:lnSpc>
            <a:spcBef>
              <a:spcPct val="0"/>
            </a:spcBef>
            <a:spcAft>
              <a:spcPct val="15000"/>
            </a:spcAft>
            <a:buChar char="••"/>
          </a:pPr>
          <a:endParaRPr lang="de-DE" sz="2100" kern="1200" dirty="0"/>
        </a:p>
        <a:p>
          <a:pPr marL="228600" lvl="1" indent="-228600" algn="l" defTabSz="889000">
            <a:lnSpc>
              <a:spcPct val="90000"/>
            </a:lnSpc>
            <a:spcBef>
              <a:spcPct val="0"/>
            </a:spcBef>
            <a:spcAft>
              <a:spcPct val="15000"/>
            </a:spcAft>
            <a:buChar char="••"/>
          </a:pPr>
          <a:r>
            <a:rPr lang="de-DE" sz="2000" kern="1200" dirty="0" smtClean="0"/>
            <a:t>1 – 3 ½ Jahre</a:t>
          </a:r>
          <a:endParaRPr lang="de-DE" sz="2000" kern="1200" dirty="0"/>
        </a:p>
        <a:p>
          <a:pPr marL="228600" lvl="1" indent="-228600" algn="l" defTabSz="889000">
            <a:lnSpc>
              <a:spcPct val="90000"/>
            </a:lnSpc>
            <a:spcBef>
              <a:spcPct val="0"/>
            </a:spcBef>
            <a:spcAft>
              <a:spcPct val="15000"/>
            </a:spcAft>
            <a:buChar char="••"/>
          </a:pPr>
          <a:endParaRPr lang="de-DE" sz="2000" kern="1200" dirty="0"/>
        </a:p>
        <a:p>
          <a:pPr marL="228600" lvl="1" indent="-228600" algn="l" defTabSz="889000">
            <a:lnSpc>
              <a:spcPct val="90000"/>
            </a:lnSpc>
            <a:spcBef>
              <a:spcPct val="0"/>
            </a:spcBef>
            <a:spcAft>
              <a:spcPct val="15000"/>
            </a:spcAft>
            <a:buChar char="••"/>
          </a:pPr>
          <a:r>
            <a:rPr lang="de-DE" sz="2000" kern="1200" dirty="0" smtClean="0"/>
            <a:t>z.B. Bauzeichner/in, Hörakustiker/in, Industriekaufmann/-frau, Fachinformatiker/in für Anwendungsentwicklung, Rechtsanwaltsfach-angestellte/r</a:t>
          </a:r>
          <a:endParaRPr lang="de-DE" sz="2000" kern="1200" dirty="0"/>
        </a:p>
        <a:p>
          <a:pPr marL="228600" lvl="1" indent="-228600" algn="l" defTabSz="889000">
            <a:lnSpc>
              <a:spcPct val="90000"/>
            </a:lnSpc>
            <a:spcBef>
              <a:spcPct val="0"/>
            </a:spcBef>
            <a:spcAft>
              <a:spcPct val="15000"/>
            </a:spcAft>
            <a:buChar char="••"/>
          </a:pPr>
          <a:endParaRPr lang="de-DE" sz="2000" kern="1200" dirty="0"/>
        </a:p>
        <a:p>
          <a:pPr marL="228600" lvl="1" indent="-228600" algn="l" defTabSz="889000">
            <a:lnSpc>
              <a:spcPct val="90000"/>
            </a:lnSpc>
            <a:spcBef>
              <a:spcPct val="0"/>
            </a:spcBef>
            <a:spcAft>
              <a:spcPct val="15000"/>
            </a:spcAft>
            <a:buChar char="••"/>
          </a:pPr>
          <a:r>
            <a:rPr lang="de-DE" sz="2000" kern="1200" dirty="0" smtClean="0"/>
            <a:t>Ausbildungsvergütung</a:t>
          </a:r>
          <a:endParaRPr lang="de-DE" sz="2000" kern="1200" dirty="0"/>
        </a:p>
      </dsp:txBody>
      <dsp:txXfrm>
        <a:off x="4113774" y="1915303"/>
        <a:ext cx="3605330" cy="4211500"/>
      </dsp:txXfrm>
    </dsp:sp>
    <dsp:sp modelId="{4DE64C8E-2607-4ED0-8CC4-5E26128332A6}">
      <dsp:nvSpPr>
        <dsp:cNvPr id="0" name=""/>
        <dsp:cNvSpPr/>
      </dsp:nvSpPr>
      <dsp:spPr>
        <a:xfrm>
          <a:off x="8223850" y="473171"/>
          <a:ext cx="3605330" cy="14421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de-DE" sz="2000" b="1" kern="1200" dirty="0" smtClean="0"/>
            <a:t>Sonderausbildungen für </a:t>
          </a:r>
          <a:r>
            <a:rPr lang="de-DE" sz="2000" b="1" kern="1200" dirty="0" err="1" smtClean="0"/>
            <a:t>Abiturient:innen</a:t>
          </a:r>
          <a:r>
            <a:rPr lang="de-DE" sz="2000" b="1" kern="1200" dirty="0" smtClean="0"/>
            <a:t> (auch FHR)</a:t>
          </a:r>
          <a:endParaRPr lang="de-DE" sz="2000" kern="1200" dirty="0"/>
        </a:p>
      </dsp:txBody>
      <dsp:txXfrm>
        <a:off x="8223850" y="473171"/>
        <a:ext cx="3605330" cy="1442132"/>
      </dsp:txXfrm>
    </dsp:sp>
    <dsp:sp modelId="{784E5E0D-4103-4C7E-B8F6-7560962E652E}">
      <dsp:nvSpPr>
        <dsp:cNvPr id="0" name=""/>
        <dsp:cNvSpPr/>
      </dsp:nvSpPr>
      <dsp:spPr>
        <a:xfrm>
          <a:off x="8223850" y="1915303"/>
          <a:ext cx="3605330" cy="4211500"/>
        </a:xfrm>
        <a:prstGeom prst="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de-DE" sz="2000" kern="1200" dirty="0"/>
        </a:p>
        <a:p>
          <a:pPr marL="228600" lvl="1" indent="-228600" algn="l" defTabSz="889000">
            <a:lnSpc>
              <a:spcPct val="90000"/>
            </a:lnSpc>
            <a:spcBef>
              <a:spcPct val="0"/>
            </a:spcBef>
            <a:spcAft>
              <a:spcPct val="15000"/>
            </a:spcAft>
            <a:buChar char="••"/>
          </a:pPr>
          <a:r>
            <a:rPr lang="de-DE" sz="2000" kern="1200" dirty="0" smtClean="0"/>
            <a:t>2-4 Jahre</a:t>
          </a:r>
          <a:endParaRPr lang="de-DE" sz="2000" kern="1200" dirty="0"/>
        </a:p>
        <a:p>
          <a:pPr marL="228600" lvl="1" indent="-228600" algn="l" defTabSz="889000">
            <a:lnSpc>
              <a:spcPct val="90000"/>
            </a:lnSpc>
            <a:spcBef>
              <a:spcPct val="0"/>
            </a:spcBef>
            <a:spcAft>
              <a:spcPct val="15000"/>
            </a:spcAft>
            <a:buChar char="••"/>
          </a:pPr>
          <a:endParaRPr lang="de-DE" sz="2000" kern="1200" dirty="0" smtClean="0"/>
        </a:p>
        <a:p>
          <a:pPr marL="228600" lvl="1" indent="-228600" algn="l" defTabSz="889000">
            <a:lnSpc>
              <a:spcPct val="90000"/>
            </a:lnSpc>
            <a:spcBef>
              <a:spcPct val="0"/>
            </a:spcBef>
            <a:spcAft>
              <a:spcPct val="15000"/>
            </a:spcAft>
            <a:buChar char="••"/>
          </a:pPr>
          <a:r>
            <a:rPr lang="de-DE" sz="2000" kern="1200" dirty="0" smtClean="0"/>
            <a:t>z.B. Handelsfachwirt/in, Fachberater/in – integrierte Systeme, technische/r Betriebswirt/in, Fluglotse/in, Pilot/in</a:t>
          </a:r>
        </a:p>
        <a:p>
          <a:pPr marL="228600" lvl="1" indent="-228600" algn="l" defTabSz="889000">
            <a:lnSpc>
              <a:spcPct val="90000"/>
            </a:lnSpc>
            <a:spcBef>
              <a:spcPct val="0"/>
            </a:spcBef>
            <a:spcAft>
              <a:spcPct val="15000"/>
            </a:spcAft>
            <a:buChar char="••"/>
          </a:pPr>
          <a:endParaRPr lang="de-DE" sz="2000" kern="1200" dirty="0" smtClean="0"/>
        </a:p>
        <a:p>
          <a:pPr marL="228600" lvl="1" indent="-228600" algn="l" defTabSz="889000">
            <a:lnSpc>
              <a:spcPct val="90000"/>
            </a:lnSpc>
            <a:spcBef>
              <a:spcPct val="0"/>
            </a:spcBef>
            <a:spcAft>
              <a:spcPct val="15000"/>
            </a:spcAft>
            <a:buChar char="••"/>
          </a:pPr>
          <a:r>
            <a:rPr lang="de-DE" sz="2000" kern="1200" dirty="0" smtClean="0"/>
            <a:t>doppelt qualifizierende Erstausbildung</a:t>
          </a:r>
          <a:endParaRPr lang="de-DE" sz="2000" kern="1200" dirty="0" smtClean="0"/>
        </a:p>
        <a:p>
          <a:pPr marL="228600" lvl="1" indent="-228600" algn="l" defTabSz="889000">
            <a:lnSpc>
              <a:spcPct val="90000"/>
            </a:lnSpc>
            <a:spcBef>
              <a:spcPct val="0"/>
            </a:spcBef>
            <a:spcAft>
              <a:spcPct val="15000"/>
            </a:spcAft>
            <a:buChar char="••"/>
          </a:pPr>
          <a:r>
            <a:rPr lang="de-DE" sz="2000" kern="1200" dirty="0" smtClean="0"/>
            <a:t>Enthält Merkmale einer Dualen Berufsausbildung und eines Dualen Studiums</a:t>
          </a:r>
        </a:p>
      </dsp:txBody>
      <dsp:txXfrm>
        <a:off x="8223850" y="1915303"/>
        <a:ext cx="3605330" cy="421150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2"/>
            <a:ext cx="2945659" cy="496331"/>
          </a:xfrm>
          <a:prstGeom prst="rect">
            <a:avLst/>
          </a:prstGeom>
        </p:spPr>
        <p:txBody>
          <a:bodyPr vert="horz" lIns="95558" tIns="47779" rIns="95558" bIns="47779" rtlCol="0"/>
          <a:lstStyle>
            <a:lvl1pPr algn="l">
              <a:defRPr sz="1300"/>
            </a:lvl1pPr>
          </a:lstStyle>
          <a:p>
            <a:endParaRPr lang="de-DE" dirty="0"/>
          </a:p>
        </p:txBody>
      </p:sp>
      <p:sp>
        <p:nvSpPr>
          <p:cNvPr id="3" name="Datumsplatzhalter 2"/>
          <p:cNvSpPr>
            <a:spLocks noGrp="1"/>
          </p:cNvSpPr>
          <p:nvPr>
            <p:ph type="dt" sz="quarter" idx="1"/>
          </p:nvPr>
        </p:nvSpPr>
        <p:spPr>
          <a:xfrm>
            <a:off x="3850444" y="2"/>
            <a:ext cx="2945659" cy="496331"/>
          </a:xfrm>
          <a:prstGeom prst="rect">
            <a:avLst/>
          </a:prstGeom>
        </p:spPr>
        <p:txBody>
          <a:bodyPr vert="horz" lIns="95558" tIns="47779" rIns="95558" bIns="47779" rtlCol="0"/>
          <a:lstStyle>
            <a:lvl1pPr algn="r">
              <a:defRPr sz="1300"/>
            </a:lvl1pPr>
          </a:lstStyle>
          <a:p>
            <a:fld id="{1F2C1DB1-0B36-47ED-9F28-C923B0234781}" type="datetimeFigureOut">
              <a:rPr lang="de-DE" smtClean="0"/>
              <a:t>23.11.2021</a:t>
            </a:fld>
            <a:endParaRPr lang="de-DE" dirty="0"/>
          </a:p>
        </p:txBody>
      </p:sp>
      <p:sp>
        <p:nvSpPr>
          <p:cNvPr id="4" name="Fußzeilenplatzhalter 3"/>
          <p:cNvSpPr>
            <a:spLocks noGrp="1"/>
          </p:cNvSpPr>
          <p:nvPr>
            <p:ph type="ftr" sz="quarter" idx="2"/>
          </p:nvPr>
        </p:nvSpPr>
        <p:spPr>
          <a:xfrm>
            <a:off x="1" y="9428584"/>
            <a:ext cx="2945659" cy="496331"/>
          </a:xfrm>
          <a:prstGeom prst="rect">
            <a:avLst/>
          </a:prstGeom>
        </p:spPr>
        <p:txBody>
          <a:bodyPr vert="horz" lIns="95558" tIns="47779" rIns="95558" bIns="47779" rtlCol="0" anchor="b"/>
          <a:lstStyle>
            <a:lvl1pPr algn="l">
              <a:defRPr sz="1300"/>
            </a:lvl1pPr>
          </a:lstStyle>
          <a:p>
            <a:endParaRPr lang="de-DE" dirty="0"/>
          </a:p>
        </p:txBody>
      </p:sp>
      <p:sp>
        <p:nvSpPr>
          <p:cNvPr id="5" name="Foliennummernplatzhalter 4"/>
          <p:cNvSpPr>
            <a:spLocks noGrp="1"/>
          </p:cNvSpPr>
          <p:nvPr>
            <p:ph type="sldNum" sz="quarter" idx="3"/>
          </p:nvPr>
        </p:nvSpPr>
        <p:spPr>
          <a:xfrm>
            <a:off x="3850444" y="9428584"/>
            <a:ext cx="2945659" cy="496331"/>
          </a:xfrm>
          <a:prstGeom prst="rect">
            <a:avLst/>
          </a:prstGeom>
        </p:spPr>
        <p:txBody>
          <a:bodyPr vert="horz" lIns="95558" tIns="47779" rIns="95558" bIns="47779" rtlCol="0" anchor="b"/>
          <a:lstStyle>
            <a:lvl1pPr algn="r">
              <a:defRPr sz="1300"/>
            </a:lvl1pPr>
          </a:lstStyle>
          <a:p>
            <a:fld id="{411295E3-2A8A-4DE1-8B02-737B037D9940}" type="slidenum">
              <a:rPr lang="de-DE" smtClean="0"/>
              <a:t>‹Nr.›</a:t>
            </a:fld>
            <a:endParaRPr lang="de-DE" dirty="0"/>
          </a:p>
        </p:txBody>
      </p:sp>
    </p:spTree>
    <p:extLst>
      <p:ext uri="{BB962C8B-B14F-4D97-AF65-F5344CB8AC3E}">
        <p14:creationId xmlns:p14="http://schemas.microsoft.com/office/powerpoint/2010/main" val="3740385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Foliennummernplatzhalter 8"/>
          <p:cNvSpPr>
            <a:spLocks noGrp="1"/>
          </p:cNvSpPr>
          <p:nvPr>
            <p:ph type="sldNum" sz="quarter" idx="5"/>
          </p:nvPr>
        </p:nvSpPr>
        <p:spPr>
          <a:xfrm>
            <a:off x="3850750" y="9429305"/>
            <a:ext cx="2945405" cy="497333"/>
          </a:xfrm>
          <a:prstGeom prst="rect">
            <a:avLst/>
          </a:prstGeom>
        </p:spPr>
        <p:txBody>
          <a:bodyPr vert="horz" lIns="88194" tIns="44097" rIns="88194" bIns="44097" rtlCol="0" anchor="b"/>
          <a:lstStyle>
            <a:lvl1pPr algn="r">
              <a:defRPr sz="1200"/>
            </a:lvl1pPr>
          </a:lstStyle>
          <a:p>
            <a:fld id="{B1EF4635-602E-45A4-8585-F690FBBB17BB}" type="slidenum">
              <a:rPr lang="de-DE" smtClean="0"/>
              <a:t>‹Nr.›</a:t>
            </a:fld>
            <a:endParaRPr lang="de-DE"/>
          </a:p>
        </p:txBody>
      </p:sp>
      <p:sp>
        <p:nvSpPr>
          <p:cNvPr id="11" name="Folienbildplatzhalter 10"/>
          <p:cNvSpPr>
            <a:spLocks noGrp="1" noRot="1" noChangeAspect="1"/>
          </p:cNvSpPr>
          <p:nvPr>
            <p:ph type="sldImg" idx="2"/>
          </p:nvPr>
        </p:nvSpPr>
        <p:spPr>
          <a:xfrm>
            <a:off x="422275" y="1239838"/>
            <a:ext cx="5956300" cy="3351212"/>
          </a:xfrm>
          <a:prstGeom prst="rect">
            <a:avLst/>
          </a:prstGeom>
          <a:noFill/>
          <a:ln w="12700">
            <a:solidFill>
              <a:prstClr val="black"/>
            </a:solidFill>
          </a:ln>
        </p:spPr>
        <p:txBody>
          <a:bodyPr vert="horz" lIns="88194" tIns="44097" rIns="88194" bIns="44097" rtlCol="0" anchor="ctr"/>
          <a:lstStyle/>
          <a:p>
            <a:endParaRPr lang="de-DE"/>
          </a:p>
        </p:txBody>
      </p:sp>
    </p:spTree>
    <p:extLst>
      <p:ext uri="{BB962C8B-B14F-4D97-AF65-F5344CB8AC3E}">
        <p14:creationId xmlns:p14="http://schemas.microsoft.com/office/powerpoint/2010/main" val="1773114545"/>
      </p:ext>
    </p:extLst>
  </p:cSld>
  <p:clrMap bg1="lt1" tx1="dk1" bg2="lt2" tx2="dk2" accent1="accent1" accent2="accent2" accent3="accent3" accent4="accent4" accent5="accent5" accent6="accent6" hlink="hlink" folHlink="folHlink"/>
  <p:notesStyle>
    <a:lvl1pPr marL="0" algn="l" defTabSz="1092799" rtl="0" eaLnBrk="1" latinLnBrk="0" hangingPunct="1">
      <a:defRPr sz="1434" kern="1200">
        <a:solidFill>
          <a:schemeClr val="tx1"/>
        </a:solidFill>
        <a:latin typeface="+mn-lt"/>
        <a:ea typeface="+mn-ea"/>
        <a:cs typeface="+mn-cs"/>
      </a:defRPr>
    </a:lvl1pPr>
    <a:lvl2pPr marL="546400" algn="l" defTabSz="1092799" rtl="0" eaLnBrk="1" latinLnBrk="0" hangingPunct="1">
      <a:defRPr sz="1434" kern="1200">
        <a:solidFill>
          <a:schemeClr val="tx1"/>
        </a:solidFill>
        <a:latin typeface="+mn-lt"/>
        <a:ea typeface="+mn-ea"/>
        <a:cs typeface="+mn-cs"/>
      </a:defRPr>
    </a:lvl2pPr>
    <a:lvl3pPr marL="1092799" algn="l" defTabSz="1092799" rtl="0" eaLnBrk="1" latinLnBrk="0" hangingPunct="1">
      <a:defRPr sz="1434" kern="1200">
        <a:solidFill>
          <a:schemeClr val="tx1"/>
        </a:solidFill>
        <a:latin typeface="+mn-lt"/>
        <a:ea typeface="+mn-ea"/>
        <a:cs typeface="+mn-cs"/>
      </a:defRPr>
    </a:lvl3pPr>
    <a:lvl4pPr marL="1639199" algn="l" defTabSz="1092799" rtl="0" eaLnBrk="1" latinLnBrk="0" hangingPunct="1">
      <a:defRPr sz="1434" kern="1200">
        <a:solidFill>
          <a:schemeClr val="tx1"/>
        </a:solidFill>
        <a:latin typeface="+mn-lt"/>
        <a:ea typeface="+mn-ea"/>
        <a:cs typeface="+mn-cs"/>
      </a:defRPr>
    </a:lvl4pPr>
    <a:lvl5pPr marL="2185599" algn="l" defTabSz="1092799" rtl="0" eaLnBrk="1" latinLnBrk="0" hangingPunct="1">
      <a:defRPr sz="1434" kern="1200">
        <a:solidFill>
          <a:schemeClr val="tx1"/>
        </a:solidFill>
        <a:latin typeface="+mn-lt"/>
        <a:ea typeface="+mn-ea"/>
        <a:cs typeface="+mn-cs"/>
      </a:defRPr>
    </a:lvl5pPr>
    <a:lvl6pPr marL="2731999" algn="l" defTabSz="1092799" rtl="0" eaLnBrk="1" latinLnBrk="0" hangingPunct="1">
      <a:defRPr sz="1434" kern="1200">
        <a:solidFill>
          <a:schemeClr val="tx1"/>
        </a:solidFill>
        <a:latin typeface="+mn-lt"/>
        <a:ea typeface="+mn-ea"/>
        <a:cs typeface="+mn-cs"/>
      </a:defRPr>
    </a:lvl6pPr>
    <a:lvl7pPr marL="3278398" algn="l" defTabSz="1092799" rtl="0" eaLnBrk="1" latinLnBrk="0" hangingPunct="1">
      <a:defRPr sz="1434" kern="1200">
        <a:solidFill>
          <a:schemeClr val="tx1"/>
        </a:solidFill>
        <a:latin typeface="+mn-lt"/>
        <a:ea typeface="+mn-ea"/>
        <a:cs typeface="+mn-cs"/>
      </a:defRPr>
    </a:lvl7pPr>
    <a:lvl8pPr marL="3824798" algn="l" defTabSz="1092799" rtl="0" eaLnBrk="1" latinLnBrk="0" hangingPunct="1">
      <a:defRPr sz="1434" kern="1200">
        <a:solidFill>
          <a:schemeClr val="tx1"/>
        </a:solidFill>
        <a:latin typeface="+mn-lt"/>
        <a:ea typeface="+mn-ea"/>
        <a:cs typeface="+mn-cs"/>
      </a:defRPr>
    </a:lvl8pPr>
    <a:lvl9pPr marL="4371198" algn="l" defTabSz="1092799" rtl="0" eaLnBrk="1" latinLnBrk="0" hangingPunct="1">
      <a:defRPr sz="14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e.wikipedia.org/wiki/Sprachwissenschaft"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de.wikipedia.org/wiki/Sprache" TargetMode="External"/><Relationship Id="rId4" Type="http://schemas.openxmlformats.org/officeDocument/2006/relationships/hyperlink" Target="https://de.wikipedia.org/wiki/Literaturwissenschaft"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hochschulkompass.d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tms-info.or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azubiyo.de/berufe/kaufmann-einzelhandel/" TargetMode="External"/><Relationship Id="rId4" Type="http://schemas.openxmlformats.org/officeDocument/2006/relationships/hyperlink" Target="https://www.azubiyo.de/berufe/handelsfachwirt/"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hochschulkompass.de/hochschulen/hochschulsuche.html?tx_szhrksearch_pi1%5Bsearch%5D=1&amp;tx_szhrksearch_pi1%5Bname%5D=&amp;tx_szhrksearch_pi1%5Bort%5D=&amp;tx_szhrksearch_pi1%5Bplz%5D=&amp;tx_szhrksearch_pi1%5Btraegerschaft%5D=&amp;tx_szhrksearch_pi1%5Bmember%5D=&amp;tx_szhrksearch_pi1%5Bsltyp%5D%5B3%5D=1"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hochschulkompass.de/studium/studiengangsuche/erweiterte-studiengangsuche.html?tx_szhrksearch_pi1%5Bsearch%5D=1&amp;genios=&amp;tx_szhrksearch_pi1%5Bfach%5D=&amp;tx_szhrksearch_pi1%5Bstudtyp%5D=3&amp;tx_szhrksearch_pi1%5Bzubesch%5D=X&amp;tx_szhrksearch_pi1%5Bzusemester%5D=&amp;tx_szhrksearch_pi1%5Blehramt%5D=&amp;tx_szhrksearch_pi1%5Bmaster%5D=&amp;tx_szhrksearch_pi1%5Bsprache%5D=&amp;tx_szhrksearch_pi1%5Bort%5D=&amp;tx_szhrksearch_pi1%5Bplz%5D=&amp;tx_szhrksearch_pi1%5Bname%5D=&amp;tx_szhrksearch_pi1%5Btraegerschaft%5D="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hochschulkompass.de/hochschulen/hochschulsuche.html?tx_szhrksearch_pi1%5Bsearch%5D=1&amp;tx_szhrksearch_pi1%5Bname%5D=&amp;tx_szhrksearch_pi1%5Bort%5D=&amp;tx_szhrksearch_pi1%5Bplz%5D=&amp;tx_szhrksearch_pi1%5Btraegerschaft%5D=&amp;tx_szhrksearch_pi1%5Bmember%5D=&amp;tx_szhrksearch_pi1%5Bsltyp%5D%5B3%5D=1"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hochschulkompass.de/studium/studiengangsuche/erweiterte-studiengangsuche.html?tx_szhrksearch_pi1%5Bsearch%5D=1&amp;genios=&amp;tx_szhrksearch_pi1%5Bfach%5D=&amp;tx_szhrksearch_pi1%5Bstudtyp%5D=3&amp;tx_szhrksearch_pi1%5Bzubesch%5D=X&amp;tx_szhrksearch_pi1%5Bzusemester%5D=&amp;tx_szhrksearch_pi1%5Blehramt%5D=&amp;tx_szhrksearch_pi1%5Bmaster%5D=&amp;tx_szhrksearch_pi1%5Bsprache%5D=&amp;tx_szhrksearch_pi1%5Bort%5D=&amp;tx_szhrksearch_pi1%5Bplz%5D=&amp;tx_szhrksearch_pi1%5Bname%5D=&amp;tx_szhrksearch_pi1%5Btraegerschaft%5D="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arbeitsagentur.de/weiterleitung/1478798171761"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fsjkultur.de/"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bundeswehr-einstellungstest.de/sporttest-bundeswehr/"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s://de.wikipedia.org/wiki/Japan" TargetMode="External"/><Relationship Id="rId13" Type="http://schemas.openxmlformats.org/officeDocument/2006/relationships/hyperlink" Target="https://de.wikipedia.org/wiki/Kanada" TargetMode="External"/><Relationship Id="rId18" Type="http://schemas.openxmlformats.org/officeDocument/2006/relationships/hyperlink" Target="https://de.wikipedia.org/wiki/D%C3%A4nemark" TargetMode="External"/><Relationship Id="rId26" Type="http://schemas.openxmlformats.org/officeDocument/2006/relationships/hyperlink" Target="https://de.wikipedia.org/wiki/Polen" TargetMode="External"/><Relationship Id="rId3" Type="http://schemas.openxmlformats.org/officeDocument/2006/relationships/hyperlink" Target="http://www.fsjkultur.de/" TargetMode="External"/><Relationship Id="rId21" Type="http://schemas.openxmlformats.org/officeDocument/2006/relationships/hyperlink" Target="https://de.wikipedia.org/wiki/Irland" TargetMode="External"/><Relationship Id="rId7" Type="http://schemas.openxmlformats.org/officeDocument/2006/relationships/hyperlink" Target="https://de.wikipedia.org/wiki/Hongkong" TargetMode="External"/><Relationship Id="rId12" Type="http://schemas.openxmlformats.org/officeDocument/2006/relationships/hyperlink" Target="https://de.wikipedia.org/wiki/Argentinien" TargetMode="External"/><Relationship Id="rId17" Type="http://schemas.openxmlformats.org/officeDocument/2006/relationships/hyperlink" Target="https://de.wikipedia.org/wiki/Tschechien" TargetMode="External"/><Relationship Id="rId25" Type="http://schemas.openxmlformats.org/officeDocument/2006/relationships/hyperlink" Target="https://de.wikipedia.org/wiki/Norwegen" TargetMode="External"/><Relationship Id="rId2" Type="http://schemas.openxmlformats.org/officeDocument/2006/relationships/slide" Target="../slides/slide41.xml"/><Relationship Id="rId16" Type="http://schemas.openxmlformats.org/officeDocument/2006/relationships/hyperlink" Target="https://de.wikipedia.org/wiki/Belgien" TargetMode="External"/><Relationship Id="rId20" Type="http://schemas.openxmlformats.org/officeDocument/2006/relationships/hyperlink" Target="https://de.wikipedia.org/wiki/Deutschland" TargetMode="External"/><Relationship Id="rId29" Type="http://schemas.openxmlformats.org/officeDocument/2006/relationships/hyperlink" Target="https://de.wikipedia.org/wiki/T%C3%BCrkei" TargetMode="External"/><Relationship Id="rId1" Type="http://schemas.openxmlformats.org/officeDocument/2006/relationships/notesMaster" Target="../notesMasters/notesMaster1.xml"/><Relationship Id="rId6" Type="http://schemas.openxmlformats.org/officeDocument/2006/relationships/hyperlink" Target="http://www.kulturweit.de/" TargetMode="External"/><Relationship Id="rId11" Type="http://schemas.openxmlformats.org/officeDocument/2006/relationships/hyperlink" Target="https://de.wikipedia.org/wiki/Singapur" TargetMode="External"/><Relationship Id="rId24" Type="http://schemas.openxmlformats.org/officeDocument/2006/relationships/hyperlink" Target="https://de.wikipedia.org/wiki/Niederlande" TargetMode="External"/><Relationship Id="rId32" Type="http://schemas.openxmlformats.org/officeDocument/2006/relationships/hyperlink" Target="https://de.wikipedia.org/wiki/Neuseeland" TargetMode="External"/><Relationship Id="rId5" Type="http://schemas.openxmlformats.org/officeDocument/2006/relationships/hyperlink" Target="http://www.hochschulstart.de/" TargetMode="External"/><Relationship Id="rId15" Type="http://schemas.openxmlformats.org/officeDocument/2006/relationships/hyperlink" Target="https://de.wikipedia.org/wiki/%C3%96sterreich" TargetMode="External"/><Relationship Id="rId23" Type="http://schemas.openxmlformats.org/officeDocument/2006/relationships/hyperlink" Target="https://de.wikipedia.org/wiki/Lettland" TargetMode="External"/><Relationship Id="rId28" Type="http://schemas.openxmlformats.org/officeDocument/2006/relationships/hyperlink" Target="https://de.wikipedia.org/wiki/Schweiz" TargetMode="External"/><Relationship Id="rId10" Type="http://schemas.openxmlformats.org/officeDocument/2006/relationships/hyperlink" Target="https://de.wikipedia.org/wiki/Republik_China_(Taiwan)" TargetMode="External"/><Relationship Id="rId19" Type="http://schemas.openxmlformats.org/officeDocument/2006/relationships/hyperlink" Target="https://de.wikipedia.org/wiki/Frankreich" TargetMode="External"/><Relationship Id="rId31" Type="http://schemas.openxmlformats.org/officeDocument/2006/relationships/hyperlink" Target="https://de.wikipedia.org/wiki/Australien" TargetMode="External"/><Relationship Id="rId4" Type="http://schemas.openxmlformats.org/officeDocument/2006/relationships/hyperlink" Target="http://www.jugendfreiwilligendienste.de/" TargetMode="External"/><Relationship Id="rId9" Type="http://schemas.openxmlformats.org/officeDocument/2006/relationships/hyperlink" Target="https://de.wikipedia.org/wiki/S%C3%BCdkorea" TargetMode="External"/><Relationship Id="rId14" Type="http://schemas.openxmlformats.org/officeDocument/2006/relationships/hyperlink" Target="https://de.wikipedia.org/wiki/Chile" TargetMode="External"/><Relationship Id="rId22" Type="http://schemas.openxmlformats.org/officeDocument/2006/relationships/hyperlink" Target="https://de.wikipedia.org/wiki/Italien" TargetMode="External"/><Relationship Id="rId27" Type="http://schemas.openxmlformats.org/officeDocument/2006/relationships/hyperlink" Target="https://de.wikipedia.org/wiki/Schweden" TargetMode="External"/><Relationship Id="rId30" Type="http://schemas.openxmlformats.org/officeDocument/2006/relationships/hyperlink" Target="https://de.wikipedia.org/wiki/Vereinigtes_K%C3%B6nigreich"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1</a:t>
            </a:fld>
            <a:endParaRPr lang="de-DE" dirty="0"/>
          </a:p>
        </p:txBody>
      </p:sp>
    </p:spTree>
    <p:extLst>
      <p:ext uri="{BB962C8B-B14F-4D97-AF65-F5344CB8AC3E}">
        <p14:creationId xmlns:p14="http://schemas.microsoft.com/office/powerpoint/2010/main" val="2519926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a:t>
            </a:fld>
            <a:endParaRPr lang="de-DE" dirty="0"/>
          </a:p>
        </p:txBody>
      </p:sp>
    </p:spTree>
    <p:extLst>
      <p:ext uri="{BB962C8B-B14F-4D97-AF65-F5344CB8AC3E}">
        <p14:creationId xmlns:p14="http://schemas.microsoft.com/office/powerpoint/2010/main" val="689754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baseline="0" dirty="0" smtClean="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3</a:t>
            </a:fld>
            <a:endParaRPr lang="de-DE"/>
          </a:p>
        </p:txBody>
      </p:sp>
    </p:spTree>
    <p:extLst>
      <p:ext uri="{BB962C8B-B14F-4D97-AF65-F5344CB8AC3E}">
        <p14:creationId xmlns:p14="http://schemas.microsoft.com/office/powerpoint/2010/main" val="3686959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4</a:t>
            </a:fld>
            <a:endParaRPr lang="de-DE" dirty="0"/>
          </a:p>
        </p:txBody>
      </p:sp>
    </p:spTree>
    <p:extLst>
      <p:ext uri="{BB962C8B-B14F-4D97-AF65-F5344CB8AC3E}">
        <p14:creationId xmlns:p14="http://schemas.microsoft.com/office/powerpoint/2010/main" val="296653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Ziele und Werte</a:t>
            </a:r>
          </a:p>
          <a:p>
            <a:r>
              <a:rPr lang="de-DE" dirty="0" smtClean="0"/>
              <a:t>Praxis = PRAKTIKA!</a:t>
            </a:r>
            <a:r>
              <a:rPr lang="de-DE" baseline="0" dirty="0" smtClean="0"/>
              <a:t> Und Austausch mit Praktikern!! Betriebsbesuche! Kontakte</a:t>
            </a:r>
          </a:p>
          <a:p>
            <a:pPr defTabSz="881939" fontAlgn="base">
              <a:spcBef>
                <a:spcPct val="30000"/>
              </a:spcBef>
              <a:spcAft>
                <a:spcPct val="0"/>
              </a:spcAft>
              <a:defRPr/>
            </a:pPr>
            <a:r>
              <a:rPr lang="de-DE" b="1" dirty="0" smtClean="0">
                <a:solidFill>
                  <a:srgbClr val="000000"/>
                </a:solidFill>
                <a:latin typeface="Arial" panose="020B0604020202020204" pitchFamily="34" charset="0"/>
              </a:rPr>
              <a:t>Unterstützung durch Eltern, Freunde, Berater, Bekannte, …</a:t>
            </a:r>
          </a:p>
          <a:p>
            <a:pPr defTabSz="881939" fontAlgn="base">
              <a:spcBef>
                <a:spcPct val="30000"/>
              </a:spcBef>
              <a:spcAft>
                <a:spcPct val="0"/>
              </a:spcAft>
              <a:defRPr/>
            </a:pPr>
            <a:endParaRPr lang="de-DE" b="1" dirty="0" smtClean="0">
              <a:solidFill>
                <a:srgbClr val="000000"/>
              </a:solidFill>
              <a:latin typeface="Arial" panose="020B0604020202020204" pitchFamily="34" charset="0"/>
            </a:endParaRPr>
          </a:p>
          <a:p>
            <a:pPr defTabSz="881939" fontAlgn="base">
              <a:spcBef>
                <a:spcPct val="30000"/>
              </a:spcBef>
              <a:spcAft>
                <a:spcPct val="0"/>
              </a:spcAft>
              <a:defRPr/>
            </a:pPr>
            <a:r>
              <a:rPr lang="de-DE" b="1" dirty="0" smtClean="0">
                <a:solidFill>
                  <a:srgbClr val="000000"/>
                </a:solidFill>
                <a:latin typeface="Arial" panose="020B0604020202020204" pitchFamily="34" charset="0"/>
              </a:rPr>
              <a:t>Berufswahlentscheidung ist abhängig von:</a:t>
            </a:r>
          </a:p>
          <a:p>
            <a:pPr defTabSz="881939" fontAlgn="base">
              <a:spcBef>
                <a:spcPct val="30000"/>
              </a:spcBef>
              <a:spcAft>
                <a:spcPct val="0"/>
              </a:spcAft>
              <a:defRPr/>
            </a:pPr>
            <a:r>
              <a:rPr lang="de-DE" b="1" dirty="0" smtClean="0">
                <a:solidFill>
                  <a:srgbClr val="000000"/>
                </a:solidFill>
                <a:latin typeface="Arial" panose="020B0604020202020204" pitchFamily="34" charset="0"/>
              </a:rPr>
              <a:t>Persönlichen Kriterien: </a:t>
            </a:r>
            <a:r>
              <a:rPr lang="de-DE" b="0" dirty="0" smtClean="0">
                <a:solidFill>
                  <a:srgbClr val="000000"/>
                </a:solidFill>
                <a:latin typeface="Arial" panose="020B0604020202020204" pitchFamily="34" charset="0"/>
              </a:rPr>
              <a:t>Was will ich? Was kann ich? Was interessiert mich? Wo liegen meine Stärken</a:t>
            </a:r>
            <a:r>
              <a:rPr lang="de-DE" b="0" baseline="0" dirty="0" smtClean="0">
                <a:solidFill>
                  <a:srgbClr val="000000"/>
                </a:solidFill>
                <a:latin typeface="Arial" panose="020B0604020202020204" pitchFamily="34" charset="0"/>
              </a:rPr>
              <a:t> und Schwächen?</a:t>
            </a:r>
          </a:p>
          <a:p>
            <a:pPr defTabSz="881939" fontAlgn="base">
              <a:spcBef>
                <a:spcPct val="30000"/>
              </a:spcBef>
              <a:spcAft>
                <a:spcPct val="0"/>
              </a:spcAft>
              <a:defRPr/>
            </a:pPr>
            <a:r>
              <a:rPr lang="de-DE" b="1" baseline="0" dirty="0" smtClean="0">
                <a:solidFill>
                  <a:srgbClr val="000000"/>
                </a:solidFill>
                <a:latin typeface="Arial" panose="020B0604020202020204" pitchFamily="34" charset="0"/>
              </a:rPr>
              <a:t>Objektiven Kriterien: </a:t>
            </a:r>
            <a:r>
              <a:rPr lang="de-DE" b="0" baseline="0" dirty="0" smtClean="0">
                <a:solidFill>
                  <a:srgbClr val="000000"/>
                </a:solidFill>
                <a:latin typeface="Arial" panose="020B0604020202020204" pitchFamily="34" charset="0"/>
              </a:rPr>
              <a:t>Studium (Uni, FH, Studiengänge, Studienort), Ausbildung (Betrieb, Schule), Dauer, Finanzierung, Weiterbildung</a:t>
            </a:r>
            <a:endParaRPr lang="de-DE" b="0" dirty="0" smtClean="0">
              <a:solidFill>
                <a:srgbClr val="000000"/>
              </a:solidFill>
              <a:latin typeface="Arial" panose="020B0604020202020204" pitchFamily="34" charset="0"/>
            </a:endParaRP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5</a:t>
            </a:fld>
            <a:endParaRPr lang="de-DE"/>
          </a:p>
        </p:txBody>
      </p:sp>
    </p:spTree>
    <p:extLst>
      <p:ext uri="{BB962C8B-B14F-4D97-AF65-F5344CB8AC3E}">
        <p14:creationId xmlns:p14="http://schemas.microsoft.com/office/powerpoint/2010/main" val="2876806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b="1" dirty="0" smtClean="0"/>
          </a:p>
          <a:p>
            <a:r>
              <a:rPr lang="de-DE" b="1" dirty="0" smtClean="0"/>
              <a:t>2 944 145 Studierende in Deutschland im WS 20/21 lt. Statistisches Bundesamt</a:t>
            </a:r>
          </a:p>
          <a:p>
            <a:endParaRPr lang="de-DE" b="1" dirty="0" smtClean="0"/>
          </a:p>
          <a:p>
            <a:r>
              <a:rPr lang="de-DE" sz="1200" dirty="0"/>
              <a:t>21.102 Studienangebote - </a:t>
            </a:r>
            <a:r>
              <a:rPr lang="de-DE" sz="1400" dirty="0"/>
              <a:t>Auswertung des Centrums für Hochschulentwicklung (CHE) von Daten des Hochschulkompass der Hochschulrektorenkonferenz (HRK) https://www.che.de/download/studiengaenge-2021/</a:t>
            </a:r>
          </a:p>
          <a:p>
            <a:endParaRPr lang="de-DE" sz="1200" dirty="0"/>
          </a:p>
          <a:p>
            <a:r>
              <a:rPr lang="de-DE" sz="1200" dirty="0"/>
              <a:t>422 Hochschulen - https://de.statista.com/statistik/daten/studie/247238/umfrage/hochschulen-in-deutschland-nach-hochschulart/ </a:t>
            </a:r>
          </a:p>
          <a:p>
            <a:r>
              <a:rPr lang="de-DE" sz="1200" dirty="0" err="1"/>
              <a:t>Abbrecherquote</a:t>
            </a:r>
            <a:r>
              <a:rPr lang="de-DE" sz="1200" dirty="0"/>
              <a:t> Studium? Abiturientenanteil Ausbildungen?</a:t>
            </a:r>
          </a:p>
          <a:p>
            <a:endParaRPr lang="de-DE" sz="1200" dirty="0"/>
          </a:p>
          <a:p>
            <a:r>
              <a:rPr lang="de-DE" sz="1200" dirty="0"/>
              <a:t>Viele Wahlmöglichkeiten und Optionen: Darum ist es wichtig die subjektiv „Richtige“ Wahl zu treffen! Gut informiert sein kann Misserfolg und Abbrüche reduzieren. Gründe für Abbrüche sind vielfältig, einige Verläufe sind aber vermeidbar!</a:t>
            </a:r>
            <a:endParaRPr lang="de-DE" b="1" dirty="0" smtClean="0"/>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6</a:t>
            </a:fld>
            <a:endParaRPr lang="de-DE"/>
          </a:p>
        </p:txBody>
      </p:sp>
    </p:spTree>
    <p:extLst>
      <p:ext uri="{BB962C8B-B14F-4D97-AF65-F5344CB8AC3E}">
        <p14:creationId xmlns:p14="http://schemas.microsoft.com/office/powerpoint/2010/main" val="1660569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7</a:t>
            </a:fld>
            <a:endParaRPr lang="de-DE" dirty="0"/>
          </a:p>
        </p:txBody>
      </p:sp>
    </p:spTree>
    <p:extLst>
      <p:ext uri="{BB962C8B-B14F-4D97-AF65-F5344CB8AC3E}">
        <p14:creationId xmlns:p14="http://schemas.microsoft.com/office/powerpoint/2010/main" val="261576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err="1" smtClean="0"/>
              <a:t>u.A.</a:t>
            </a:r>
            <a:r>
              <a:rPr lang="de-DE" dirty="0" smtClean="0"/>
              <a:t> mind. 40 Punkte in den LKs,  mind. 55 Punkte in den Grundkursen</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8</a:t>
            </a:fld>
            <a:endParaRPr lang="de-DE" dirty="0"/>
          </a:p>
        </p:txBody>
      </p:sp>
    </p:spTree>
    <p:extLst>
      <p:ext uri="{BB962C8B-B14F-4D97-AF65-F5344CB8AC3E}">
        <p14:creationId xmlns:p14="http://schemas.microsoft.com/office/powerpoint/2010/main" val="2358416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9</a:t>
            </a:fld>
            <a:endParaRPr lang="de-DE" dirty="0"/>
          </a:p>
        </p:txBody>
      </p:sp>
    </p:spTree>
    <p:extLst>
      <p:ext uri="{BB962C8B-B14F-4D97-AF65-F5344CB8AC3E}">
        <p14:creationId xmlns:p14="http://schemas.microsoft.com/office/powerpoint/2010/main" val="2801140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1054005">
              <a:defRPr/>
            </a:pPr>
            <a:r>
              <a:rPr lang="de-DE" dirty="0" smtClean="0"/>
              <a:t>Optionen mit Allgemeiner</a:t>
            </a:r>
            <a:r>
              <a:rPr lang="de-DE" baseline="0" dirty="0" smtClean="0"/>
              <a:t> Hochschulzugangsberechtigung (Abitur)</a:t>
            </a:r>
            <a:endParaRPr lang="de-DE" dirty="0" smtClean="0"/>
          </a:p>
          <a:p>
            <a:endParaRPr lang="de-DE" baseline="0" dirty="0" smtClean="0"/>
          </a:p>
          <a:p>
            <a:endParaRPr lang="de-DE" baseline="0" dirty="0" smtClean="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10</a:t>
            </a:fld>
            <a:endParaRPr lang="de-DE" dirty="0"/>
          </a:p>
        </p:txBody>
      </p:sp>
    </p:spTree>
    <p:extLst>
      <p:ext uri="{BB962C8B-B14F-4D97-AF65-F5344CB8AC3E}">
        <p14:creationId xmlns:p14="http://schemas.microsoft.com/office/powerpoint/2010/main" val="3259664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881939" fontAlgn="base">
              <a:spcBef>
                <a:spcPct val="30000"/>
              </a:spcBef>
              <a:spcAft>
                <a:spcPct val="0"/>
              </a:spcAft>
              <a:defRPr/>
            </a:pPr>
            <a:r>
              <a:rPr lang="de-DE" dirty="0" smtClean="0"/>
              <a:t>Hochschulen mit Promotionsrecht!</a:t>
            </a:r>
            <a:r>
              <a:rPr lang="de-DE" sz="1200" dirty="0">
                <a:solidFill>
                  <a:srgbClr val="000000"/>
                </a:solidFill>
                <a:latin typeface="Arial" panose="020B0604020202020204" pitchFamily="34" charset="0"/>
              </a:rPr>
              <a:t> </a:t>
            </a:r>
          </a:p>
          <a:p>
            <a:pPr defTabSz="881939" fontAlgn="base">
              <a:spcBef>
                <a:spcPct val="30000"/>
              </a:spcBef>
              <a:spcAft>
                <a:spcPct val="0"/>
              </a:spcAft>
              <a:defRPr/>
            </a:pPr>
            <a:endParaRPr lang="de-DE" sz="1200" dirty="0">
              <a:solidFill>
                <a:srgbClr val="000000"/>
              </a:solidFill>
              <a:latin typeface="Arial" panose="020B0604020202020204" pitchFamily="34" charset="0"/>
            </a:endParaRPr>
          </a:p>
          <a:p>
            <a:pPr>
              <a:buFont typeface="Arial" pitchFamily="34" charset="0"/>
              <a:buChar char="•"/>
            </a:pPr>
            <a:r>
              <a:rPr lang="de-DE" dirty="0" smtClean="0"/>
              <a:t>Absolventen arbeiten als Generalisten (Betriebswirte, Juristen)</a:t>
            </a:r>
          </a:p>
          <a:p>
            <a:pPr>
              <a:buFont typeface="Arial" pitchFamily="34" charset="0"/>
              <a:buChar char="•"/>
            </a:pPr>
            <a:r>
              <a:rPr lang="de-DE" dirty="0" smtClean="0"/>
              <a:t>Absolventen arbeiten als Spezialisten (</a:t>
            </a:r>
            <a:r>
              <a:rPr lang="de-DE" sz="1100" dirty="0"/>
              <a:t>Naturwissenschaftler, Ärzte)</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11</a:t>
            </a:fld>
            <a:endParaRPr lang="de-DE"/>
          </a:p>
        </p:txBody>
      </p:sp>
    </p:spTree>
    <p:extLst>
      <p:ext uri="{BB962C8B-B14F-4D97-AF65-F5344CB8AC3E}">
        <p14:creationId xmlns:p14="http://schemas.microsoft.com/office/powerpoint/2010/main" val="3931621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a:buFont typeface="Arial" pitchFamily="34" charset="0"/>
              <a:buChar char="•"/>
            </a:pPr>
            <a:r>
              <a:rPr lang="de-DE" dirty="0" smtClean="0"/>
              <a:t>Absolventen werden Problemlöser (Spezialisten)</a:t>
            </a:r>
          </a:p>
          <a:p>
            <a:pPr>
              <a:buFont typeface="Arial" pitchFamily="34" charset="0"/>
              <a:buChar char="•"/>
            </a:pPr>
            <a:r>
              <a:rPr lang="de-DE" dirty="0" smtClean="0"/>
              <a:t>Arbeitsmarkt – Mittelständische Wirtschaft – i.d.R. gut</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12</a:t>
            </a:fld>
            <a:endParaRPr lang="de-DE"/>
          </a:p>
        </p:txBody>
      </p:sp>
    </p:spTree>
    <p:extLst>
      <p:ext uri="{BB962C8B-B14F-4D97-AF65-F5344CB8AC3E}">
        <p14:creationId xmlns:p14="http://schemas.microsoft.com/office/powerpoint/2010/main" val="3359979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sz="1200" dirty="0">
                <a:latin typeface="Arial" charset="0"/>
              </a:rPr>
              <a:t>Die Studiengänge werden nach der gleichen Systematik geordnet, die auch BERUFENET zu Grunde liegt. </a:t>
            </a:r>
          </a:p>
          <a:p>
            <a:r>
              <a:rPr lang="de-DE" sz="1200" dirty="0">
                <a:latin typeface="Arial" charset="0"/>
              </a:rPr>
              <a:t>neun Studienbereiche</a:t>
            </a:r>
          </a:p>
          <a:p>
            <a:r>
              <a:rPr lang="de-DE" sz="1200" dirty="0">
                <a:latin typeface="Arial" charset="0"/>
              </a:rPr>
              <a:t>Denen sind die 87 Studienfelder zugeordnet</a:t>
            </a:r>
          </a:p>
          <a:p>
            <a:r>
              <a:rPr lang="de-DE" sz="1200" dirty="0">
                <a:latin typeface="Arial" charset="0"/>
              </a:rPr>
              <a:t>Jedes Studienfeld untergliedert sich in unterschiedliche Studienfächer, denen die jeweiligen Studiengänge zugeordnet sind.</a:t>
            </a:r>
          </a:p>
          <a:p>
            <a:endParaRPr lang="de-DE" sz="1200" dirty="0">
              <a:latin typeface="Arial" charset="0"/>
            </a:endParaRPr>
          </a:p>
          <a:p>
            <a:r>
              <a:rPr lang="de-DE" sz="1200" dirty="0">
                <a:latin typeface="Arial" charset="0"/>
              </a:rPr>
              <a:t>Studiengänge z.B. Bachelor oder Master!</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13</a:t>
            </a:fld>
            <a:endParaRPr lang="de-DE"/>
          </a:p>
        </p:txBody>
      </p:sp>
    </p:spTree>
    <p:extLst>
      <p:ext uri="{BB962C8B-B14F-4D97-AF65-F5344CB8AC3E}">
        <p14:creationId xmlns:p14="http://schemas.microsoft.com/office/powerpoint/2010/main" val="1076415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Greifbarer:</a:t>
            </a:r>
            <a:r>
              <a:rPr lang="de-DE" baseline="0" dirty="0" smtClean="0"/>
              <a:t> Studienwahl.de öffnen; Studienfelder exemplarisch zeigen</a:t>
            </a:r>
          </a:p>
          <a:p>
            <a:endParaRPr lang="de-DE" baseline="0" dirty="0" smtClean="0"/>
          </a:p>
          <a:p>
            <a:pPr defTabSz="1054005">
              <a:defRPr/>
            </a:pPr>
            <a:r>
              <a:rPr lang="de-DE" sz="1500" i="1" dirty="0">
                <a:latin typeface="Arial" panose="020B0604020202020204" pitchFamily="34" charset="0"/>
              </a:rPr>
              <a:t>Die Anforderungen in denselben Studienbereichen sind ähnlich u. vergleichbar!</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14</a:t>
            </a:fld>
            <a:endParaRPr lang="de-DE"/>
          </a:p>
        </p:txBody>
      </p:sp>
    </p:spTree>
    <p:extLst>
      <p:ext uri="{BB962C8B-B14F-4D97-AF65-F5344CB8AC3E}">
        <p14:creationId xmlns:p14="http://schemas.microsoft.com/office/powerpoint/2010/main" val="1342615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15</a:t>
            </a:fld>
            <a:endParaRPr lang="de-DE" dirty="0"/>
          </a:p>
        </p:txBody>
      </p:sp>
    </p:spTree>
    <p:extLst>
      <p:ext uri="{BB962C8B-B14F-4D97-AF65-F5344CB8AC3E}">
        <p14:creationId xmlns:p14="http://schemas.microsoft.com/office/powerpoint/2010/main" val="335727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16</a:t>
            </a:fld>
            <a:endParaRPr lang="de-DE" dirty="0"/>
          </a:p>
        </p:txBody>
      </p:sp>
    </p:spTree>
    <p:extLst>
      <p:ext uri="{BB962C8B-B14F-4D97-AF65-F5344CB8AC3E}">
        <p14:creationId xmlns:p14="http://schemas.microsoft.com/office/powerpoint/2010/main" val="1541924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881939" fontAlgn="base">
              <a:spcBef>
                <a:spcPct val="30000"/>
              </a:spcBef>
              <a:spcAft>
                <a:spcPct val="0"/>
              </a:spcAft>
              <a:defRPr/>
            </a:pPr>
            <a:r>
              <a:rPr lang="de-DE" sz="1200" dirty="0">
                <a:solidFill>
                  <a:srgbClr val="000000"/>
                </a:solidFill>
                <a:latin typeface="Arial" panose="020B0604020202020204" pitchFamily="34" charset="0"/>
              </a:rPr>
              <a:t>Viele Hochschulen haben Tests entwickelt, um Studieninteressenten eine Orientierungshilfe anzubieten.</a:t>
            </a:r>
          </a:p>
          <a:p>
            <a:endParaRPr lang="de-DE" dirty="0" smtClean="0"/>
          </a:p>
          <a:p>
            <a:endParaRPr lang="de-DE" sz="1200" dirty="0">
              <a:latin typeface="Arial" charset="0"/>
            </a:endParaRPr>
          </a:p>
          <a:p>
            <a:pPr defTabSz="881939" fontAlgn="base">
              <a:spcBef>
                <a:spcPct val="30000"/>
              </a:spcBef>
              <a:spcAft>
                <a:spcPct val="0"/>
              </a:spcAft>
              <a:defRPr/>
            </a:pPr>
            <a:r>
              <a:rPr lang="de-DE" sz="1200" b="1" dirty="0">
                <a:latin typeface="Arial" charset="0"/>
              </a:rPr>
              <a:t>Online-</a:t>
            </a:r>
            <a:r>
              <a:rPr lang="de-DE" sz="1200" b="1" dirty="0" err="1">
                <a:latin typeface="Arial" charset="0"/>
              </a:rPr>
              <a:t>Self</a:t>
            </a:r>
            <a:r>
              <a:rPr lang="de-DE" sz="1200" b="1" dirty="0">
                <a:latin typeface="Arial" charset="0"/>
              </a:rPr>
              <a:t>-Assessments (OSA) </a:t>
            </a:r>
            <a:r>
              <a:rPr lang="de-DE" sz="1200" dirty="0">
                <a:latin typeface="Arial" charset="0"/>
              </a:rPr>
              <a:t>sind webbasierte Selbsttests die von Hochschulen angeboten werden um Festzustellen inwieweit Eignung und Neigung zu den jeweiligen Studienganganforderungen passen.</a:t>
            </a:r>
            <a:endParaRPr lang="de-DE" dirty="0" smtClean="0"/>
          </a:p>
          <a:p>
            <a:endParaRPr lang="de-DE" sz="1200" dirty="0">
              <a:latin typeface="Arial" charset="0"/>
            </a:endParaRPr>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17</a:t>
            </a:fld>
            <a:endParaRPr lang="de-DE"/>
          </a:p>
        </p:txBody>
      </p:sp>
    </p:spTree>
    <p:extLst>
      <p:ext uri="{BB962C8B-B14F-4D97-AF65-F5344CB8AC3E}">
        <p14:creationId xmlns:p14="http://schemas.microsoft.com/office/powerpoint/2010/main" val="3129290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sz="1200" dirty="0">
              <a:latin typeface="Arial" charset="0"/>
            </a:endParaRPr>
          </a:p>
          <a:p>
            <a:r>
              <a:rPr lang="de-DE" sz="1200" dirty="0">
                <a:latin typeface="Arial" charset="0"/>
              </a:rPr>
              <a:t>Mit dem Wissenstest </a:t>
            </a:r>
            <a:r>
              <a:rPr lang="de-DE" sz="1200" b="1" dirty="0" err="1">
                <a:latin typeface="Arial" charset="0"/>
              </a:rPr>
              <a:t>Studicheck</a:t>
            </a:r>
            <a:r>
              <a:rPr lang="de-DE" sz="1200" b="1" dirty="0">
                <a:latin typeface="Arial" charset="0"/>
              </a:rPr>
              <a:t> </a:t>
            </a:r>
            <a:r>
              <a:rPr lang="de-DE" sz="1200" dirty="0">
                <a:latin typeface="Arial" charset="0"/>
              </a:rPr>
              <a:t>können Studieninteressierte in den Bereichen „Mathematik“ und „Sprach-und Textverständnis“ prüfen, ob ihre Schulkenntnisse für den Wunschstudiengang ausreichen und in welchen Feldern Nachholbedarf besteht. </a:t>
            </a:r>
            <a:r>
              <a:rPr lang="de-DE" sz="1200" dirty="0" err="1">
                <a:latin typeface="Arial" charset="0"/>
              </a:rPr>
              <a:t>Studicheck</a:t>
            </a:r>
            <a:r>
              <a:rPr lang="de-DE" sz="1200" dirty="0">
                <a:latin typeface="Arial" charset="0"/>
              </a:rPr>
              <a:t> war bisher nur in NRW bekannt. Die bundesweite Ausdehnung durch die BA ist geplant.</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18</a:t>
            </a:fld>
            <a:endParaRPr lang="de-DE"/>
          </a:p>
        </p:txBody>
      </p:sp>
    </p:spTree>
    <p:extLst>
      <p:ext uri="{BB962C8B-B14F-4D97-AF65-F5344CB8AC3E}">
        <p14:creationId xmlns:p14="http://schemas.microsoft.com/office/powerpoint/2010/main" val="3951020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Philologische Studiengänge: </a:t>
            </a:r>
            <a:r>
              <a:rPr lang="de-DE" dirty="0" smtClean="0">
                <a:effectLst/>
                <a:hlinkClick r:id="rId3" tooltip="Sprachwissenschaft"/>
              </a:rPr>
              <a:t>Sprach-</a:t>
            </a:r>
            <a:r>
              <a:rPr lang="de-DE" dirty="0" smtClean="0">
                <a:effectLst/>
              </a:rPr>
              <a:t> und </a:t>
            </a:r>
            <a:r>
              <a:rPr lang="de-DE" dirty="0" smtClean="0">
                <a:effectLst/>
                <a:hlinkClick r:id="rId4" tooltip="Literaturwissenschaft"/>
              </a:rPr>
              <a:t>Literaturwissenschaft</a:t>
            </a:r>
            <a:r>
              <a:rPr lang="de-DE" dirty="0" smtClean="0">
                <a:effectLst/>
              </a:rPr>
              <a:t> einer </a:t>
            </a:r>
            <a:r>
              <a:rPr lang="de-DE" dirty="0" smtClean="0">
                <a:effectLst/>
                <a:hlinkClick r:id="rId5" tooltip="Sprache"/>
              </a:rPr>
              <a:t>Sprache</a:t>
            </a:r>
            <a:r>
              <a:rPr lang="de-DE" dirty="0" smtClean="0">
                <a:effectLst/>
              </a:rPr>
              <a:t> oder eines Sprachzweiges </a:t>
            </a:r>
          </a:p>
          <a:p>
            <a:endParaRPr lang="de-DE" dirty="0" smtClean="0">
              <a:effectLst/>
            </a:endParaRPr>
          </a:p>
          <a:p>
            <a:pPr defTabSz="881939" fontAlgn="base">
              <a:spcBef>
                <a:spcPct val="30000"/>
              </a:spcBef>
              <a:spcAft>
                <a:spcPct val="0"/>
              </a:spcAft>
              <a:defRPr/>
            </a:pPr>
            <a:r>
              <a:rPr lang="de-DE" sz="1200" b="1" dirty="0">
                <a:latin typeface="Arial" charset="0"/>
              </a:rPr>
              <a:t>Studienfeldbezogene Beratungstests (SFBT) </a:t>
            </a:r>
            <a:r>
              <a:rPr lang="de-DE" sz="1200" dirty="0">
                <a:latin typeface="Arial" charset="0"/>
              </a:rPr>
              <a:t>beinhalten typische Problemstellungen aus den entsprechenden Fachgebieten. Dadurch erhalten die Teilnehmerinnen und Teilnehmer Informationen über Anforderungen ihres Wahlstudienganges und können testen, wie gut sie die Aufgaben bereits bewältigen. Die Beratungstests wurden speziell für Schülerinnen und Schüler der Sekundarstufe II entwickelt und sind auf die Anforderungen der jeweiligen Studiengänge ausgerichtet. Der SFBT wird vom Berufspsychologischen Service nach Kontaktaufnahme durch die Berufsberatung durchgeführt.</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19</a:t>
            </a:fld>
            <a:endParaRPr lang="de-DE"/>
          </a:p>
        </p:txBody>
      </p:sp>
    </p:spTree>
    <p:extLst>
      <p:ext uri="{BB962C8B-B14F-4D97-AF65-F5344CB8AC3E}">
        <p14:creationId xmlns:p14="http://schemas.microsoft.com/office/powerpoint/2010/main" val="3848294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1054005">
              <a:defRPr/>
            </a:pPr>
            <a:r>
              <a:rPr lang="de-DE" dirty="0" smtClean="0"/>
              <a:t>Immer</a:t>
            </a:r>
            <a:r>
              <a:rPr lang="de-DE" baseline="0" dirty="0" smtClean="0"/>
              <a:t> ein Auge auf die Anbieter haben: Hochschulkompass und </a:t>
            </a:r>
            <a:r>
              <a:rPr lang="de-DE" baseline="0" dirty="0" err="1" smtClean="0"/>
              <a:t>studienwahl</a:t>
            </a:r>
            <a:r>
              <a:rPr lang="de-DE" baseline="0" dirty="0" smtClean="0"/>
              <a:t> sind neutral und bieten Filterfunktionen z.B. für Auswahl staatliche oder private Angebote! Bei Drittanbietern immer genau hinschauen u. bei der Zielhochschule immer zusätzlich gut informieren.</a:t>
            </a:r>
            <a:endParaRPr lang="de-DE" dirty="0" smtClean="0"/>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20</a:t>
            </a:fld>
            <a:endParaRPr lang="de-DE" dirty="0"/>
          </a:p>
        </p:txBody>
      </p:sp>
    </p:spTree>
    <p:extLst>
      <p:ext uri="{BB962C8B-B14F-4D97-AF65-F5344CB8AC3E}">
        <p14:creationId xmlns:p14="http://schemas.microsoft.com/office/powerpoint/2010/main" val="2566208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Die</a:t>
            </a:r>
            <a:r>
              <a:rPr lang="de-DE" baseline="0" dirty="0" smtClean="0"/>
              <a:t> Entscheidung steht, das Ziel ist klar definiert: Wie gelange ich jetzt an meinen Studienplatz?</a:t>
            </a:r>
          </a:p>
          <a:p>
            <a:endParaRPr lang="de-DE" dirty="0" smtClean="0"/>
          </a:p>
          <a:p>
            <a:r>
              <a:rPr lang="de-DE" dirty="0" smtClean="0"/>
              <a:t>Fristen gelten für öffentliche Hochschulen! Kirchliche oder private können andere Fristen haben!</a:t>
            </a:r>
          </a:p>
          <a:p>
            <a:r>
              <a:rPr lang="de-DE" dirty="0" smtClean="0"/>
              <a:t>Abiturzeugnis wird benötigt</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21</a:t>
            </a:fld>
            <a:endParaRPr lang="de-DE"/>
          </a:p>
        </p:txBody>
      </p:sp>
    </p:spTree>
    <p:extLst>
      <p:ext uri="{BB962C8B-B14F-4D97-AF65-F5344CB8AC3E}">
        <p14:creationId xmlns:p14="http://schemas.microsoft.com/office/powerpoint/2010/main" val="3985373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22</a:t>
            </a:fld>
            <a:endParaRPr lang="de-DE" dirty="0"/>
          </a:p>
        </p:txBody>
      </p:sp>
    </p:spTree>
    <p:extLst>
      <p:ext uri="{BB962C8B-B14F-4D97-AF65-F5344CB8AC3E}">
        <p14:creationId xmlns:p14="http://schemas.microsoft.com/office/powerpoint/2010/main" val="740172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1054005">
              <a:defRPr/>
            </a:pPr>
            <a:r>
              <a:rPr lang="de-DE" sz="1400" dirty="0"/>
              <a:t>Laut Numerus-clausus-Check vom Centrum für Hochschulentwicklung (CHE) waren zum Wintersemester 2020/2021 insgesamt 40,6 Prozent der Studiengänge in Deutschland zulassungsbeschränkt.  </a:t>
            </a:r>
            <a:r>
              <a:rPr lang="de-DE" dirty="0" smtClean="0"/>
              <a:t>Zulassungsfrei somit ca.</a:t>
            </a:r>
            <a:r>
              <a:rPr lang="de-DE" baseline="0" dirty="0" smtClean="0"/>
              <a:t> 59,4% aller Studiengänge</a:t>
            </a:r>
            <a:endParaRPr lang="de-DE" dirty="0" smtClean="0"/>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23</a:t>
            </a:fld>
            <a:endParaRPr lang="de-DE" dirty="0"/>
          </a:p>
        </p:txBody>
      </p:sp>
    </p:spTree>
    <p:extLst>
      <p:ext uri="{BB962C8B-B14F-4D97-AF65-F5344CB8AC3E}">
        <p14:creationId xmlns:p14="http://schemas.microsoft.com/office/powerpoint/2010/main" val="3463016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defTabSz="1054005">
              <a:defRPr/>
            </a:pPr>
            <a:r>
              <a:rPr lang="de-DE" sz="1200" dirty="0">
                <a:solidFill>
                  <a:srgbClr val="C00000"/>
                </a:solidFill>
                <a:latin typeface="Arial" panose="020B0604020202020204" pitchFamily="34" charset="0"/>
              </a:rPr>
              <a:t>Wenn abseits von Hochschulstart parallel an anderen Hochschulen, die nicht am </a:t>
            </a:r>
            <a:r>
              <a:rPr lang="de-DE" sz="1200" dirty="0" err="1">
                <a:solidFill>
                  <a:srgbClr val="C00000"/>
                </a:solidFill>
                <a:latin typeface="Arial" panose="020B0604020202020204" pitchFamily="34" charset="0"/>
              </a:rPr>
              <a:t>DoSV</a:t>
            </a:r>
            <a:r>
              <a:rPr lang="de-DE" sz="1200" dirty="0">
                <a:solidFill>
                  <a:srgbClr val="C00000"/>
                </a:solidFill>
                <a:latin typeface="Arial" panose="020B0604020202020204" pitchFamily="34" charset="0"/>
              </a:rPr>
              <a:t> beteiligt sind, Bewerbungsverfahren laufen, können sich die Termine für die Zusendung der Zulassungsbescheide unterscheiden!</a:t>
            </a:r>
          </a:p>
          <a:p>
            <a:endParaRPr lang="de-DE" sz="1200" dirty="0">
              <a:latin typeface="Arial" charset="0"/>
            </a:endParaRPr>
          </a:p>
          <a:p>
            <a:endParaRPr lang="de-DE" sz="1200" dirty="0">
              <a:latin typeface="Arial" charset="0"/>
            </a:endParaRPr>
          </a:p>
          <a:p>
            <a:endParaRPr lang="de-DE" sz="1200" dirty="0">
              <a:latin typeface="Arial" charset="0"/>
            </a:endParaRPr>
          </a:p>
          <a:p>
            <a:r>
              <a:rPr lang="de-DE" sz="1200" dirty="0">
                <a:latin typeface="Arial" charset="0"/>
              </a:rPr>
              <a:t>Mehrfachbewerbungen außerhalb des </a:t>
            </a:r>
            <a:r>
              <a:rPr lang="de-DE" sz="1200" dirty="0" err="1">
                <a:latin typeface="Arial" charset="0"/>
              </a:rPr>
              <a:t>DoSV</a:t>
            </a:r>
            <a:r>
              <a:rPr lang="de-DE" sz="1200" dirty="0">
                <a:latin typeface="Arial" charset="0"/>
              </a:rPr>
              <a:t> führen an den „betroffenen“ Hochschulen außerdem zu aufwendigen und bis in die Vorlesungszeit hinein dauernden </a:t>
            </a:r>
            <a:r>
              <a:rPr lang="de-DE" sz="1200" b="1" dirty="0">
                <a:latin typeface="Arial" charset="0"/>
              </a:rPr>
              <a:t>Nachrück- und Losverfahren</a:t>
            </a:r>
            <a:r>
              <a:rPr lang="de-DE" sz="1200" dirty="0">
                <a:latin typeface="Arial" charset="0"/>
              </a:rPr>
              <a:t>, bei denen dann viele noch eine Zusage bekommen, die vorher einen Ablehnungsbescheid erhalten hatten und sich zwischenzeitlich eventuell schon für einen anderen Studienplatz entschieden haben. Hier liegt einer der Hauptgründe für den Einsatz des </a:t>
            </a:r>
            <a:r>
              <a:rPr lang="de-DE" sz="1200" dirty="0" err="1">
                <a:latin typeface="Arial" charset="0"/>
              </a:rPr>
              <a:t>DoSV</a:t>
            </a:r>
            <a:r>
              <a:rPr lang="de-DE" sz="1200" dirty="0">
                <a:latin typeface="Arial" charset="0"/>
              </a:rPr>
              <a:t>, denn mithilfe des Dialogorientierten Serviceverfahrens wird diesem (auch für Hochschulen sehr belastenden) Effekt entgegengewirkt.</a:t>
            </a:r>
          </a:p>
          <a:p>
            <a:r>
              <a:rPr lang="de-DE" sz="1200" dirty="0">
                <a:latin typeface="Arial" charset="0"/>
              </a:rPr>
              <a:t>Bundesweite Studienplatzbörse</a:t>
            </a:r>
          </a:p>
          <a:p>
            <a:r>
              <a:rPr lang="de-DE" sz="1200" dirty="0">
                <a:latin typeface="Arial" charset="0"/>
              </a:rPr>
              <a:t>Wer bis zum Abschluss der Haupt- und Nachrückverfahren keinen Studienplatz bekommen hat, erhält mit der bundesweiten </a:t>
            </a:r>
            <a:r>
              <a:rPr lang="de-DE" sz="1200" b="1" dirty="0">
                <a:latin typeface="Arial" charset="0"/>
              </a:rPr>
              <a:t>Studienplatzbörse</a:t>
            </a:r>
            <a:r>
              <a:rPr lang="de-DE" sz="1200" dirty="0">
                <a:latin typeface="Arial" charset="0"/>
              </a:rPr>
              <a:t> eine zusätzliche Chance: Auf </a:t>
            </a:r>
            <a:r>
              <a:rPr lang="de-DE" sz="1200" dirty="0">
                <a:latin typeface="Arial" charset="0"/>
                <a:hlinkClick r:id="rId3"/>
              </a:rPr>
              <a:t>www.hochschulkompass.de</a:t>
            </a:r>
            <a:r>
              <a:rPr lang="de-DE" sz="1200" dirty="0">
                <a:latin typeface="Arial" charset="0"/>
              </a:rPr>
              <a:t> werden jeweils zum Sommer- und Wintersemester Studiengänge nach Durchführung der Nachrückverfahren aufgeführt, bei denen noch Studienplätze verfügbar sind, für das Wintersemester frühestens ab 1. September bzw. für das Sommersemester ab 1. Februar. Bewerber/-innen für zulassungsbeschränkte Studiengänge können sich über die Internetbörse informieren und die Teilnahme am Losverfahren bei der </a:t>
            </a:r>
            <a:r>
              <a:rPr lang="de-DE" sz="1200" b="1" dirty="0">
                <a:latin typeface="Arial" charset="0"/>
              </a:rPr>
              <a:t>jeweiligen Hochschule</a:t>
            </a:r>
            <a:r>
              <a:rPr lang="de-DE" sz="1200" dirty="0">
                <a:latin typeface="Arial" charset="0"/>
              </a:rPr>
              <a:t> beantragen. Die Einträge werden täglich aktualisiert. Es kann sich also lohnen, öfter auf die Seite zu schauen.</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24</a:t>
            </a:fld>
            <a:endParaRPr lang="de-DE"/>
          </a:p>
        </p:txBody>
      </p:sp>
    </p:spTree>
    <p:extLst>
      <p:ext uri="{BB962C8B-B14F-4D97-AF65-F5344CB8AC3E}">
        <p14:creationId xmlns:p14="http://schemas.microsoft.com/office/powerpoint/2010/main" val="3532804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sz="1200" dirty="0">
              <a:latin typeface="Arial" charset="0"/>
            </a:endParaRPr>
          </a:p>
          <a:p>
            <a:endParaRPr lang="de-DE" baseline="0" dirty="0" smtClean="0"/>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25</a:t>
            </a:fld>
            <a:endParaRPr lang="de-DE"/>
          </a:p>
        </p:txBody>
      </p:sp>
    </p:spTree>
    <p:extLst>
      <p:ext uri="{BB962C8B-B14F-4D97-AF65-F5344CB8AC3E}">
        <p14:creationId xmlns:p14="http://schemas.microsoft.com/office/powerpoint/2010/main" val="2766394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sz="1200" dirty="0">
              <a:latin typeface="Arial" charset="0"/>
            </a:endParaRPr>
          </a:p>
          <a:p>
            <a:endParaRPr lang="de-DE" baseline="0" dirty="0" smtClean="0"/>
          </a:p>
          <a:p>
            <a:r>
              <a:rPr lang="de-DE" sz="1400" dirty="0"/>
              <a:t> In Baden-Württemberg ist es vor der Bewerbung um die Zulassung zu einem Bachelorstudiengang Pflicht, ein Orientierungsverfahren zu absolvieren. </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26</a:t>
            </a:fld>
            <a:endParaRPr lang="de-DE"/>
          </a:p>
        </p:txBody>
      </p:sp>
    </p:spTree>
    <p:extLst>
      <p:ext uri="{BB962C8B-B14F-4D97-AF65-F5344CB8AC3E}">
        <p14:creationId xmlns:p14="http://schemas.microsoft.com/office/powerpoint/2010/main" val="3066570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Die</a:t>
            </a:r>
            <a:r>
              <a:rPr lang="de-DE" baseline="0" dirty="0" smtClean="0"/>
              <a:t> Entscheidung steht, das Ziel ist klar definiert: Wie gelange ich jetzt an meinen Studienplatz?</a:t>
            </a:r>
          </a:p>
          <a:p>
            <a:endParaRPr lang="de-DE" baseline="0" dirty="0" smtClean="0"/>
          </a:p>
          <a:p>
            <a:r>
              <a:rPr lang="de-DE" sz="1200" dirty="0">
                <a:latin typeface="Arial" charset="0"/>
              </a:rPr>
              <a:t>Wer seine Chancen auf eine Zulassung erhöhen möchte, sollte sich ernsthaft mit dem Thema </a:t>
            </a:r>
            <a:r>
              <a:rPr lang="de-DE" sz="1200" b="1" dirty="0">
                <a:latin typeface="Arial" charset="0"/>
              </a:rPr>
              <a:t>„Studierfähigkeitstests“ </a:t>
            </a:r>
            <a:r>
              <a:rPr lang="de-DE" sz="1200" dirty="0">
                <a:latin typeface="Arial" charset="0"/>
              </a:rPr>
              <a:t>auseinandersetzen: Man kann bspw. einmalig an einem gebührenpflichtigen </a:t>
            </a:r>
            <a:r>
              <a:rPr lang="de-DE" sz="1200" b="1" dirty="0">
                <a:latin typeface="Arial" charset="0"/>
              </a:rPr>
              <a:t>Test für Medizinische Studiengänge (TMS)</a:t>
            </a:r>
            <a:r>
              <a:rPr lang="de-DE" sz="1200" dirty="0">
                <a:latin typeface="Arial" charset="0"/>
              </a:rPr>
              <a:t> teilnehmen. Für die Zulassung zum Studium ist die Teilnahme zwar nicht verbindlich, aber das Testergebnis ist nahezu flächendeckend für den Bewerbungsprozess relevant. – NEU! TMS kann einmalig wiederholt werden!!</a:t>
            </a:r>
          </a:p>
          <a:p>
            <a:r>
              <a:rPr lang="de-DE" sz="1200" dirty="0">
                <a:latin typeface="Arial" charset="0"/>
              </a:rPr>
              <a:t>Der TMS findet einmal jährlich Anfang Mai zeitgleich an rund 50 Testorten in Deutschland statt. Anmeldeschluss ist jeweils der 15. Januar. Alt-Abiturient(</a:t>
            </a:r>
            <a:r>
              <a:rPr lang="de-DE" sz="1200" dirty="0" err="1">
                <a:latin typeface="Arial" charset="0"/>
              </a:rPr>
              <a:t>inn</a:t>
            </a:r>
            <a:r>
              <a:rPr lang="de-DE" sz="1200" dirty="0">
                <a:latin typeface="Arial" charset="0"/>
              </a:rPr>
              <a:t>)en können das TMS-Ergebnis nachreichen, wenn sie sich bei Hochschulstart fristgerecht beworben haben.</a:t>
            </a:r>
          </a:p>
          <a:p>
            <a:r>
              <a:rPr lang="de-DE" sz="1200" dirty="0">
                <a:latin typeface="Arial" charset="0"/>
              </a:rPr>
              <a:t>Weitere Informationen erhalten Sie bei den beteiligten Hochschulen, bei Hochschulstart und der TMS-Koordinationsstelle auf </a:t>
            </a:r>
            <a:r>
              <a:rPr lang="de-DE" sz="1200" dirty="0">
                <a:latin typeface="Arial" charset="0"/>
                <a:hlinkClick r:id="rId3"/>
              </a:rPr>
              <a:t>www.tms-info.org</a:t>
            </a:r>
            <a:r>
              <a:rPr lang="de-DE" sz="1200" dirty="0">
                <a:latin typeface="Arial" charset="0"/>
              </a:rPr>
              <a:t>.</a:t>
            </a:r>
          </a:p>
          <a:p>
            <a:r>
              <a:rPr lang="de-DE" sz="1200" dirty="0">
                <a:latin typeface="Arial" charset="0"/>
              </a:rPr>
              <a:t>Alternativ zum TMS besteht außerdem die Möglichkeit, dass Hochschulen auch andere, lokale Testverfahren bei einer Bewerbung berücksichtigen (im Bereich Pharmazie beispielsweise den </a:t>
            </a:r>
            <a:r>
              <a:rPr lang="de-DE" sz="1200" b="1" dirty="0">
                <a:latin typeface="Arial" charset="0"/>
              </a:rPr>
              <a:t>„</a:t>
            </a:r>
            <a:r>
              <a:rPr lang="de-DE" sz="1200" b="1" dirty="0" err="1">
                <a:latin typeface="Arial" charset="0"/>
              </a:rPr>
              <a:t>PhaST</a:t>
            </a:r>
            <a:r>
              <a:rPr lang="de-DE" sz="1200" b="1" dirty="0">
                <a:latin typeface="Arial" charset="0"/>
              </a:rPr>
              <a:t>“</a:t>
            </a:r>
            <a:r>
              <a:rPr lang="de-DE" sz="1200" dirty="0">
                <a:latin typeface="Arial" charset="0"/>
              </a:rPr>
              <a:t>, der ab dem Wintersemester 2020/21 als fachspezifischer Studieneignungstest eingesetzt werden kann), für die sich die Bewerber/-innen im Vorfeld auch lokal anmelden müssen. Auch unter diesem Gesichtspunkt lohnt sich also ein Blick auf die entsprechenden Informationen der Hochschulen.</a:t>
            </a:r>
          </a:p>
          <a:p>
            <a:endParaRPr lang="de-DE" sz="1200" dirty="0">
              <a:latin typeface="Arial" charset="0"/>
            </a:endParaRPr>
          </a:p>
          <a:p>
            <a:pPr defTabSz="881939" fontAlgn="base">
              <a:spcBef>
                <a:spcPct val="30000"/>
              </a:spcBef>
              <a:spcAft>
                <a:spcPct val="0"/>
              </a:spcAft>
              <a:defRPr/>
            </a:pPr>
            <a:r>
              <a:rPr lang="de-DE" dirty="0" smtClean="0">
                <a:solidFill>
                  <a:schemeClr val="tx1"/>
                </a:solidFill>
                <a:latin typeface="Arial" panose="020B0604020202020204" pitchFamily="34" charset="0"/>
              </a:rPr>
              <a:t>Eine Bewerbung nimmt über DO-SV-</a:t>
            </a:r>
            <a:r>
              <a:rPr lang="de-DE" dirty="0" err="1" smtClean="0">
                <a:solidFill>
                  <a:schemeClr val="tx1"/>
                </a:solidFill>
                <a:latin typeface="Arial" panose="020B0604020202020204" pitchFamily="34" charset="0"/>
              </a:rPr>
              <a:t>AntOn</a:t>
            </a:r>
            <a:r>
              <a:rPr lang="de-DE" dirty="0" smtClean="0">
                <a:solidFill>
                  <a:schemeClr val="tx1"/>
                </a:solidFill>
                <a:latin typeface="Arial" panose="020B0604020202020204" pitchFamily="34" charset="0"/>
              </a:rPr>
              <a:t> automatisch an allen Quoten teil!</a:t>
            </a:r>
          </a:p>
          <a:p>
            <a:pPr defTabSz="881939" fontAlgn="base">
              <a:spcBef>
                <a:spcPct val="30000"/>
              </a:spcBef>
              <a:spcAft>
                <a:spcPct val="0"/>
              </a:spcAft>
              <a:defRPr/>
            </a:pPr>
            <a:endParaRPr lang="de-DE" dirty="0" smtClean="0">
              <a:solidFill>
                <a:schemeClr val="tx1"/>
              </a:solidFill>
              <a:latin typeface="Arial" panose="020B0604020202020204" pitchFamily="34" charset="0"/>
            </a:endParaRPr>
          </a:p>
          <a:p>
            <a:pPr defTabSz="881939" fontAlgn="base">
              <a:spcBef>
                <a:spcPct val="30000"/>
              </a:spcBef>
              <a:spcAft>
                <a:spcPct val="0"/>
              </a:spcAft>
              <a:defRPr/>
            </a:pPr>
            <a:r>
              <a:rPr lang="de-DE" dirty="0" smtClean="0">
                <a:solidFill>
                  <a:schemeClr val="tx1"/>
                </a:solidFill>
                <a:latin typeface="Arial" panose="020B0604020202020204" pitchFamily="34" charset="0"/>
              </a:rPr>
              <a:t>ZEQ:</a:t>
            </a:r>
          </a:p>
          <a:p>
            <a:r>
              <a:rPr lang="de-DE" u="none" strike="noStrike" dirty="0" smtClean="0">
                <a:effectLst/>
              </a:rPr>
              <a:t>Nach der sogenannten </a:t>
            </a:r>
            <a:r>
              <a:rPr lang="de-DE" b="1" u="none" strike="noStrike" dirty="0" smtClean="0">
                <a:effectLst/>
              </a:rPr>
              <a:t>ZEQ (Zusätzlichen Eignungsquote)</a:t>
            </a:r>
            <a:r>
              <a:rPr lang="de-DE" u="none" strike="noStrike" dirty="0" smtClean="0">
                <a:effectLst/>
              </a:rPr>
              <a:t> sollen die Bewerber anhand von Kriterien ausgewählt werden, die schulnotenunabhängig sind. Welche Kriterien dies sind, legt jede Hochschule eigenständig fest. Die Abiturnote soll dabei aber keine Rolle spielen. Leider gibt es bisher wenig Informationen von den Universitäten, wie die ZEQ ausgestaltet werden soll. Zum Beispiel können Ergebnisse von Studierfähigkeitstests, Berufsausbildungen, ein abgeleisteter Dienst oder andere besonders herausragende Leistungen gewertet werden.</a:t>
            </a:r>
          </a:p>
          <a:p>
            <a:r>
              <a:rPr lang="de-DE" u="none" strike="noStrike" dirty="0" smtClean="0">
                <a:effectLst/>
              </a:rPr>
              <a:t>Nach einem 100-Punktemodell werden die Studienbewerber in eine Reihenfolge gebracht, anhand derer die Studienplätze vergeben werden. Für jedes schulnotenunabhängige Kriterium können Studienbewerber eine bestimmte Punktzahl erreichen – maximal sind es 100 Punkte. Für welche Kriterien es </a:t>
            </a:r>
            <a:r>
              <a:rPr lang="de-DE" u="none" strike="noStrike" dirty="0" err="1" smtClean="0">
                <a:effectLst/>
              </a:rPr>
              <a:t>wieviele</a:t>
            </a:r>
            <a:r>
              <a:rPr lang="de-DE" u="none" strike="noStrike" dirty="0" smtClean="0">
                <a:effectLst/>
              </a:rPr>
              <a:t> Punkte geben kann, definiert jede Hochschule selbst.</a:t>
            </a:r>
          </a:p>
          <a:p>
            <a:pPr defTabSz="881939" fontAlgn="base">
              <a:spcBef>
                <a:spcPct val="30000"/>
              </a:spcBef>
              <a:spcAft>
                <a:spcPct val="0"/>
              </a:spcAft>
              <a:defRPr/>
            </a:pPr>
            <a:endParaRPr lang="de-DE" dirty="0" smtClean="0">
              <a:solidFill>
                <a:schemeClr val="tx1"/>
              </a:solidFill>
              <a:latin typeface="Arial" panose="020B0604020202020204" pitchFamily="34" charset="0"/>
            </a:endParaRPr>
          </a:p>
          <a:p>
            <a:endParaRPr lang="de-DE" sz="1200" dirty="0">
              <a:latin typeface="Arial" charset="0"/>
            </a:endParaRPr>
          </a:p>
          <a:p>
            <a:endParaRPr lang="de-DE" baseline="0" dirty="0" smtClean="0"/>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27</a:t>
            </a:fld>
            <a:endParaRPr lang="de-DE"/>
          </a:p>
        </p:txBody>
      </p:sp>
    </p:spTree>
    <p:extLst>
      <p:ext uri="{BB962C8B-B14F-4D97-AF65-F5344CB8AC3E}">
        <p14:creationId xmlns:p14="http://schemas.microsoft.com/office/powerpoint/2010/main" val="1994934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28</a:t>
            </a:fld>
            <a:endParaRPr lang="de-DE" dirty="0"/>
          </a:p>
        </p:txBody>
      </p:sp>
    </p:spTree>
    <p:extLst>
      <p:ext uri="{BB962C8B-B14F-4D97-AF65-F5344CB8AC3E}">
        <p14:creationId xmlns:p14="http://schemas.microsoft.com/office/powerpoint/2010/main" val="3494614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Ausbildungsarten Optionen mit Allgemeiner</a:t>
            </a:r>
            <a:r>
              <a:rPr lang="de-DE" baseline="0" dirty="0" smtClean="0"/>
              <a:t> Hochschulzugangsberechtigung (Abitur)</a:t>
            </a:r>
          </a:p>
          <a:p>
            <a:endParaRPr lang="de-DE" baseline="0" dirty="0" smtClean="0"/>
          </a:p>
          <a:p>
            <a:r>
              <a:rPr lang="de-DE" baseline="0" dirty="0" smtClean="0"/>
              <a:t>Schulische Ausbildung:</a:t>
            </a:r>
          </a:p>
          <a:p>
            <a:pPr defTabSz="881286">
              <a:buSzPct val="80000"/>
              <a:defRPr/>
            </a:pPr>
            <a:r>
              <a:rPr lang="de-DE" sz="1500" b="1" dirty="0">
                <a:solidFill>
                  <a:srgbClr val="000000"/>
                </a:solidFill>
                <a:latin typeface="Arial" charset="0"/>
              </a:rPr>
              <a:t>Überblick und Besonderheiten:</a:t>
            </a:r>
          </a:p>
          <a:p>
            <a:pPr defTabSz="881286">
              <a:buSzPct val="80000"/>
              <a:defRPr/>
            </a:pPr>
            <a:endParaRPr lang="de-DE" sz="1500" b="1" dirty="0">
              <a:solidFill>
                <a:srgbClr val="000000"/>
              </a:solidFill>
              <a:latin typeface="Arial" charset="0"/>
            </a:endParaRPr>
          </a:p>
          <a:p>
            <a:pPr marL="262251" indent="-262251" defTabSz="881286">
              <a:buSzPct val="80000"/>
              <a:buBlip>
                <a:blip r:embed="rId3"/>
              </a:buBlip>
              <a:defRPr/>
            </a:pPr>
            <a:r>
              <a:rPr lang="de-DE" sz="1500" kern="0" dirty="0">
                <a:solidFill>
                  <a:srgbClr val="000000"/>
                </a:solidFill>
                <a:latin typeface="Arial" charset="0"/>
              </a:rPr>
              <a:t>Fokus: Soziale Berufe, Gesundheitsberufe</a:t>
            </a:r>
          </a:p>
          <a:p>
            <a:pPr marL="262251" indent="-262251" defTabSz="881286">
              <a:buSzPct val="80000"/>
              <a:buBlip>
                <a:blip r:embed="rId3"/>
              </a:buBlip>
              <a:defRPr/>
            </a:pPr>
            <a:r>
              <a:rPr lang="de-DE" sz="1500" kern="0" dirty="0">
                <a:solidFill>
                  <a:srgbClr val="000000"/>
                </a:solidFill>
                <a:latin typeface="Arial" charset="0"/>
              </a:rPr>
              <a:t>Alleinstellungsmerkmal: Assistentenausbildungen PTA, MTA, CTA</a:t>
            </a:r>
          </a:p>
          <a:p>
            <a:pPr marL="262251" indent="-262251" defTabSz="881286">
              <a:buSzPct val="80000"/>
              <a:buBlip>
                <a:blip r:embed="rId3"/>
              </a:buBlip>
              <a:defRPr/>
            </a:pPr>
            <a:r>
              <a:rPr lang="de-DE" sz="1500" kern="0" dirty="0">
                <a:solidFill>
                  <a:srgbClr val="000000"/>
                </a:solidFill>
                <a:latin typeface="Arial" charset="0"/>
              </a:rPr>
              <a:t>Hoher Theorieanteil (Vergleich mit betrieblichen Ausbildungsformen)</a:t>
            </a:r>
          </a:p>
          <a:p>
            <a:pPr marL="262251" indent="-262251" defTabSz="881286">
              <a:buSzPct val="80000"/>
              <a:buBlip>
                <a:blip r:embed="rId3"/>
              </a:buBlip>
              <a:defRPr/>
            </a:pPr>
            <a:r>
              <a:rPr lang="de-DE" sz="1500" kern="0" dirty="0">
                <a:solidFill>
                  <a:srgbClr val="000000"/>
                </a:solidFill>
                <a:latin typeface="Arial" charset="0"/>
              </a:rPr>
              <a:t>Ausbildungsstruktur an öffentliche Schulen orientiert (Ferien)</a:t>
            </a:r>
          </a:p>
          <a:p>
            <a:pPr marL="262251" indent="-262251" defTabSz="881286">
              <a:buSzPct val="80000"/>
              <a:buBlip>
                <a:blip r:embed="rId3"/>
              </a:buBlip>
              <a:defRPr/>
            </a:pPr>
            <a:r>
              <a:rPr lang="de-DE" sz="1500" kern="0" dirty="0">
                <a:solidFill>
                  <a:srgbClr val="000000"/>
                </a:solidFill>
                <a:latin typeface="Arial" charset="0"/>
              </a:rPr>
              <a:t>Ausbildung ist teilweise kostenpflichtig</a:t>
            </a:r>
          </a:p>
          <a:p>
            <a:pPr marL="262251" indent="-262251" defTabSz="881286">
              <a:buSzPct val="80000"/>
              <a:buBlip>
                <a:blip r:embed="rId3"/>
              </a:buBlip>
              <a:defRPr/>
            </a:pPr>
            <a:r>
              <a:rPr lang="de-DE" sz="1500" kern="0" dirty="0">
                <a:solidFill>
                  <a:srgbClr val="000000"/>
                </a:solidFill>
                <a:latin typeface="Arial" charset="0"/>
              </a:rPr>
              <a:t>Limitierte Aufstiegsoptionen (vergleichsweise)</a:t>
            </a:r>
          </a:p>
          <a:p>
            <a:pPr marL="262251" indent="-262251" defTabSz="881286">
              <a:buSzPct val="80000"/>
              <a:buBlip>
                <a:blip r:embed="rId3"/>
              </a:buBlip>
              <a:defRPr/>
            </a:pPr>
            <a:r>
              <a:rPr lang="de-DE" sz="1500" dirty="0">
                <a:solidFill>
                  <a:srgbClr val="000000"/>
                </a:solidFill>
                <a:latin typeface="Arial" charset="0"/>
              </a:rPr>
              <a:t>Vorsicht bei phantasievollen Bildungsangeboten: Bildung ist in Deutschland auch ein Geschäft!</a:t>
            </a:r>
          </a:p>
          <a:p>
            <a:endParaRPr lang="de-DE" baseline="0" dirty="0" smtClean="0"/>
          </a:p>
          <a:p>
            <a:r>
              <a:rPr lang="de-DE" baseline="0" dirty="0" smtClean="0"/>
              <a:t>Duale Berufsausbildung:</a:t>
            </a:r>
          </a:p>
          <a:p>
            <a:endParaRPr lang="de-DE" baseline="0" dirty="0" smtClean="0"/>
          </a:p>
          <a:p>
            <a:pPr marL="262251" indent="-262251" defTabSz="881286">
              <a:buSzPct val="80000"/>
              <a:buBlip>
                <a:blip r:embed="rId3"/>
              </a:buBlip>
              <a:defRPr/>
            </a:pPr>
            <a:endParaRPr lang="de-DE" sz="1500" b="1" kern="0" dirty="0"/>
          </a:p>
          <a:p>
            <a:pPr marL="262251" indent="-262251" defTabSz="881286">
              <a:buSzPct val="80000"/>
              <a:buBlip>
                <a:blip r:embed="rId3"/>
              </a:buBlip>
              <a:defRPr/>
            </a:pPr>
            <a:r>
              <a:rPr lang="de-DE" sz="1500" kern="0" dirty="0">
                <a:solidFill>
                  <a:srgbClr val="000000"/>
                </a:solidFill>
                <a:latin typeface="Arial" charset="0"/>
              </a:rPr>
              <a:t>Drei bis vier Tage die Woche Arbeit im Ausbildungsbetrieb.</a:t>
            </a:r>
          </a:p>
          <a:p>
            <a:pPr marL="262251" indent="-262251" defTabSz="881286">
              <a:buSzPct val="80000"/>
              <a:buBlip>
                <a:blip r:embed="rId3"/>
              </a:buBlip>
              <a:defRPr/>
            </a:pPr>
            <a:r>
              <a:rPr lang="de-DE" sz="1500" kern="0" dirty="0">
                <a:solidFill>
                  <a:srgbClr val="000000"/>
                </a:solidFill>
                <a:latin typeface="Arial" charset="0"/>
              </a:rPr>
              <a:t>An ein oder zwei Tagen Berufsschule, teilweise im Blockunterricht.</a:t>
            </a:r>
          </a:p>
          <a:p>
            <a:pPr marL="262251" indent="-262251" defTabSz="881286">
              <a:buSzPct val="80000"/>
              <a:buBlip>
                <a:blip r:embed="rId3"/>
              </a:buBlip>
              <a:defRPr/>
            </a:pPr>
            <a:r>
              <a:rPr lang="de-DE" sz="1500" kern="0" dirty="0">
                <a:solidFill>
                  <a:srgbClr val="000000"/>
                </a:solidFill>
                <a:latin typeface="Arial" charset="0"/>
              </a:rPr>
              <a:t>Der </a:t>
            </a:r>
            <a:r>
              <a:rPr lang="de-DE" sz="1500" kern="0" dirty="0" err="1">
                <a:solidFill>
                  <a:srgbClr val="000000"/>
                </a:solidFill>
                <a:latin typeface="Arial" charset="0"/>
              </a:rPr>
              <a:t>Schulort</a:t>
            </a:r>
            <a:r>
              <a:rPr lang="de-DE" sz="1500" kern="0" dirty="0">
                <a:solidFill>
                  <a:srgbClr val="000000"/>
                </a:solidFill>
                <a:latin typeface="Arial" charset="0"/>
              </a:rPr>
              <a:t> ist abhängig vom Wohnort und vom Beruf.</a:t>
            </a:r>
          </a:p>
          <a:p>
            <a:pPr marL="262251" indent="-262251" defTabSz="881286">
              <a:buSzPct val="80000"/>
              <a:buBlip>
                <a:blip r:embed="rId3"/>
              </a:buBlip>
              <a:defRPr/>
            </a:pPr>
            <a:r>
              <a:rPr lang="de-DE" sz="1500" kern="0" dirty="0">
                <a:solidFill>
                  <a:srgbClr val="000000"/>
                </a:solidFill>
                <a:latin typeface="Arial" charset="0"/>
              </a:rPr>
              <a:t>Ein Ausbildungsplan/Rahmenlehrplan regelt die Inhalte, die im Betrieb und in der Berufsschule vermittelt werden sollen (Vorbereitung auf die Prüfungen)</a:t>
            </a:r>
          </a:p>
          <a:p>
            <a:pPr marL="262251" indent="-262251" defTabSz="881286">
              <a:buSzPct val="80000"/>
              <a:buBlip>
                <a:blip r:embed="rId3"/>
              </a:buBlip>
              <a:defRPr/>
            </a:pPr>
            <a:r>
              <a:rPr lang="de-DE" sz="1500" kern="0" dirty="0">
                <a:solidFill>
                  <a:srgbClr val="000000"/>
                </a:solidFill>
                <a:latin typeface="Arial" charset="0"/>
              </a:rPr>
              <a:t>Diese Lernfortschritte sind schriftlich zu dokumentieren; die Ausbildungsnachweise sind für die Zulassung zur Abschlussprüfung relevant.</a:t>
            </a:r>
            <a:endParaRPr lang="de-DE" sz="1500" b="1" dirty="0">
              <a:latin typeface="Arial" panose="020B0604020202020204" pitchFamily="34" charset="0"/>
            </a:endParaRPr>
          </a:p>
          <a:p>
            <a:pPr marL="262251" indent="-262251" defTabSz="881286">
              <a:buSzPct val="80000"/>
              <a:buBlip>
                <a:blip r:embed="rId3"/>
              </a:buBlip>
              <a:defRPr/>
            </a:pPr>
            <a:r>
              <a:rPr lang="de-DE" sz="1500" kern="0" dirty="0">
                <a:solidFill>
                  <a:srgbClr val="000000"/>
                </a:solidFill>
                <a:latin typeface="Arial" charset="0"/>
              </a:rPr>
              <a:t>Ansprechpartner im Betrieb sind die Ausbilder/innen. Sie stellen sicher, dass dir die Fertigkeiten und Kenntnisse vermittelt werden, die in der Ausbildungsordnung des Berufes festgelegt sind.</a:t>
            </a:r>
          </a:p>
          <a:p>
            <a:endParaRPr lang="de-DE" baseline="0" dirty="0" smtClean="0"/>
          </a:p>
          <a:p>
            <a:endParaRPr lang="de-DE" baseline="0" dirty="0" smtClean="0"/>
          </a:p>
          <a:p>
            <a:endParaRPr lang="de-DE" baseline="0" dirty="0" smtClean="0"/>
          </a:p>
          <a:p>
            <a:r>
              <a:rPr lang="de-DE" sz="1400" u="sng" dirty="0">
                <a:hlinkClick r:id="rId4" tooltip="Handelsfachwirt"/>
              </a:rPr>
              <a:t>Handelsfachwirt</a:t>
            </a:r>
            <a:r>
              <a:rPr lang="de-DE" sz="1400" dirty="0"/>
              <a:t> z.B. Abschluss </a:t>
            </a:r>
            <a:r>
              <a:rPr lang="de-DE" sz="1400" u="sng" dirty="0">
                <a:hlinkClick r:id="rId5" tooltip="Kaufmann im Einzelhandel"/>
              </a:rPr>
              <a:t>Kaufmann im Einzelhandel</a:t>
            </a:r>
            <a:r>
              <a:rPr lang="de-DE" sz="1400" dirty="0"/>
              <a:t> PLUS Zusatzqualifikation Geprüfter Handelsfachwirt</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29</a:t>
            </a:fld>
            <a:endParaRPr lang="de-DE" dirty="0"/>
          </a:p>
        </p:txBody>
      </p:sp>
    </p:spTree>
    <p:extLst>
      <p:ext uri="{BB962C8B-B14F-4D97-AF65-F5344CB8AC3E}">
        <p14:creationId xmlns:p14="http://schemas.microsoft.com/office/powerpoint/2010/main" val="41262978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dirty="0" smtClean="0"/>
              <a:t>Überleitung ins Thema Ausbildung: Wieso wird das hier Thematisiert, wenn doch mit dem Abitur die Hochschulzugangsvoraussetzungen erfüllt sind?</a:t>
            </a:r>
          </a:p>
          <a:p>
            <a:endParaRPr lang="de-DE" dirty="0" smtClean="0"/>
          </a:p>
          <a:p>
            <a:r>
              <a:rPr lang="de-DE" dirty="0" smtClean="0"/>
              <a:t>324 </a:t>
            </a:r>
            <a:r>
              <a:rPr lang="de-DE" dirty="0" smtClean="0"/>
              <a:t>anerkannte Ausbildungsberufe (Stand: </a:t>
            </a:r>
            <a:r>
              <a:rPr lang="de-DE" dirty="0" smtClean="0"/>
              <a:t>2021) </a:t>
            </a:r>
            <a:r>
              <a:rPr lang="de-DE" dirty="0" smtClean="0"/>
              <a:t>in Industrie und Handwerk, im öffentlichen Dienst, in der Hauswirtschaft, der Landwirtschaft, der Seeschifffahrt und in Freien Berufen</a:t>
            </a:r>
            <a:endParaRPr lang="de-DE" b="1" dirty="0"/>
          </a:p>
          <a:p>
            <a:r>
              <a:rPr lang="de-DE" altLang="de-DE" b="1" dirty="0" smtClean="0">
                <a:latin typeface="Arial" panose="020B0604020202020204" pitchFamily="34" charset="0"/>
              </a:rPr>
              <a:t>Bundesinstitut</a:t>
            </a:r>
            <a:r>
              <a:rPr lang="de-DE" altLang="de-DE" b="1" baseline="0" dirty="0" smtClean="0">
                <a:latin typeface="Arial" panose="020B0604020202020204" pitchFamily="34" charset="0"/>
              </a:rPr>
              <a:t> für Berufsbildung </a:t>
            </a:r>
            <a:r>
              <a:rPr lang="de-DE" altLang="de-DE" baseline="0" dirty="0" smtClean="0">
                <a:latin typeface="Arial" panose="020B0604020202020204" pitchFamily="34" charset="0"/>
              </a:rPr>
              <a:t>(https://www.bibb.de/veroeffentlichungen/de/publication/show/16754) </a:t>
            </a:r>
            <a:r>
              <a:rPr lang="de-DE" b="1" dirty="0" smtClean="0"/>
              <a:t>Verzeichnis der anerkannten Ausbildungsberufe 2020</a:t>
            </a:r>
          </a:p>
          <a:p>
            <a:endParaRPr lang="de-DE" altLang="de-DE" b="1" baseline="0" dirty="0" smtClean="0">
              <a:latin typeface="Arial" panose="020B0604020202020204" pitchFamily="34" charset="0"/>
            </a:endParaRPr>
          </a:p>
          <a:p>
            <a:r>
              <a:rPr lang="de-DE" altLang="de-DE" dirty="0" smtClean="0">
                <a:latin typeface="Arial" panose="020B0604020202020204" pitchFamily="34" charset="0"/>
              </a:rPr>
              <a:t>Ausbildung BA - </a:t>
            </a:r>
            <a:endParaRPr lang="de-DE" dirty="0"/>
          </a:p>
          <a:p>
            <a:r>
              <a:rPr lang="de-DE" dirty="0"/>
              <a:t>Fachangestellte/r für Arbeitsmarktdienstleistungen</a:t>
            </a:r>
          </a:p>
          <a:p>
            <a:r>
              <a:rPr lang="de-DE" dirty="0"/>
              <a:t>•Fachinformatiker –Fachrichtung Anwendungsentwicklung oder Systemintegration (IT-Systemhaus, Nürnberg)</a:t>
            </a:r>
          </a:p>
          <a:p>
            <a:pPr eaLnBrk="1" hangingPunct="1"/>
            <a:endParaRPr lang="de-DE" altLang="de-DE" dirty="0" smtClean="0">
              <a:latin typeface="Arial" panose="020B0604020202020204" pitchFamily="34" charset="0"/>
            </a:endParaRPr>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30</a:t>
            </a:fld>
            <a:endParaRPr lang="de-DE"/>
          </a:p>
        </p:txBody>
      </p:sp>
    </p:spTree>
    <p:extLst>
      <p:ext uri="{BB962C8B-B14F-4D97-AF65-F5344CB8AC3E}">
        <p14:creationId xmlns:p14="http://schemas.microsoft.com/office/powerpoint/2010/main" val="1637542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eaLnBrk="1" hangingPunct="1"/>
            <a:endParaRPr lang="de-DE" altLang="de-DE" dirty="0" smtClean="0">
              <a:latin typeface="Arial" panose="020B0604020202020204" pitchFamily="34" charset="0"/>
            </a:endParaRPr>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31</a:t>
            </a:fld>
            <a:endParaRPr lang="de-DE"/>
          </a:p>
        </p:txBody>
      </p:sp>
    </p:spTree>
    <p:extLst>
      <p:ext uri="{BB962C8B-B14F-4D97-AF65-F5344CB8AC3E}">
        <p14:creationId xmlns:p14="http://schemas.microsoft.com/office/powerpoint/2010/main" val="1523251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marL="262251" indent="-262251" defTabSz="881286">
              <a:buSzPct val="80000"/>
              <a:buBlip>
                <a:blip r:embed="rId3"/>
              </a:buBlip>
              <a:defRPr/>
            </a:pPr>
            <a:endParaRPr lang="de-DE" sz="1500" b="1" kern="0" dirty="0"/>
          </a:p>
          <a:p>
            <a:pPr defTabSz="881286">
              <a:buSzPct val="80000"/>
              <a:defRPr/>
            </a:pPr>
            <a:r>
              <a:rPr lang="de-DE" sz="1500" b="1" dirty="0">
                <a:solidFill>
                  <a:srgbClr val="000000"/>
                </a:solidFill>
                <a:latin typeface="Arial" charset="0"/>
              </a:rPr>
              <a:t>Vorteile für Abiturienten im öffentlichen Dienst</a:t>
            </a:r>
          </a:p>
          <a:p>
            <a:pPr marL="262251" indent="-262251" defTabSz="881286">
              <a:buSzPct val="80000"/>
              <a:buBlip>
                <a:blip r:embed="rId3"/>
              </a:buBlip>
              <a:defRPr/>
            </a:pPr>
            <a:r>
              <a:rPr lang="de-DE" sz="1500" kern="0" dirty="0">
                <a:solidFill>
                  <a:srgbClr val="000000"/>
                </a:solidFill>
                <a:latin typeface="Arial" charset="0"/>
              </a:rPr>
              <a:t>Ab dem 1. Tag wird  „eigenes Geld“ verdient!</a:t>
            </a:r>
          </a:p>
          <a:p>
            <a:pPr marL="262251" indent="-262251" defTabSz="881286">
              <a:buSzPct val="80000"/>
              <a:buBlip>
                <a:blip r:embed="rId3"/>
              </a:buBlip>
              <a:defRPr/>
            </a:pPr>
            <a:r>
              <a:rPr lang="de-DE" sz="1500" kern="0" dirty="0">
                <a:solidFill>
                  <a:srgbClr val="000000"/>
                </a:solidFill>
                <a:latin typeface="Arial" charset="0"/>
              </a:rPr>
              <a:t>staatlich anerkannten Studienabschluss - z.B. Bachelor </a:t>
            </a:r>
            <a:r>
              <a:rPr lang="de-DE" sz="1500" kern="0" dirty="0" err="1">
                <a:solidFill>
                  <a:srgbClr val="000000"/>
                </a:solidFill>
                <a:latin typeface="Arial" charset="0"/>
              </a:rPr>
              <a:t>of</a:t>
            </a:r>
            <a:r>
              <a:rPr lang="de-DE" sz="1500" kern="0" dirty="0">
                <a:solidFill>
                  <a:srgbClr val="000000"/>
                </a:solidFill>
                <a:latin typeface="Arial" charset="0"/>
              </a:rPr>
              <a:t> Arts,  Diplom-Verwaltungswirt/in</a:t>
            </a:r>
          </a:p>
          <a:p>
            <a:pPr marL="262251" indent="-262251" defTabSz="881286">
              <a:buSzPct val="80000"/>
              <a:buBlip>
                <a:blip r:embed="rId3"/>
              </a:buBlip>
              <a:defRPr/>
            </a:pPr>
            <a:r>
              <a:rPr lang="de-DE" sz="1500" kern="0" dirty="0">
                <a:solidFill>
                  <a:srgbClr val="000000"/>
                </a:solidFill>
                <a:latin typeface="Arial" charset="0"/>
              </a:rPr>
              <a:t>sehr gute Übernahmechancen nach der Ausbildung</a:t>
            </a:r>
          </a:p>
          <a:p>
            <a:pPr marL="262251" indent="-262251" defTabSz="881286">
              <a:buSzPct val="80000"/>
              <a:buBlip>
                <a:blip r:embed="rId3"/>
              </a:buBlip>
              <a:defRPr/>
            </a:pPr>
            <a:r>
              <a:rPr lang="de-DE" sz="1500" kern="0" dirty="0">
                <a:solidFill>
                  <a:srgbClr val="000000"/>
                </a:solidFill>
                <a:latin typeface="Arial" charset="0"/>
              </a:rPr>
              <a:t>Arbeitsplatz ist i.d.R. sicher:  teils Beamtenverhältnis, teils Angestelltenverhältnis</a:t>
            </a:r>
            <a:endParaRPr lang="de-DE" altLang="de-DE" dirty="0" smtClean="0">
              <a:latin typeface="Arial" panose="020B0604020202020204" pitchFamily="34" charset="0"/>
            </a:endParaRPr>
          </a:p>
          <a:p>
            <a:pPr eaLnBrk="1" hangingPunct="1"/>
            <a:endParaRPr lang="de-DE" altLang="de-DE" dirty="0" smtClean="0">
              <a:latin typeface="Arial" panose="020B0604020202020204" pitchFamily="34" charset="0"/>
            </a:endParaRPr>
          </a:p>
          <a:p>
            <a:pPr eaLnBrk="1" hangingPunct="1"/>
            <a:endParaRPr lang="de-DE" altLang="de-DE" dirty="0" smtClean="0">
              <a:latin typeface="Arial" panose="020B0604020202020204" pitchFamily="34" charset="0"/>
            </a:endParaRPr>
          </a:p>
          <a:p>
            <a:pPr eaLnBrk="1" hangingPunct="1"/>
            <a:r>
              <a:rPr lang="de-DE" altLang="de-DE" dirty="0" smtClean="0">
                <a:latin typeface="Arial" panose="020B0604020202020204" pitchFamily="34" charset="0"/>
              </a:rPr>
              <a:t>Gerade </a:t>
            </a:r>
            <a:r>
              <a:rPr lang="de-DE" altLang="de-DE" dirty="0">
                <a:latin typeface="Arial" panose="020B0604020202020204" pitchFamily="34" charset="0"/>
              </a:rPr>
              <a:t>sprachen wir darüber, dass für jede Laufbahn unterschiedliche Schulabschlüsse vorausgesetzt werden. Neben diesen bildungsbezogenen Voraussetzungen müssen Bewerber häufig noch weitere Voraussetzungen erfüllen.</a:t>
            </a:r>
          </a:p>
          <a:p>
            <a:pPr eaLnBrk="1" hangingPunct="1"/>
            <a:r>
              <a:rPr lang="de-DE" altLang="de-DE" dirty="0"/>
              <a:t>Sofern die Behörde, bei der Sie sich bewerben noch verbeamtet, müssen die Bewerber auch die beamtenrechtlichen Voraussetzungen erfüllen. </a:t>
            </a:r>
          </a:p>
          <a:p>
            <a:pPr eaLnBrk="1" hangingPunct="1"/>
            <a:r>
              <a:rPr lang="de-DE" altLang="de-DE" dirty="0"/>
              <a:t>-Hierzu gehört oftmals, dass ein bestimmtes Höchstalter nicht überschritten wird.  Wer es genau wissen möchte, muss in der jeweiligen Laufbahnverordnung recherchieren. Bei der Polizei des Landes NRW darf man zum Zeitpunkt der Einstellung der 37. Lebensjahr noch nicht vollendet haben.</a:t>
            </a:r>
          </a:p>
          <a:p>
            <a:pPr eaLnBrk="1" hangingPunct="1"/>
            <a:r>
              <a:rPr lang="de-DE" altLang="de-DE" dirty="0"/>
              <a:t>- Außerdem müssen die Bewerber z.B. die Gewähr bieten, jederzeit für die freiheitlich-demokratische Grundordnung im Sinne des Grundgesetzes einzutreten</a:t>
            </a:r>
          </a:p>
          <a:p>
            <a:pPr eaLnBrk="1" hangingPunct="1"/>
            <a:r>
              <a:rPr lang="de-DE" altLang="de-DE" dirty="0"/>
              <a:t>- Hinzu kommen weitere Voraussetzungen, was die Staatsbürgerschaft angeht. Staatsangehörige anderer Mitgliedsstaaten der Europäischen Union werden für den Zugang zum Beamtenverhältnis deutschen Bewerbern grundsätzlich gleichgestellt. Ausnahmen gelten insoweit nur für Funktionen, in denen die Wahrnehmung durch eigene Staatsangehörige aus bestimmten Gründen unverzichtbar ist (z.B. Auswärtiges Amt, Bundesamt für Verfassungsschutz, Bundeswehr, Bundesnachrichtendienst). Außer der Erfüllung der allgemeinen laufbahnrechtlichen Voraussetzungen, insbesondere bezüglich der Vorbildung, ist die Beherrschung der deutschen Sprache Voraussetzung.</a:t>
            </a:r>
          </a:p>
          <a:p>
            <a:pPr eaLnBrk="1" hangingPunct="1"/>
            <a:r>
              <a:rPr lang="de-DE" altLang="de-DE" dirty="0"/>
              <a:t>- (Fach)Hochschulreife: mindestens 2,5 (gute Noten in Deutsch, Mathe und Englisch). </a:t>
            </a:r>
          </a:p>
          <a:p>
            <a:pPr eaLnBrk="1" hangingPunct="1"/>
            <a:r>
              <a:rPr lang="de-DE" altLang="de-DE" dirty="0"/>
              <a:t>Das Beherrschen von Fremdsprachen ist besonders beim Auswärtigen Amt, beim Bundesnachrichtendienst oder beim Archivdienst wichtig.</a:t>
            </a:r>
            <a:endParaRPr lang="de-DE" altLang="de-DE" b="1" u="sng" dirty="0"/>
          </a:p>
          <a:p>
            <a:pPr eaLnBrk="1" hangingPunct="1"/>
            <a:r>
              <a:rPr lang="de-DE" altLang="de-DE" b="1" u="sng" dirty="0"/>
              <a:t>Bewerbung</a:t>
            </a:r>
            <a:endParaRPr lang="de-DE" altLang="de-DE" dirty="0"/>
          </a:p>
          <a:p>
            <a:pPr eaLnBrk="1" hangingPunct="1"/>
            <a:r>
              <a:rPr lang="de-DE" altLang="de-DE" dirty="0"/>
              <a:t>Wer sich für den Öffentlichen Dienst bewerben möchte, bewirbt sich direkt bei der jeweiligen Einstellungsbehörde.</a:t>
            </a:r>
            <a:br>
              <a:rPr lang="de-DE" altLang="de-DE" dirty="0"/>
            </a:br>
            <a:r>
              <a:rPr lang="de-DE" altLang="de-DE" dirty="0"/>
              <a:t> </a:t>
            </a:r>
            <a:br>
              <a:rPr lang="de-DE" altLang="de-DE" dirty="0"/>
            </a:br>
            <a:r>
              <a:rPr lang="de-DE" altLang="de-DE" dirty="0"/>
              <a:t>Bewerben sollte man sich ein Jahr vor Ausbildungsbeginn. Teilweise verlangen die Behörden ausgefüllte Formulare, die bei der jeweiligen Behörde angefordert werden können oder als Download zur Verfügung stehen.</a:t>
            </a:r>
            <a:br>
              <a:rPr lang="de-DE" altLang="de-DE" dirty="0"/>
            </a:br>
            <a:r>
              <a:rPr lang="de-DE" altLang="de-DE" dirty="0"/>
              <a:t/>
            </a:r>
            <a:br>
              <a:rPr lang="de-DE" altLang="de-DE" dirty="0"/>
            </a:br>
            <a:endParaRPr lang="de-DE" altLang="de-DE" b="1" u="sng" dirty="0"/>
          </a:p>
          <a:p>
            <a:pPr eaLnBrk="1" hangingPunct="1"/>
            <a:r>
              <a:rPr lang="de-DE" altLang="de-DE" b="1" u="sng" dirty="0"/>
              <a:t>Auswahlverfahren</a:t>
            </a:r>
            <a:endParaRPr lang="de-DE" altLang="de-DE" dirty="0"/>
          </a:p>
          <a:p>
            <a:pPr eaLnBrk="1" hangingPunct="1"/>
            <a:r>
              <a:rPr lang="de-DE" altLang="de-DE" dirty="0"/>
              <a:t>In den meisten Behörden führen ein mehrstufiges Auswahlverfahren durch. </a:t>
            </a:r>
            <a:br>
              <a:rPr lang="de-DE" altLang="de-DE" dirty="0"/>
            </a:br>
            <a:r>
              <a:rPr lang="de-DE" altLang="de-DE" dirty="0"/>
              <a:t/>
            </a:r>
            <a:br>
              <a:rPr lang="de-DE" altLang="de-DE" dirty="0"/>
            </a:br>
            <a:r>
              <a:rPr lang="de-DE" altLang="de-DE" dirty="0"/>
              <a:t>Viele Behörden setzen gute Mathematik- und Deutschkenntnisse voraus. Hinzu kommt Interesse an Politik und ein gutes Gerechtigkeitsgefühl. Die Bewerbungschancen können durch Praktika im Öffentlichen Dienst, Computer- und Textverarbeitungskurse sowie durch Kenntnisse des aktuellen politischen Geschehens (Tipp: Zeitung lesen!) verbessert werden. Soziales Engagement, zum Beispiel in Form von Jugendarbeit wird ebenfalls gerne gesehen und erhöht die Bewerbungschancen.</a:t>
            </a:r>
            <a:br>
              <a:rPr lang="de-DE" altLang="de-DE" dirty="0"/>
            </a:br>
            <a:r>
              <a:rPr lang="de-DE" altLang="de-DE" dirty="0"/>
              <a:t/>
            </a:r>
            <a:br>
              <a:rPr lang="de-DE" altLang="de-DE" dirty="0"/>
            </a:br>
            <a:r>
              <a:rPr lang="de-DE" altLang="de-DE" dirty="0"/>
              <a:t>Wer sich für den Öffentlichen Dienst entscheidet, sollte sich bewusst sein, dass dies eine recht verbindliche Festlegung auf einen Arbeitgeber ist. Ein Wechsel oder gar Ausstieg ist nur schwer möglich, da man als Beamter/in nicht gegen eine mögliche Arbeitslosigkeit versichert ist (Hinweis: Ein Beamter kann vom Grundsatz her nicht entlassen werden).</a:t>
            </a:r>
          </a:p>
          <a:p>
            <a:pPr eaLnBrk="1" hangingPunct="1"/>
            <a:endParaRPr lang="de-DE" altLang="de-DE" dirty="0" smtClean="0">
              <a:latin typeface="Arial" panose="020B0604020202020204" pitchFamily="34" charset="0"/>
            </a:endParaRPr>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32</a:t>
            </a:fld>
            <a:endParaRPr lang="de-DE"/>
          </a:p>
        </p:txBody>
      </p:sp>
    </p:spTree>
    <p:extLst>
      <p:ext uri="{BB962C8B-B14F-4D97-AF65-F5344CB8AC3E}">
        <p14:creationId xmlns:p14="http://schemas.microsoft.com/office/powerpoint/2010/main" val="2203474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sz="1400" dirty="0"/>
          </a:p>
          <a:p>
            <a:r>
              <a:rPr lang="de-DE" sz="1400" dirty="0"/>
              <a:t>Als Faustformel gilt: Große Unternehmen und Firmenketten suchen aufgrund der Anzahl der zu besetzenden Stellen immer früher. Der Bewerbungszeitraum bei mittleren und kleineren Betrieben beginnt meist im November und kann sich bis zum Start der Ausbildung hinziehen. Allerdings solltest du hier spätestens im Januar/Februar dem Unternehmen deine Bewerbungsunterlagen zur Verfügung stellen.</a:t>
            </a:r>
          </a:p>
          <a:p>
            <a:r>
              <a:rPr lang="de-DE" baseline="0" dirty="0" smtClean="0"/>
              <a:t>Freie Studiengänge: meist später, ca. 30.07.-30.09.21, Beginn Wintersemester: Oktober</a:t>
            </a:r>
          </a:p>
          <a:p>
            <a:r>
              <a:rPr lang="de-DE" baseline="0" dirty="0" smtClean="0"/>
              <a:t>Bundesweit zulassungsbeschränkte Studienfächer sind z.B. Medizin und Pharmazie</a:t>
            </a:r>
          </a:p>
          <a:p>
            <a:r>
              <a:rPr lang="de-DE" baseline="0" dirty="0" smtClean="0"/>
              <a:t>Örtlich zugangsbeschränkte Fächer sind typische „NC-Studienfächer“</a:t>
            </a:r>
          </a:p>
          <a:p>
            <a:r>
              <a:rPr lang="de-DE" dirty="0" smtClean="0"/>
              <a:t/>
            </a:r>
            <a:br>
              <a:rPr lang="de-DE" dirty="0" smtClean="0"/>
            </a:br>
            <a:r>
              <a:rPr lang="de-DE" sz="1400" dirty="0"/>
              <a:t>Für einige Studiengänge müssen Sie erst ihre Eignung nachweisen, bevor Sie sich bewerben können. Sie sollten sich daher mindestens ein Jahr vor dem beabsichtigten Studienbeginn über Termine und Inhalte der Eignungsprüfung erkundigen. Die Eignungsprüfungen werden v.a. in sportwissenschaftlichen oder künstlerischen Studiengängen verlangt. Hierbei müssen Sie in speziellen, fachbezogenen Prüfungen Ihre Eignung für das angestrebte Studium nachweisen.</a:t>
            </a:r>
          </a:p>
          <a:p>
            <a:endParaRPr lang="de-DE" sz="1400" dirty="0"/>
          </a:p>
          <a:p>
            <a:r>
              <a:rPr lang="de-DE" sz="1400" dirty="0"/>
              <a:t>Neben dem Numerus Clausus können die Hochschulen weitere Auswahlkriterien für örtliche Zulassungsverfahren festlegen, wie z.B. Auswahlgespräche, Praktika, die Gewichtung bestimmter Noten im Abschlusszeugnis oder einen absolvierten Studierfähigkeitstest. Diese Kriterien unterscheiden sich von Hochschule zu Hochschule und von Fach zu Fach. Deshalb ist es unbedingt erforderlich, sich vor der Bewerbung über die konkreten Auswahlverfahren und -kriterien direkt bei den </a:t>
            </a:r>
            <a:r>
              <a:rPr lang="de-DE" sz="1400" dirty="0">
                <a:hlinkClick r:id="rId3" tooltip="Zentrale Studienberatungen der Hochschueln"/>
              </a:rPr>
              <a:t>Studienberatungsstellen</a:t>
            </a:r>
            <a:r>
              <a:rPr lang="de-DE" sz="1400" dirty="0"/>
              <a:t> der Hochschulen zu informieren.</a:t>
            </a:r>
          </a:p>
          <a:p>
            <a:r>
              <a:rPr lang="de-DE" sz="1400" b="1" cap="all" dirty="0">
                <a:hlinkClick r:id="rId4" tooltip="Alle Studiengänge"/>
              </a:rPr>
              <a:t>ALLE STUDIENGÄNGE</a:t>
            </a:r>
            <a:endParaRPr lang="de-DE" sz="1400" dirty="0"/>
          </a:p>
          <a:p>
            <a:r>
              <a:rPr lang="de-DE" dirty="0" smtClean="0">
                <a:effectLst/>
              </a:rPr>
              <a:t/>
            </a:r>
            <a:br>
              <a:rPr lang="de-DE" dirty="0" smtClean="0">
                <a:effectLst/>
              </a:rPr>
            </a:br>
            <a:r>
              <a:rPr lang="de-DE" dirty="0" smtClean="0">
                <a:effectLst/>
              </a:rPr>
              <a:t>konsekutive</a:t>
            </a:r>
            <a:r>
              <a:rPr lang="de-DE" baseline="0" dirty="0" smtClean="0">
                <a:effectLst/>
              </a:rPr>
              <a:t> Erzieherausbildung: Anmeldung im Februar des letzten Schuljahres</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33</a:t>
            </a:fld>
            <a:endParaRPr lang="de-DE" dirty="0"/>
          </a:p>
        </p:txBody>
      </p:sp>
    </p:spTree>
    <p:extLst>
      <p:ext uri="{BB962C8B-B14F-4D97-AF65-F5344CB8AC3E}">
        <p14:creationId xmlns:p14="http://schemas.microsoft.com/office/powerpoint/2010/main" val="15315058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sz="1400" dirty="0"/>
          </a:p>
          <a:p>
            <a:r>
              <a:rPr lang="de-DE" sz="1400" dirty="0"/>
              <a:t>Als Faustformel gilt: Große Unternehmen und Firmenketten suchen aufgrund der Anzahl der zu besetzenden Stellen immer früher. Der Bewerbungszeitraum bei mittleren und kleineren Betrieben beginnt meist im November und kann sich bis zum Start der Ausbildung hinziehen. Allerdings solltest du hier spätestens im Januar/Februar dem Unternehmen deine Bewerbungsunterlagen zur Verfügung stellen.</a:t>
            </a:r>
          </a:p>
          <a:p>
            <a:r>
              <a:rPr lang="de-DE" baseline="0" dirty="0" smtClean="0"/>
              <a:t>Freie Studiengänge: meist später, ca. 30.07.-30.09.21, Beginn Wintersemester: Oktober</a:t>
            </a:r>
          </a:p>
          <a:p>
            <a:r>
              <a:rPr lang="de-DE" baseline="0" dirty="0" smtClean="0"/>
              <a:t>Bundesweit zulassungsbeschränkte Studienfächer sind z.B. Medizin und Pharmazie</a:t>
            </a:r>
          </a:p>
          <a:p>
            <a:r>
              <a:rPr lang="de-DE" baseline="0" dirty="0" smtClean="0"/>
              <a:t>Örtlich zugangsbeschränkte Fächer sind typische „NC-Studienfächer“</a:t>
            </a:r>
          </a:p>
          <a:p>
            <a:r>
              <a:rPr lang="de-DE" dirty="0" smtClean="0"/>
              <a:t/>
            </a:r>
            <a:br>
              <a:rPr lang="de-DE" dirty="0" smtClean="0"/>
            </a:br>
            <a:r>
              <a:rPr lang="de-DE" sz="1400" dirty="0"/>
              <a:t>Für einige Studiengänge müssen Sie erst ihre Eignung nachweisen, bevor Sie sich bewerben können. Sie sollten sich daher mindestens ein Jahr vor dem beabsichtigten Studienbeginn über Termine und Inhalte der Eignungsprüfung erkundigen. Die Eignungsprüfungen werden v.a. in sportwissenschaftlichen oder künstlerischen Studiengängen verlangt. Hierbei müssen Sie in speziellen, fachbezogenen Prüfungen Ihre Eignung für das angestrebte Studium nachweisen.</a:t>
            </a:r>
          </a:p>
          <a:p>
            <a:endParaRPr lang="de-DE" sz="1400" dirty="0"/>
          </a:p>
          <a:p>
            <a:r>
              <a:rPr lang="de-DE" sz="1400" dirty="0"/>
              <a:t>Neben dem Numerus Clausus können die Hochschulen weitere Auswahlkriterien für örtliche Zulassungsverfahren festlegen, wie z.B. Auswahlgespräche, Praktika, die Gewichtung bestimmter Noten im Abschlusszeugnis oder einen absolvierten Studierfähigkeitstest. Diese Kriterien unterscheiden sich von Hochschule zu Hochschule und von Fach zu Fach. Deshalb ist es unbedingt erforderlich, sich vor der Bewerbung über die konkreten Auswahlverfahren und -kriterien direkt bei den </a:t>
            </a:r>
            <a:r>
              <a:rPr lang="de-DE" sz="1400" dirty="0">
                <a:hlinkClick r:id="rId3" tooltip="Zentrale Studienberatungen der Hochschueln"/>
              </a:rPr>
              <a:t>Studienberatungsstellen</a:t>
            </a:r>
            <a:r>
              <a:rPr lang="de-DE" sz="1400" dirty="0"/>
              <a:t> der Hochschulen zu informieren.</a:t>
            </a:r>
          </a:p>
          <a:p>
            <a:r>
              <a:rPr lang="de-DE" sz="1400" b="1" cap="all" dirty="0">
                <a:hlinkClick r:id="rId4" tooltip="Alle Studiengänge"/>
              </a:rPr>
              <a:t>ALLE STUDIENGÄNGE</a:t>
            </a:r>
            <a:endParaRPr lang="de-DE" sz="1400" dirty="0"/>
          </a:p>
          <a:p>
            <a:r>
              <a:rPr lang="de-DE" dirty="0" smtClean="0">
                <a:effectLst/>
              </a:rPr>
              <a:t/>
            </a:r>
            <a:br>
              <a:rPr lang="de-DE" dirty="0" smtClean="0">
                <a:effectLst/>
              </a:rPr>
            </a:br>
            <a:r>
              <a:rPr lang="de-DE" dirty="0" smtClean="0">
                <a:effectLst/>
              </a:rPr>
              <a:t>konsekutive</a:t>
            </a:r>
            <a:r>
              <a:rPr lang="de-DE" baseline="0" dirty="0" smtClean="0">
                <a:effectLst/>
              </a:rPr>
              <a:t> Erzieherausbildung: Anmeldung im Februar des letzten Schuljahres</a:t>
            </a:r>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34</a:t>
            </a:fld>
            <a:endParaRPr lang="de-DE" dirty="0"/>
          </a:p>
        </p:txBody>
      </p:sp>
    </p:spTree>
    <p:extLst>
      <p:ext uri="{BB962C8B-B14F-4D97-AF65-F5344CB8AC3E}">
        <p14:creationId xmlns:p14="http://schemas.microsoft.com/office/powerpoint/2010/main" val="35593539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35</a:t>
            </a:fld>
            <a:endParaRPr lang="de-DE" dirty="0"/>
          </a:p>
        </p:txBody>
      </p:sp>
    </p:spTree>
    <p:extLst>
      <p:ext uri="{BB962C8B-B14F-4D97-AF65-F5344CB8AC3E}">
        <p14:creationId xmlns:p14="http://schemas.microsoft.com/office/powerpoint/2010/main" val="2994566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B6BC265D-2A1A-47E1-8D22-0DCFEF873D01}" type="slidenum">
              <a:rPr lang="de-DE" smtClean="0"/>
              <a:t>36</a:t>
            </a:fld>
            <a:endParaRPr lang="de-DE"/>
          </a:p>
        </p:txBody>
      </p:sp>
    </p:spTree>
    <p:extLst>
      <p:ext uri="{BB962C8B-B14F-4D97-AF65-F5344CB8AC3E}">
        <p14:creationId xmlns:p14="http://schemas.microsoft.com/office/powerpoint/2010/main" val="2798220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sz="1200" dirty="0"/>
              <a:t>Ob freiwilliges Praktikum oder Pflichtpraktikum – vor Beginn solltest du einen Praktikumsvertrag mit dem Arbeitgeber abschließen. Musterverträge findest du im Internet.</a:t>
            </a:r>
          </a:p>
          <a:p>
            <a:endParaRPr lang="de-DE" sz="1200" dirty="0"/>
          </a:p>
          <a:p>
            <a:r>
              <a:rPr lang="de-DE" sz="1200" b="1" dirty="0"/>
              <a:t>Bezahlung deines Praktikums</a:t>
            </a:r>
          </a:p>
          <a:p>
            <a:r>
              <a:rPr lang="de-DE" sz="1200" dirty="0"/>
              <a:t>Der </a:t>
            </a:r>
            <a:r>
              <a:rPr lang="de-DE" sz="1200" dirty="0"/>
              <a:t>Mindestlohn</a:t>
            </a:r>
            <a:r>
              <a:rPr lang="de-DE" sz="1200" dirty="0"/>
              <a:t> von 9,60 Euro gilt grundsätzlich auch für Praktikantinnen und Praktikanten. Allerdings gibt es </a:t>
            </a:r>
            <a:r>
              <a:rPr lang="de-DE" sz="1200" dirty="0"/>
              <a:t>Ausnahmen:</a:t>
            </a:r>
            <a:endParaRPr lang="de-DE" sz="1200" dirty="0"/>
          </a:p>
          <a:p>
            <a:r>
              <a:rPr lang="de-DE" sz="1200" dirty="0"/>
              <a:t>(freiwillige) Praktika</a:t>
            </a:r>
            <a:r>
              <a:rPr lang="de-DE" sz="1200" dirty="0"/>
              <a:t> zur Berufsorientierung, die </a:t>
            </a:r>
            <a:r>
              <a:rPr lang="de-DE" sz="1200" dirty="0"/>
              <a:t>höchstens 3 Monate </a:t>
            </a:r>
            <a:r>
              <a:rPr lang="de-DE" sz="1200" dirty="0"/>
              <a:t>dauern und im Lehrplan der Ausbildung oder des Studiengangs vorgeschriebene </a:t>
            </a:r>
            <a:r>
              <a:rPr lang="de-DE" sz="1200" dirty="0"/>
              <a:t>Pflichtpraktika.</a:t>
            </a:r>
            <a:endParaRPr lang="de-DE" sz="1200" dirty="0"/>
          </a:p>
          <a:p>
            <a:r>
              <a:rPr lang="de-DE" sz="1200" dirty="0"/>
              <a:t>Hier musst du über die Entlohnung selbst mit dem Unternehmen verhandeln. Ob bei deinem Praktikum der Mindestlohn zu zahlen ist, kannst du am einfachsten mit dem Klickpfad </a:t>
            </a:r>
            <a:r>
              <a:rPr lang="de-DE" sz="1200" u="sng" dirty="0">
                <a:hlinkClick r:id="rId3"/>
              </a:rPr>
              <a:t>Mindestlohn und Praktikum</a:t>
            </a:r>
            <a:r>
              <a:rPr lang="de-DE" sz="1200" dirty="0"/>
              <a:t> überprüfen.</a:t>
            </a:r>
          </a:p>
          <a:p>
            <a:endParaRPr lang="de-DE" dirty="0" smtClean="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37</a:t>
            </a:fld>
            <a:endParaRPr lang="de-DE" dirty="0"/>
          </a:p>
        </p:txBody>
      </p:sp>
    </p:spTree>
    <p:extLst>
      <p:ext uri="{BB962C8B-B14F-4D97-AF65-F5344CB8AC3E}">
        <p14:creationId xmlns:p14="http://schemas.microsoft.com/office/powerpoint/2010/main" val="21686742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sz="1200" b="1" dirty="0"/>
              <a:t>Finanzielle Aspekte</a:t>
            </a:r>
          </a:p>
          <a:p>
            <a:pPr lvl="1"/>
            <a:r>
              <a:rPr lang="de-DE" sz="1200" dirty="0"/>
              <a:t>Die Freiwilligen erhalten ein Taschengeld und weitere Geld- oder Sachleistungen für Unterkunft, Verpflegung und ggf. Arbeitsbekleidung. </a:t>
            </a:r>
          </a:p>
          <a:p>
            <a:pPr lvl="1"/>
            <a:r>
              <a:rPr lang="de-DE" sz="1200" dirty="0"/>
              <a:t>Teilnehmer/-innen von Freiwilligendiensten erhalten einen FSJ- bzw. FÖJ-Ausweis und damit Ermäßigungen z.B. für öffentliche Verkehrsmittel. </a:t>
            </a:r>
          </a:p>
          <a:p>
            <a:pPr lvl="1"/>
            <a:r>
              <a:rPr lang="de-DE" sz="1200" dirty="0"/>
              <a:t>Teilnehmer/-innen am FSJ/FÖJ sind gesetzlich sozialversichert. </a:t>
            </a:r>
          </a:p>
          <a:p>
            <a:pPr lvl="1"/>
            <a:r>
              <a:rPr lang="de-DE" sz="1200" dirty="0"/>
              <a:t>Es besteht Anspruch auf Kindergeld, eventuell Waisenrente sowie Kinder- und Ausbildungsfreibeträge.</a:t>
            </a:r>
          </a:p>
          <a:p>
            <a:r>
              <a:rPr lang="de-DE" sz="1200" b="1" dirty="0"/>
              <a:t>Bewerbung</a:t>
            </a:r>
          </a:p>
          <a:p>
            <a:pPr lvl="1">
              <a:buNone/>
            </a:pPr>
            <a:r>
              <a:rPr lang="de-DE" sz="1200" dirty="0"/>
              <a:t>Die schriftliche Bewerbung ist direkt an den jeweiligen Träger zu richten.</a:t>
            </a:r>
            <a:endParaRPr lang="de-DE" sz="1200" b="1" dirty="0"/>
          </a:p>
          <a:p>
            <a:pPr marL="493873" lvl="1" defTabSz="991177">
              <a:buClr>
                <a:srgbClr val="C00000"/>
              </a:buClr>
              <a:buSzPct val="80000"/>
              <a:defRPr/>
            </a:pPr>
            <a:endParaRPr lang="de-DE" sz="1200" kern="0" dirty="0"/>
          </a:p>
          <a:p>
            <a:r>
              <a:rPr lang="de-DE" sz="1200" b="1" dirty="0"/>
              <a:t>Vorbereitung, Begleitung und Rückkehr</a:t>
            </a:r>
          </a:p>
          <a:p>
            <a:pPr lvl="1"/>
            <a:r>
              <a:rPr lang="de-DE" sz="1200" dirty="0"/>
              <a:t>Die Teilnehmenden haben Anspruch auf qualifizierte Anleitung und Begleitung. Es muss ein Einführungs-, Zwischen- und Abschlussseminar durchgeführt werden.</a:t>
            </a:r>
          </a:p>
          <a:p>
            <a:pPr lvl="1"/>
            <a:r>
              <a:rPr lang="de-DE" sz="1200" dirty="0"/>
              <a:t>Die pädagogische Begleitung erfolgt in Form von Seminaren und individuell durch die Mitarbeiter/-innen der Einsatzstellen sowie durch pädagogische Fachkräfte des Trägers.</a:t>
            </a:r>
          </a:p>
          <a:p>
            <a:pPr lvl="1"/>
            <a:r>
              <a:rPr lang="de-DE" sz="1200" dirty="0"/>
              <a:t>Die Seminare dauern jeweils mindestens 5 Tage. Bei einem 12-monatigen Freiwilligendienst beträgt die Gesamtdauer mindestens 25 Tage. Die Seminarzeit gilt als Dienstzeit.</a:t>
            </a:r>
          </a:p>
          <a:p>
            <a:r>
              <a:rPr lang="de-DE" sz="1200" b="1" dirty="0"/>
              <a:t>Anerkennung</a:t>
            </a:r>
          </a:p>
          <a:p>
            <a:pPr lvl="1"/>
            <a:r>
              <a:rPr lang="de-DE" sz="1200" dirty="0"/>
              <a:t>Die Freiwilligen erhalten eine Bescheinigung des Trägers über den geleisteten Dienst. </a:t>
            </a:r>
          </a:p>
          <a:p>
            <a:pPr lvl="1"/>
            <a:r>
              <a:rPr lang="de-DE" sz="1200" dirty="0"/>
              <a:t>Das FSJ/FÖJ kann als </a:t>
            </a:r>
            <a:r>
              <a:rPr lang="de-DE" sz="1200" b="1" dirty="0"/>
              <a:t>Vorpraktikum</a:t>
            </a:r>
            <a:r>
              <a:rPr lang="de-DE" sz="1200" dirty="0"/>
              <a:t> oder als </a:t>
            </a:r>
            <a:r>
              <a:rPr lang="de-DE" sz="1200" b="1" dirty="0"/>
              <a:t>Wartezeit</a:t>
            </a:r>
            <a:r>
              <a:rPr lang="de-DE" sz="1200" dirty="0"/>
              <a:t> bei der Vergabe von </a:t>
            </a:r>
            <a:r>
              <a:rPr lang="de-DE" sz="1200" b="1" dirty="0"/>
              <a:t>Studienplätzen</a:t>
            </a:r>
            <a:r>
              <a:rPr lang="de-DE" sz="1200" dirty="0"/>
              <a:t> angerechnet werden, abhängig von den jeweiligen Bestimmungen der infrage kommenden Ausbildungsgänge.</a:t>
            </a:r>
          </a:p>
          <a:p>
            <a:pPr lvl="1"/>
            <a:endParaRPr lang="de-DE" sz="1200" dirty="0"/>
          </a:p>
          <a:p>
            <a:pPr lvl="1"/>
            <a:r>
              <a:rPr lang="de-DE" sz="1200" b="1" dirty="0"/>
              <a:t>Freiwilliges Jahr in der Denkmalpflege:</a:t>
            </a:r>
          </a:p>
          <a:p>
            <a:pPr marL="495651" lvl="1" defTabSz="991304">
              <a:defRPr/>
            </a:pPr>
            <a:r>
              <a:rPr lang="de-DE" sz="1200" dirty="0"/>
              <a:t>ggf. begrenzte Anzahl von Einsatzplätzen in nur bestimmten Regionen erfordert rechtzeitige Bewerbung (z.B. FSJ Denkmalpflege in nur 13 Jugendbauhütten bundesweit – in NRW nur in Duisburg/Raesfeld und Soest) </a:t>
            </a:r>
          </a:p>
          <a:p>
            <a:pPr lvl="1"/>
            <a:endParaRPr lang="de-DE" sz="1200" b="1" dirty="0"/>
          </a:p>
          <a:p>
            <a:r>
              <a:rPr lang="de-DE" sz="1200" b="1" dirty="0"/>
              <a:t>Aufgabenbereiche</a:t>
            </a:r>
          </a:p>
          <a:p>
            <a:pPr lvl="1"/>
            <a:r>
              <a:rPr lang="de-DE" sz="1200" dirty="0"/>
              <a:t>Mögliche Aufgabenbereiche liegen u.a. in der praktischen Mitarbeit bei Sanierungen, Restaurierungen, Ausgrabungen, aber auch in der Vorbereitung und Durchführung von Führungen und weiteren Veranstaltungen in Museen und anderen kulturellen Einrichtungen.</a:t>
            </a:r>
          </a:p>
          <a:p>
            <a:r>
              <a:rPr lang="de-DE" sz="1200" b="1" dirty="0"/>
              <a:t>Einsatzstellen</a:t>
            </a:r>
          </a:p>
          <a:p>
            <a:pPr lvl="1"/>
            <a:r>
              <a:rPr lang="de-DE" sz="1200" dirty="0"/>
              <a:t>Museen und kulturelle Einrichtungen </a:t>
            </a:r>
          </a:p>
          <a:p>
            <a:pPr lvl="1"/>
            <a:r>
              <a:rPr lang="de-DE" sz="1200" dirty="0"/>
              <a:t>Einrichtungen der Bodendenkmalpflege (archäologische Grabungsstätten) und Gartendenkmalpflege (z.B. Schlossgärten) </a:t>
            </a:r>
          </a:p>
          <a:p>
            <a:pPr lvl="1"/>
            <a:r>
              <a:rPr lang="de-DE" sz="1200" dirty="0"/>
              <a:t>denkmalpflegeorientierte Vereine </a:t>
            </a:r>
          </a:p>
          <a:p>
            <a:pPr lvl="1"/>
            <a:r>
              <a:rPr lang="de-DE" sz="1200" dirty="0"/>
              <a:t>Handwerksbetriebe </a:t>
            </a:r>
          </a:p>
          <a:p>
            <a:pPr lvl="1"/>
            <a:r>
              <a:rPr lang="de-DE" sz="1200" dirty="0"/>
              <a:t>Restauratoren Betriebe </a:t>
            </a:r>
          </a:p>
          <a:p>
            <a:pPr lvl="1"/>
            <a:r>
              <a:rPr lang="de-DE" sz="1200" dirty="0"/>
              <a:t>Denkmalpflegebehörden </a:t>
            </a:r>
          </a:p>
          <a:p>
            <a:pPr lvl="1"/>
            <a:r>
              <a:rPr lang="de-DE" sz="1200" dirty="0"/>
              <a:t>Architektur- und Planungsbüros sowie Forschungsinstitute</a:t>
            </a:r>
          </a:p>
          <a:p>
            <a:pPr lvl="1"/>
            <a:endParaRPr lang="de-DE" sz="1200" dirty="0"/>
          </a:p>
          <a:p>
            <a:pPr lvl="1"/>
            <a:r>
              <a:rPr lang="de-DE" sz="1200" b="1" dirty="0"/>
              <a:t>FSJ im Sport</a:t>
            </a:r>
          </a:p>
          <a:p>
            <a:r>
              <a:rPr lang="de-DE" sz="1200" b="1" dirty="0"/>
              <a:t>Aufgabenbereiche</a:t>
            </a:r>
          </a:p>
          <a:p>
            <a:pPr lvl="1"/>
            <a:r>
              <a:rPr lang="de-DE" sz="1200" dirty="0"/>
              <a:t>Hilfstätigkeiten, die insbesondere mit der sportlichen Betreuung von Kindern und Jugendlichen zu tun haben. Die Aufgaben sind z.B. Mitarbeit bei der Vereins- oder Verbandsarbeit, bei Spielfesten, bei Ferienfreizeiten oder Ferienspielen oder bei Abenteuersportaktionen.</a:t>
            </a:r>
          </a:p>
          <a:p>
            <a:r>
              <a:rPr lang="de-DE" sz="1200" b="1" dirty="0"/>
              <a:t>Einsatzstellen</a:t>
            </a:r>
          </a:p>
          <a:p>
            <a:pPr lvl="1"/>
            <a:r>
              <a:rPr lang="de-DE" sz="1200" dirty="0"/>
              <a:t>Sportvereine, Sportverbände </a:t>
            </a:r>
          </a:p>
          <a:p>
            <a:pPr lvl="1"/>
            <a:r>
              <a:rPr lang="de-DE" sz="1200" dirty="0"/>
              <a:t>Jugendferiendörfer </a:t>
            </a:r>
          </a:p>
          <a:p>
            <a:pPr lvl="1"/>
            <a:r>
              <a:rPr lang="de-DE" sz="1200" dirty="0"/>
              <a:t>Bewegungskindergärten</a:t>
            </a:r>
          </a:p>
          <a:p>
            <a:r>
              <a:rPr lang="de-DE" sz="1200" b="1" dirty="0"/>
              <a:t>Zusatzqualifikation</a:t>
            </a:r>
          </a:p>
          <a:p>
            <a:pPr lvl="1"/>
            <a:r>
              <a:rPr lang="de-DE" sz="1200" dirty="0"/>
              <a:t>Im FSJ im Sport wird die Übungsleiterlizenz für Breiten- und Jugendsport erworben.</a:t>
            </a:r>
          </a:p>
          <a:p>
            <a:pPr lvl="1"/>
            <a:endParaRPr lang="de-DE" sz="1200" b="1" dirty="0"/>
          </a:p>
          <a:p>
            <a:pPr lvl="1"/>
            <a:r>
              <a:rPr lang="de-DE" sz="1200" b="1" dirty="0"/>
              <a:t>FSJ Kultur</a:t>
            </a:r>
          </a:p>
          <a:p>
            <a:r>
              <a:rPr lang="de-DE" sz="1200" b="1" dirty="0"/>
              <a:t>Aufgabenbereiche</a:t>
            </a:r>
          </a:p>
          <a:p>
            <a:pPr lvl="1"/>
            <a:r>
              <a:rPr lang="de-DE" sz="1200" dirty="0"/>
              <a:t>Die Aufgaben sind z.B. Mitarbeit bei der Presse- und Öffentlichkeitsarbeit, Veranstaltungsplanung oder dem Besucherservice der kulturellen Einrichtungen.</a:t>
            </a:r>
          </a:p>
          <a:p>
            <a:r>
              <a:rPr lang="de-DE" sz="1200" b="1" dirty="0"/>
              <a:t>Einsatzstellen</a:t>
            </a:r>
          </a:p>
          <a:p>
            <a:pPr lvl="1"/>
            <a:r>
              <a:rPr lang="de-DE" sz="1200" dirty="0"/>
              <a:t>Theater, Museen, Bibliotheken </a:t>
            </a:r>
          </a:p>
          <a:p>
            <a:pPr lvl="1"/>
            <a:r>
              <a:rPr lang="de-DE" sz="1200" dirty="0"/>
              <a:t>Gedenkstätten </a:t>
            </a:r>
          </a:p>
          <a:p>
            <a:pPr lvl="1"/>
            <a:r>
              <a:rPr lang="de-DE" sz="1200" dirty="0"/>
              <a:t>Jugendkunstschulen </a:t>
            </a:r>
          </a:p>
          <a:p>
            <a:pPr lvl="1"/>
            <a:r>
              <a:rPr lang="de-DE" sz="1200" dirty="0"/>
              <a:t>Medieninitiativen</a:t>
            </a:r>
          </a:p>
          <a:p>
            <a:r>
              <a:rPr lang="de-DE" sz="1200" b="1" dirty="0"/>
              <a:t>Bewerbung</a:t>
            </a:r>
          </a:p>
          <a:p>
            <a:pPr lvl="1"/>
            <a:r>
              <a:rPr lang="de-DE" sz="1200" dirty="0"/>
              <a:t>Interessentinnen und Interessenten für das FSJ in der Kultur reichen ihre Bewerbung zentral über ein </a:t>
            </a:r>
            <a:r>
              <a:rPr lang="de-DE" sz="1200" dirty="0">
                <a:hlinkClick r:id="rId3"/>
              </a:rPr>
              <a:t>Onlineverfahren</a:t>
            </a:r>
            <a:r>
              <a:rPr lang="de-DE" sz="1200" dirty="0"/>
              <a:t>  </a:t>
            </a:r>
            <a:r>
              <a:rPr lang="de-DE" sz="1200" dirty="0">
                <a:hlinkClick r:id="rId3"/>
              </a:rPr>
              <a:t>http://www.fsjkultur.de/</a:t>
            </a:r>
            <a:r>
              <a:rPr lang="de-DE" sz="1200" dirty="0"/>
              <a:t> ein</a:t>
            </a:r>
          </a:p>
          <a:p>
            <a:pPr lvl="1"/>
            <a:r>
              <a:rPr lang="de-DE" sz="1200" dirty="0"/>
              <a:t>Bewerbungsschluss ist der 31. März eines jeden Jahres</a:t>
            </a:r>
          </a:p>
          <a:p>
            <a:pPr lvl="1"/>
            <a:endParaRPr lang="de-DE" sz="1200" dirty="0"/>
          </a:p>
          <a:p>
            <a:pPr lvl="1"/>
            <a:r>
              <a:rPr lang="de-DE" sz="1200" b="1" dirty="0"/>
              <a:t>FSJ</a:t>
            </a:r>
          </a:p>
          <a:p>
            <a:r>
              <a:rPr lang="de-DE" sz="1200" b="1" dirty="0"/>
              <a:t>Aufgabenbereiche</a:t>
            </a:r>
          </a:p>
          <a:p>
            <a:pPr lvl="1"/>
            <a:r>
              <a:rPr lang="de-DE" sz="1200" dirty="0"/>
              <a:t>Als klassische Einsatzfelder gelten das Pflegen, Betreuen und Begleiten von Menschen in allen sozialen oder medizinischen Arbeitsbereichen.</a:t>
            </a:r>
          </a:p>
          <a:p>
            <a:r>
              <a:rPr lang="de-DE" sz="1200" b="1" dirty="0"/>
              <a:t>Einsatzstellen</a:t>
            </a:r>
          </a:p>
          <a:p>
            <a:pPr lvl="1"/>
            <a:r>
              <a:rPr lang="de-DE" sz="1200" dirty="0"/>
              <a:t>Kinder- und Jugendhilfeeinrichtungen </a:t>
            </a:r>
          </a:p>
          <a:p>
            <a:pPr lvl="1"/>
            <a:r>
              <a:rPr lang="de-DE" sz="1200" dirty="0"/>
              <a:t>Kindertagesstätten </a:t>
            </a:r>
          </a:p>
          <a:p>
            <a:pPr lvl="1"/>
            <a:r>
              <a:rPr lang="de-DE" sz="1200" dirty="0"/>
              <a:t>Einrichtungen für Menschen mit Behinderung </a:t>
            </a:r>
          </a:p>
          <a:p>
            <a:pPr lvl="1"/>
            <a:r>
              <a:rPr lang="de-DE" sz="1200" dirty="0"/>
              <a:t>Krankenhäuser und Fachkliniken, Hospize </a:t>
            </a:r>
          </a:p>
          <a:p>
            <a:pPr lvl="1"/>
            <a:r>
              <a:rPr lang="de-DE" sz="1200" dirty="0"/>
              <a:t>Senioren- und Pflegeheime, ambulante Sozialdienste, Mehrgenerationenhäuser </a:t>
            </a:r>
          </a:p>
          <a:p>
            <a:pPr lvl="1"/>
            <a:r>
              <a:rPr lang="de-DE" sz="1200" dirty="0"/>
              <a:t>Kirchengemeinden</a:t>
            </a:r>
          </a:p>
          <a:p>
            <a:pPr lvl="1"/>
            <a:endParaRPr lang="de-DE" sz="1200" dirty="0"/>
          </a:p>
          <a:p>
            <a:pPr lvl="1"/>
            <a:r>
              <a:rPr lang="de-DE" sz="1200" b="1" dirty="0"/>
              <a:t>FÖJ</a:t>
            </a:r>
          </a:p>
          <a:p>
            <a:r>
              <a:rPr lang="de-DE" sz="1200" b="1" dirty="0"/>
              <a:t>Aufgabenbereiche</a:t>
            </a:r>
          </a:p>
          <a:p>
            <a:pPr lvl="1"/>
            <a:r>
              <a:rPr lang="de-DE" sz="1200" dirty="0"/>
              <a:t>Mögliche Aufgabenbereiche liegen u.a. in der ökologischen Landwirtschaft und Tierpflege, bei Naturschutzmaßnahmen, der Landschaftspflege oder bei Kartierungsarbeiten.</a:t>
            </a:r>
          </a:p>
          <a:p>
            <a:r>
              <a:rPr lang="de-DE" sz="1200" b="1" dirty="0"/>
              <a:t>Einsatzstellen</a:t>
            </a:r>
          </a:p>
          <a:p>
            <a:pPr lvl="1"/>
            <a:r>
              <a:rPr lang="de-DE" sz="1200" dirty="0"/>
              <a:t>Natur- und Umweltverbände </a:t>
            </a:r>
          </a:p>
          <a:p>
            <a:pPr lvl="1"/>
            <a:r>
              <a:rPr lang="de-DE" sz="1200" dirty="0"/>
              <a:t>Biohöfe, landwirtschaftliche Betriebe </a:t>
            </a:r>
          </a:p>
          <a:p>
            <a:pPr lvl="1"/>
            <a:r>
              <a:rPr lang="de-DE" sz="1200" dirty="0"/>
              <a:t>Bildungseinrichtungen </a:t>
            </a:r>
          </a:p>
          <a:p>
            <a:pPr lvl="1"/>
            <a:r>
              <a:rPr lang="de-DE" sz="1200" dirty="0"/>
              <a:t>Naturschutzstationen, Nationalparks, Vogelschutzwarten </a:t>
            </a:r>
          </a:p>
          <a:p>
            <a:pPr lvl="1"/>
            <a:r>
              <a:rPr lang="de-DE" sz="1200" dirty="0"/>
              <a:t>Forst- oder Umweltämter, Umweltlabore </a:t>
            </a:r>
          </a:p>
          <a:p>
            <a:pPr lvl="1"/>
            <a:r>
              <a:rPr lang="de-DE" sz="1200" dirty="0"/>
              <a:t>Ingenieurbüros oder alternative Vereine und Projekte</a:t>
            </a:r>
          </a:p>
          <a:p>
            <a:pPr lvl="1"/>
            <a:endParaRPr lang="de-DE" sz="1200" b="1" dirty="0"/>
          </a:p>
          <a:p>
            <a:pPr lvl="1"/>
            <a:endParaRPr lang="de-DE" sz="1200" dirty="0"/>
          </a:p>
          <a:p>
            <a:pPr lvl="1"/>
            <a:r>
              <a:rPr lang="de-DE" sz="1200" b="1" dirty="0"/>
              <a:t>FSJ in der Politik</a:t>
            </a:r>
          </a:p>
          <a:p>
            <a:r>
              <a:rPr lang="de-DE" sz="1200" b="1" dirty="0"/>
              <a:t>Aufgabenbereiche</a:t>
            </a:r>
          </a:p>
          <a:p>
            <a:pPr lvl="1"/>
            <a:r>
              <a:rPr lang="de-DE" sz="1200" dirty="0"/>
              <a:t>Die Aufgaben sind z.B. die Mitarbeit in politischen Fraktionen des Landtags oder in Ämtern der Kommunalverwaltung.</a:t>
            </a:r>
          </a:p>
          <a:p>
            <a:r>
              <a:rPr lang="de-DE" sz="1200" b="1" dirty="0"/>
              <a:t>Einsatzstellen</a:t>
            </a:r>
          </a:p>
          <a:p>
            <a:pPr lvl="1"/>
            <a:r>
              <a:rPr lang="de-DE" sz="1200" dirty="0"/>
              <a:t>Ämter der Kommunalverwaltung, Bürgerbüros, Ausländerräte </a:t>
            </a:r>
          </a:p>
          <a:p>
            <a:pPr lvl="1"/>
            <a:r>
              <a:rPr lang="de-DE" sz="1200" dirty="0"/>
              <a:t>Ausschüsse, Verwaltungen und Gremien der Landes- und Kommunalparlamente </a:t>
            </a:r>
          </a:p>
          <a:p>
            <a:pPr lvl="1"/>
            <a:r>
              <a:rPr lang="de-DE" sz="1200" dirty="0"/>
              <a:t>Einrichtungen politischer Bildung bzw. der überparteilichen Bildung </a:t>
            </a:r>
          </a:p>
          <a:p>
            <a:pPr lvl="1"/>
            <a:r>
              <a:rPr lang="de-DE" sz="1200" dirty="0"/>
              <a:t>Politische Stiftungen </a:t>
            </a:r>
          </a:p>
          <a:p>
            <a:pPr lvl="1"/>
            <a:r>
              <a:rPr lang="de-DE" sz="1200" dirty="0"/>
              <a:t>Öffentlich-rechtliche Medien, Jugendpresse </a:t>
            </a:r>
          </a:p>
          <a:p>
            <a:pPr lvl="1"/>
            <a:r>
              <a:rPr lang="de-DE" sz="1200" dirty="0"/>
              <a:t>Fraktionen des Landtags </a:t>
            </a:r>
          </a:p>
          <a:p>
            <a:pPr lvl="1"/>
            <a:r>
              <a:rPr lang="de-DE" sz="1200" dirty="0"/>
              <a:t>Gewerkschaften </a:t>
            </a:r>
          </a:p>
          <a:p>
            <a:pPr lvl="1"/>
            <a:r>
              <a:rPr lang="de-DE" sz="1200" dirty="0"/>
              <a:t>Freiwilligenagenturen </a:t>
            </a:r>
          </a:p>
          <a:p>
            <a:pPr lvl="1"/>
            <a:r>
              <a:rPr lang="de-DE" sz="1200" dirty="0"/>
              <a:t>Menschenrechtsorganisationen</a:t>
            </a:r>
          </a:p>
          <a:p>
            <a:pPr>
              <a:defRPr/>
            </a:pPr>
            <a:endParaRPr lang="de-DE" sz="1200" b="1" dirty="0"/>
          </a:p>
          <a:p>
            <a:pPr marL="747091" indent="-277680">
              <a:buClr>
                <a:schemeClr val="bg2"/>
              </a:buClr>
              <a:buFont typeface="Wingdings" pitchFamily="2" charset="2"/>
              <a:buChar char="§"/>
            </a:pPr>
            <a:r>
              <a:rPr lang="de-DE" sz="1200" dirty="0"/>
              <a:t>Die Freiwilligen werden in der </a:t>
            </a:r>
            <a:r>
              <a:rPr lang="de-DE" sz="1200" b="1" dirty="0"/>
              <a:t>gesetzlichen Kranken- und Pflegeversicherung pflichtversichert,</a:t>
            </a:r>
            <a:r>
              <a:rPr lang="de-DE" sz="1200" dirty="0"/>
              <a:t> weitere Sozialversicherungsbeiträge werden übernommen und es kann Kindergeld gezahlt werden.</a:t>
            </a:r>
            <a:r>
              <a:rPr lang="de-DE" sz="1200" dirty="0"/>
              <a:t> </a:t>
            </a:r>
          </a:p>
          <a:p>
            <a:pPr marL="740480">
              <a:buClr>
                <a:schemeClr val="bg2"/>
              </a:buClr>
              <a:buFont typeface="Wingdings" pitchFamily="2" charset="2"/>
              <a:buChar char="§"/>
            </a:pPr>
            <a:r>
              <a:rPr lang="de-DE" sz="1200" dirty="0"/>
              <a:t>Die Einsatzstellen können </a:t>
            </a:r>
            <a:r>
              <a:rPr lang="de-DE" sz="1200" b="1" dirty="0"/>
              <a:t>Unterkunft, Verpflegung, Arbeitskleidung </a:t>
            </a:r>
            <a:r>
              <a:rPr lang="de-DE" sz="1200" dirty="0"/>
              <a:t>und ein </a:t>
            </a:r>
            <a:r>
              <a:rPr lang="de-DE" sz="1200" b="1" dirty="0"/>
              <a:t>angemessenes Taschengeld </a:t>
            </a:r>
            <a:r>
              <a:rPr lang="de-DE" sz="1200" dirty="0"/>
              <a:t>zur Verfügung stellen;</a:t>
            </a:r>
            <a:r>
              <a:rPr lang="de-DE" sz="1200" dirty="0">
                <a:solidFill>
                  <a:schemeClr val="accent1"/>
                </a:solidFill>
              </a:rPr>
              <a:t> </a:t>
            </a:r>
            <a:r>
              <a:rPr lang="de-DE" sz="1200" dirty="0"/>
              <a:t>nach Ermessen der Einsatzstelle können dafür auch Geldersatzleistungen gezahlt werden.</a:t>
            </a:r>
          </a:p>
          <a:p>
            <a:endParaRPr lang="de-DE" sz="1200"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B6BC265D-2A1A-47E1-8D22-0DCFEF873D01}" type="slidenum">
              <a:rPr lang="de-DE" smtClean="0"/>
              <a:t>38</a:t>
            </a:fld>
            <a:endParaRPr lang="de-DE"/>
          </a:p>
        </p:txBody>
      </p:sp>
    </p:spTree>
    <p:extLst>
      <p:ext uri="{BB962C8B-B14F-4D97-AF65-F5344CB8AC3E}">
        <p14:creationId xmlns:p14="http://schemas.microsoft.com/office/powerpoint/2010/main" val="834672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a:defRPr/>
            </a:pPr>
            <a:r>
              <a:rPr lang="de-DE" sz="1200" dirty="0"/>
              <a:t>BFD: </a:t>
            </a:r>
            <a:r>
              <a:rPr lang="de-DE" sz="1200" b="1" dirty="0"/>
              <a:t>Einsatzfelder:</a:t>
            </a:r>
          </a:p>
          <a:p>
            <a:pPr marL="469412" lvl="1" indent="1653">
              <a:defRPr/>
            </a:pPr>
            <a:r>
              <a:rPr lang="de-DE" sz="1200" dirty="0"/>
              <a:t>in der Kinder- und Jugendhilfe, in Einrichtungen der Wohlfahrts-, Gesundheits- und Altenpflege, der Kultur und Denkmalpflege bis hin zu Einrichtungen, die im Bereich des Umwelt- und Naturschutzes tätig sind; Sport u.v.m. </a:t>
            </a:r>
            <a:r>
              <a:rPr lang="de-DE" sz="1200" dirty="0">
                <a:solidFill>
                  <a:schemeClr val="tx2"/>
                </a:solidFill>
              </a:rPr>
              <a:t>;</a:t>
            </a:r>
            <a:endParaRPr lang="de-DE" sz="1200" i="1" dirty="0">
              <a:solidFill>
                <a:schemeClr val="tx2"/>
              </a:solidFill>
            </a:endParaRPr>
          </a:p>
          <a:p>
            <a:pPr>
              <a:defRPr/>
            </a:pPr>
            <a:r>
              <a:rPr lang="de-DE" sz="1200" b="1" dirty="0"/>
              <a:t>Verdienst und Absicherungen:</a:t>
            </a:r>
          </a:p>
          <a:p>
            <a:pPr marL="747091" indent="-277680">
              <a:buClr>
                <a:schemeClr val="bg2"/>
              </a:buClr>
              <a:buFont typeface="Wingdings" pitchFamily="2" charset="2"/>
              <a:buChar char="§"/>
            </a:pPr>
            <a:r>
              <a:rPr lang="de-DE" sz="1200" dirty="0"/>
              <a:t>Die Freiwilligen werden in der </a:t>
            </a:r>
            <a:r>
              <a:rPr lang="de-DE" sz="1200" b="1" dirty="0"/>
              <a:t>gesetzlichen Kranken- und Pflegeversicherung pflichtversichert,</a:t>
            </a:r>
            <a:r>
              <a:rPr lang="de-DE" sz="1200" dirty="0"/>
              <a:t> weitere Sozialversicherungsbeiträge werden übernommen und es kann Kindergeld gezahlt werden.</a:t>
            </a:r>
            <a:r>
              <a:rPr lang="de-DE" sz="1200" dirty="0"/>
              <a:t> </a:t>
            </a:r>
          </a:p>
          <a:p>
            <a:pPr marL="740480">
              <a:buClr>
                <a:schemeClr val="bg2"/>
              </a:buClr>
              <a:buFont typeface="Wingdings" pitchFamily="2" charset="2"/>
              <a:buChar char="§"/>
            </a:pPr>
            <a:r>
              <a:rPr lang="de-DE" sz="1200" dirty="0"/>
              <a:t>Die Einsatzstellen können </a:t>
            </a:r>
            <a:r>
              <a:rPr lang="de-DE" sz="1200" b="1" dirty="0"/>
              <a:t>Unterkunft, Verpflegung, Arbeitskleidung </a:t>
            </a:r>
            <a:r>
              <a:rPr lang="de-DE" sz="1200" dirty="0"/>
              <a:t>und ein </a:t>
            </a:r>
            <a:r>
              <a:rPr lang="de-DE" sz="1200" b="1" dirty="0"/>
              <a:t>angemessenes Taschengeld </a:t>
            </a:r>
            <a:r>
              <a:rPr lang="de-DE" sz="1200" dirty="0"/>
              <a:t>zur Verfügung stellen;</a:t>
            </a:r>
            <a:r>
              <a:rPr lang="de-DE" sz="1200" dirty="0">
                <a:solidFill>
                  <a:schemeClr val="accent1"/>
                </a:solidFill>
              </a:rPr>
              <a:t> </a:t>
            </a:r>
            <a:r>
              <a:rPr lang="de-DE" sz="1200" dirty="0"/>
              <a:t>nach Ermessen der Einsatzstelle können dafür auch Geldersatzleistungen gezahlt werden.</a:t>
            </a:r>
          </a:p>
          <a:p>
            <a:endParaRPr lang="de-DE"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B6BC265D-2A1A-47E1-8D22-0DCFEF873D01}" type="slidenum">
              <a:rPr lang="de-DE" smtClean="0"/>
              <a:t>39</a:t>
            </a:fld>
            <a:endParaRPr lang="de-DE"/>
          </a:p>
        </p:txBody>
      </p:sp>
    </p:spTree>
    <p:extLst>
      <p:ext uri="{BB962C8B-B14F-4D97-AF65-F5344CB8AC3E}">
        <p14:creationId xmlns:p14="http://schemas.microsoft.com/office/powerpoint/2010/main" val="32655301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pPr marL="247854" indent="-247854"/>
            <a:r>
              <a:rPr lang="de-DE" sz="1200" dirty="0"/>
              <a:t>Dauer flexibel wählbar; die ersten 3 Monate (12 Wochen) Grundausbildung</a:t>
            </a:r>
          </a:p>
          <a:p>
            <a:pPr marL="247854" indent="-247854"/>
            <a:r>
              <a:rPr lang="de-DE" sz="1200" dirty="0"/>
              <a:t>Teilstreitkraft frei wählbar: </a:t>
            </a:r>
            <a:r>
              <a:rPr lang="de-DE" sz="1200" dirty="0"/>
              <a:t>Cyber- und Informationsraum, dem Heer, der Luftwaffe, der Marine, dem Sanitätsdienst oder der Streitkräftebasis absolvierst. </a:t>
            </a:r>
            <a:endParaRPr lang="de-DE" sz="1200" dirty="0"/>
          </a:p>
          <a:p>
            <a:pPr marL="247854" indent="-247854" defTabSz="991415"/>
            <a:r>
              <a:rPr lang="de-DE" sz="1200" dirty="0"/>
              <a:t>Es erwartet dich eine Vielzahl an zusätzlichen Qualifizierungsmöglichkeiten und von Tag 1 an ein attraktives Vergütungspaket. </a:t>
            </a:r>
          </a:p>
          <a:p>
            <a:pPr marL="247854" indent="-247854" defTabSz="991415"/>
            <a:r>
              <a:rPr lang="de-DE" sz="1200" dirty="0"/>
              <a:t>Vollzeitschulpflicht muss erfüllt sein</a:t>
            </a:r>
          </a:p>
          <a:p>
            <a:pPr marL="247854" indent="-247854" defTabSz="991415"/>
            <a:endParaRPr lang="de-DE" sz="1200" dirty="0"/>
          </a:p>
          <a:p>
            <a:pPr marL="247854" indent="-247854" defTabSz="991415"/>
            <a:r>
              <a:rPr lang="de-DE" sz="1200" dirty="0"/>
              <a:t>Auswahlverfahren mit einem Computertest und einem Bewerbungsgespräch --- Der </a:t>
            </a:r>
            <a:r>
              <a:rPr lang="de-DE" sz="1200" dirty="0">
                <a:hlinkClick r:id="rId3"/>
              </a:rPr>
              <a:t>Bundeswehr Sporttest</a:t>
            </a:r>
            <a:r>
              <a:rPr lang="de-DE" sz="1200" dirty="0"/>
              <a:t> muss seit 2013 für den FWD aber nicht mehr durchgeführt werden.</a:t>
            </a:r>
          </a:p>
          <a:p>
            <a:pPr marL="247854" indent="-247854"/>
            <a:endParaRPr lang="de-DE" sz="1200" dirty="0"/>
          </a:p>
          <a:p>
            <a:pPr marL="247854" indent="-247854"/>
            <a:r>
              <a:rPr lang="de-DE" sz="1200" dirty="0"/>
              <a:t>Dauer: erste 6 Monate sind Probezeit, ab 12 Monaten wird erwartet, dass man an Auslandseinsätzen teilnimmt und bereit ist, deutschlandweit versetzt zu werden</a:t>
            </a:r>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9B01A3C9-0BCF-401E-AB78-2159E2565C14}" type="slidenum">
              <a:rPr lang="de-DE" smtClean="0"/>
              <a:t>40</a:t>
            </a:fld>
            <a:endParaRPr lang="de-DE"/>
          </a:p>
        </p:txBody>
      </p:sp>
    </p:spTree>
    <p:extLst>
      <p:ext uri="{BB962C8B-B14F-4D97-AF65-F5344CB8AC3E}">
        <p14:creationId xmlns:p14="http://schemas.microsoft.com/office/powerpoint/2010/main" val="2000390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r>
              <a:rPr lang="de-DE" sz="1200" b="1" dirty="0"/>
              <a:t>Finanzielle Aspekte</a:t>
            </a:r>
          </a:p>
          <a:p>
            <a:pPr lvl="1"/>
            <a:r>
              <a:rPr lang="de-DE" sz="1200" dirty="0"/>
              <a:t>Die Freiwilligen erhalten ein Taschengeld und weitere Geld- oder Sachleistungen für Unterkunft, Verpflegung und ggf. Arbeitsbekleidung. </a:t>
            </a:r>
          </a:p>
          <a:p>
            <a:pPr lvl="1"/>
            <a:r>
              <a:rPr lang="de-DE" sz="1200" dirty="0"/>
              <a:t>Teilnehmer/-innen von Freiwilligendiensten erhalten einen FSJ- bzw. FÖJ-Ausweis und damit Ermäßigungen z.B. für öffentliche Verkehrsmittel. </a:t>
            </a:r>
          </a:p>
          <a:p>
            <a:pPr lvl="1"/>
            <a:r>
              <a:rPr lang="de-DE" sz="1200" dirty="0"/>
              <a:t>Teilnehmer/-innen am FSJ/FÖJ sind gesetzlich sozialversichert. </a:t>
            </a:r>
          </a:p>
          <a:p>
            <a:pPr lvl="1"/>
            <a:r>
              <a:rPr lang="de-DE" sz="1200" dirty="0"/>
              <a:t>Es besteht Anspruch auf Kindergeld, eventuell Waisenrente sowie Kinder- und Ausbildungsfreibeträge.</a:t>
            </a:r>
          </a:p>
          <a:p>
            <a:r>
              <a:rPr lang="de-DE" sz="1200" b="1" dirty="0"/>
              <a:t>Bewerbung</a:t>
            </a:r>
          </a:p>
          <a:p>
            <a:pPr lvl="1">
              <a:buNone/>
            </a:pPr>
            <a:r>
              <a:rPr lang="de-DE" sz="1200" dirty="0"/>
              <a:t>Die schriftliche Bewerbung ist direkt an den jeweiligen Träger zu richten.</a:t>
            </a:r>
            <a:endParaRPr lang="de-DE" sz="1200" b="1" dirty="0"/>
          </a:p>
          <a:p>
            <a:pPr marL="493873" lvl="1" defTabSz="991177">
              <a:buClr>
                <a:srgbClr val="C00000"/>
              </a:buClr>
              <a:buSzPct val="80000"/>
              <a:defRPr/>
            </a:pPr>
            <a:endParaRPr lang="de-DE" sz="1200" kern="0" dirty="0"/>
          </a:p>
          <a:p>
            <a:r>
              <a:rPr lang="de-DE" sz="1200" b="1" dirty="0"/>
              <a:t>Vorbereitung, Begleitung und Rückkehr</a:t>
            </a:r>
          </a:p>
          <a:p>
            <a:pPr lvl="1"/>
            <a:r>
              <a:rPr lang="de-DE" sz="1200" dirty="0"/>
              <a:t>Die Teilnehmenden haben Anspruch auf qualifizierte Anleitung und Begleitung. Es muss ein Einführungs-, Zwischen- und Abschlussseminar durchgeführt werden.</a:t>
            </a:r>
          </a:p>
          <a:p>
            <a:pPr lvl="1"/>
            <a:r>
              <a:rPr lang="de-DE" sz="1200" dirty="0"/>
              <a:t>Die pädagogische Begleitung erfolgt in Form von Seminaren und individuell durch die Mitarbeiter/-innen der Einsatzstellen sowie durch pädagogische Fachkräfte des Trägers.</a:t>
            </a:r>
          </a:p>
          <a:p>
            <a:pPr lvl="1"/>
            <a:r>
              <a:rPr lang="de-DE" sz="1200" dirty="0"/>
              <a:t>Die Seminare dauern jeweils mindestens 5 Tage. Bei einem 12-monatigen Freiwilligendienst beträgt die Gesamtdauer mindestens 25 Tage. Die Seminarzeit gilt als Dienstzeit.</a:t>
            </a:r>
          </a:p>
          <a:p>
            <a:r>
              <a:rPr lang="de-DE" sz="1200" b="1" dirty="0"/>
              <a:t>Anerkennung</a:t>
            </a:r>
          </a:p>
          <a:p>
            <a:pPr lvl="1"/>
            <a:r>
              <a:rPr lang="de-DE" sz="1200" dirty="0"/>
              <a:t>Die Freiwilligen erhalten eine Bescheinigung des Trägers über den geleisteten Dienst. </a:t>
            </a:r>
          </a:p>
          <a:p>
            <a:pPr lvl="1"/>
            <a:r>
              <a:rPr lang="de-DE" sz="1200" dirty="0"/>
              <a:t>Das FSJ/FÖJ kann als </a:t>
            </a:r>
            <a:r>
              <a:rPr lang="de-DE" sz="1200" b="1" dirty="0"/>
              <a:t>Vorpraktikum</a:t>
            </a:r>
            <a:r>
              <a:rPr lang="de-DE" sz="1200" dirty="0"/>
              <a:t> oder als </a:t>
            </a:r>
            <a:r>
              <a:rPr lang="de-DE" sz="1200" b="1" dirty="0"/>
              <a:t>Wartezeit</a:t>
            </a:r>
            <a:r>
              <a:rPr lang="de-DE" sz="1200" dirty="0"/>
              <a:t> bei der Vergabe von </a:t>
            </a:r>
            <a:r>
              <a:rPr lang="de-DE" sz="1200" b="1" dirty="0"/>
              <a:t>Studienplätzen</a:t>
            </a:r>
            <a:r>
              <a:rPr lang="de-DE" sz="1200" dirty="0"/>
              <a:t> angerechnet werden, abhängig von den jeweiligen Bestimmungen der infrage kommenden Ausbildungsgänge.</a:t>
            </a:r>
          </a:p>
          <a:p>
            <a:pPr lvl="1"/>
            <a:endParaRPr lang="de-DE" sz="1200" dirty="0"/>
          </a:p>
          <a:p>
            <a:pPr lvl="1"/>
            <a:r>
              <a:rPr lang="de-DE" sz="1200" b="1" dirty="0"/>
              <a:t>Freiwilliges Jahr in der Denkmalpflege:</a:t>
            </a:r>
          </a:p>
          <a:p>
            <a:pPr marL="495651" lvl="1" defTabSz="991304">
              <a:defRPr/>
            </a:pPr>
            <a:r>
              <a:rPr lang="de-DE" sz="1200" dirty="0"/>
              <a:t>ggf. begrenzte Anzahl von Einsatzplätzen in nur bestimmten Regionen erfordert rechtzeitige Bewerbung (z.B. FSJ Denkmalpflege in nur 13 Jugendbauhütten bundesweit – in NRW nur in Duisburg/Raesfeld und Soest) </a:t>
            </a:r>
          </a:p>
          <a:p>
            <a:pPr lvl="1"/>
            <a:endParaRPr lang="de-DE" sz="1200" b="1" dirty="0"/>
          </a:p>
          <a:p>
            <a:r>
              <a:rPr lang="de-DE" sz="1200" b="1" dirty="0"/>
              <a:t>Aufgabenbereiche</a:t>
            </a:r>
          </a:p>
          <a:p>
            <a:pPr lvl="1"/>
            <a:r>
              <a:rPr lang="de-DE" sz="1200" dirty="0"/>
              <a:t>Mögliche Aufgabenbereiche liegen u.a. in der praktischen Mitarbeit bei Sanierungen, Restaurierungen, Ausgrabungen, aber auch in der Vorbereitung und Durchführung von Führungen und weiteren Veranstaltungen in Museen und anderen kulturellen Einrichtungen.</a:t>
            </a:r>
          </a:p>
          <a:p>
            <a:r>
              <a:rPr lang="de-DE" sz="1200" b="1" dirty="0"/>
              <a:t>Einsatzstellen</a:t>
            </a:r>
          </a:p>
          <a:p>
            <a:pPr lvl="1"/>
            <a:r>
              <a:rPr lang="de-DE" sz="1200" dirty="0"/>
              <a:t>Museen und kulturelle Einrichtungen </a:t>
            </a:r>
          </a:p>
          <a:p>
            <a:pPr lvl="1"/>
            <a:r>
              <a:rPr lang="de-DE" sz="1200" dirty="0"/>
              <a:t>Einrichtungen der Bodendenkmalpflege (archäologische Grabungsstätten) und Gartendenkmalpflege (z.B. Schlossgärten) </a:t>
            </a:r>
          </a:p>
          <a:p>
            <a:pPr lvl="1"/>
            <a:r>
              <a:rPr lang="de-DE" sz="1200" dirty="0"/>
              <a:t>denkmalpflegeorientierte Vereine </a:t>
            </a:r>
          </a:p>
          <a:p>
            <a:pPr lvl="1"/>
            <a:r>
              <a:rPr lang="de-DE" sz="1200" dirty="0"/>
              <a:t>Handwerksbetriebe </a:t>
            </a:r>
          </a:p>
          <a:p>
            <a:pPr lvl="1"/>
            <a:r>
              <a:rPr lang="de-DE" sz="1200" dirty="0"/>
              <a:t>Restauratoren Betriebe </a:t>
            </a:r>
          </a:p>
          <a:p>
            <a:pPr lvl="1"/>
            <a:r>
              <a:rPr lang="de-DE" sz="1200" dirty="0"/>
              <a:t>Denkmalpflegebehörden </a:t>
            </a:r>
          </a:p>
          <a:p>
            <a:pPr lvl="1"/>
            <a:r>
              <a:rPr lang="de-DE" sz="1200" dirty="0"/>
              <a:t>Architektur- und Planungsbüros sowie Forschungsinstitute</a:t>
            </a:r>
          </a:p>
          <a:p>
            <a:pPr lvl="1"/>
            <a:endParaRPr lang="de-DE" sz="1200" dirty="0"/>
          </a:p>
          <a:p>
            <a:pPr lvl="1"/>
            <a:r>
              <a:rPr lang="de-DE" sz="1200" b="1" dirty="0"/>
              <a:t>FSJ im Sport</a:t>
            </a:r>
          </a:p>
          <a:p>
            <a:r>
              <a:rPr lang="de-DE" sz="1200" b="1" dirty="0"/>
              <a:t>Aufgabenbereiche</a:t>
            </a:r>
          </a:p>
          <a:p>
            <a:pPr lvl="1"/>
            <a:r>
              <a:rPr lang="de-DE" sz="1200" dirty="0"/>
              <a:t>Hilfstätigkeiten, die insbesondere mit der sportlichen Betreuung von Kindern und Jugendlichen zu tun haben. Die Aufgaben sind z.B. Mitarbeit bei der Vereins- oder Verbandsarbeit, bei Spielfesten, bei Ferienfreizeiten oder Ferienspielen oder bei Abenteuersportaktionen.</a:t>
            </a:r>
          </a:p>
          <a:p>
            <a:r>
              <a:rPr lang="de-DE" sz="1200" b="1" dirty="0"/>
              <a:t>Einsatzstellen</a:t>
            </a:r>
          </a:p>
          <a:p>
            <a:pPr lvl="1"/>
            <a:r>
              <a:rPr lang="de-DE" sz="1200" dirty="0"/>
              <a:t>Sportvereine, Sportverbände </a:t>
            </a:r>
          </a:p>
          <a:p>
            <a:pPr lvl="1"/>
            <a:r>
              <a:rPr lang="de-DE" sz="1200" dirty="0"/>
              <a:t>Jugendferiendörfer </a:t>
            </a:r>
          </a:p>
          <a:p>
            <a:pPr lvl="1"/>
            <a:r>
              <a:rPr lang="de-DE" sz="1200" dirty="0"/>
              <a:t>Bewegungskindergärten</a:t>
            </a:r>
          </a:p>
          <a:p>
            <a:r>
              <a:rPr lang="de-DE" sz="1200" b="1" dirty="0"/>
              <a:t>Zusatzqualifikation</a:t>
            </a:r>
          </a:p>
          <a:p>
            <a:pPr lvl="1"/>
            <a:r>
              <a:rPr lang="de-DE" sz="1200" dirty="0"/>
              <a:t>Im FSJ im Sport wird die Übungsleiterlizenz für Breiten- und Jugendsport erworben.</a:t>
            </a:r>
          </a:p>
          <a:p>
            <a:pPr lvl="1"/>
            <a:endParaRPr lang="de-DE" sz="1200" b="1" dirty="0"/>
          </a:p>
          <a:p>
            <a:pPr lvl="1"/>
            <a:r>
              <a:rPr lang="de-DE" sz="1200" b="1" dirty="0"/>
              <a:t>FSJ Kultur</a:t>
            </a:r>
          </a:p>
          <a:p>
            <a:r>
              <a:rPr lang="de-DE" sz="1200" b="1" dirty="0"/>
              <a:t>Aufgabenbereiche</a:t>
            </a:r>
          </a:p>
          <a:p>
            <a:pPr lvl="1"/>
            <a:r>
              <a:rPr lang="de-DE" sz="1200" dirty="0"/>
              <a:t>Die Aufgaben sind z.B. Mitarbeit bei der Presse- und Öffentlichkeitsarbeit, Veranstaltungsplanung oder dem Besucherservice der kulturellen Einrichtungen.</a:t>
            </a:r>
          </a:p>
          <a:p>
            <a:r>
              <a:rPr lang="de-DE" sz="1200" b="1" dirty="0"/>
              <a:t>Einsatzstellen</a:t>
            </a:r>
          </a:p>
          <a:p>
            <a:pPr lvl="1"/>
            <a:r>
              <a:rPr lang="de-DE" sz="1200" dirty="0"/>
              <a:t>Theater, Museen, Bibliotheken </a:t>
            </a:r>
          </a:p>
          <a:p>
            <a:pPr lvl="1"/>
            <a:r>
              <a:rPr lang="de-DE" sz="1200" dirty="0"/>
              <a:t>Gedenkstätten </a:t>
            </a:r>
          </a:p>
          <a:p>
            <a:pPr lvl="1"/>
            <a:r>
              <a:rPr lang="de-DE" sz="1200" dirty="0"/>
              <a:t>Jugendkunstschulen </a:t>
            </a:r>
          </a:p>
          <a:p>
            <a:pPr lvl="1"/>
            <a:r>
              <a:rPr lang="de-DE" sz="1200" dirty="0"/>
              <a:t>Medieninitiativen</a:t>
            </a:r>
          </a:p>
          <a:p>
            <a:r>
              <a:rPr lang="de-DE" sz="1200" b="1" dirty="0"/>
              <a:t>Bewerbung</a:t>
            </a:r>
          </a:p>
          <a:p>
            <a:pPr lvl="1"/>
            <a:r>
              <a:rPr lang="de-DE" sz="1200" dirty="0"/>
              <a:t>Interessentinnen und Interessenten für das FSJ in der Kultur reichen ihre Bewerbung zentral über ein </a:t>
            </a:r>
            <a:r>
              <a:rPr lang="de-DE" sz="1200" dirty="0">
                <a:hlinkClick r:id="rId3"/>
              </a:rPr>
              <a:t>Onlineverfahren</a:t>
            </a:r>
            <a:r>
              <a:rPr lang="de-DE" sz="1200" dirty="0"/>
              <a:t>  </a:t>
            </a:r>
            <a:r>
              <a:rPr lang="de-DE" sz="1200" dirty="0">
                <a:hlinkClick r:id="rId3"/>
              </a:rPr>
              <a:t>http://www.fsjkultur.de/</a:t>
            </a:r>
            <a:r>
              <a:rPr lang="de-DE" sz="1200" dirty="0"/>
              <a:t> ein</a:t>
            </a:r>
          </a:p>
          <a:p>
            <a:pPr lvl="1"/>
            <a:r>
              <a:rPr lang="de-DE" sz="1200" dirty="0"/>
              <a:t>Bewerbungsschluss ist der 31. März eines jeden Jahres</a:t>
            </a:r>
          </a:p>
          <a:p>
            <a:pPr lvl="1"/>
            <a:endParaRPr lang="de-DE" sz="1200" dirty="0"/>
          </a:p>
          <a:p>
            <a:pPr lvl="1"/>
            <a:r>
              <a:rPr lang="de-DE" sz="1200" b="1" dirty="0"/>
              <a:t>FSJ</a:t>
            </a:r>
          </a:p>
          <a:p>
            <a:r>
              <a:rPr lang="de-DE" sz="1200" b="1" dirty="0"/>
              <a:t>Aufgabenbereiche</a:t>
            </a:r>
          </a:p>
          <a:p>
            <a:pPr lvl="1"/>
            <a:r>
              <a:rPr lang="de-DE" sz="1200" dirty="0"/>
              <a:t>Als klassische Einsatzfelder gelten das Pflegen, Betreuen und Begleiten von Menschen in allen sozialen oder medizinischen Arbeitsbereichen.</a:t>
            </a:r>
          </a:p>
          <a:p>
            <a:r>
              <a:rPr lang="de-DE" sz="1200" b="1" dirty="0"/>
              <a:t>Einsatzstellen</a:t>
            </a:r>
          </a:p>
          <a:p>
            <a:pPr lvl="1"/>
            <a:r>
              <a:rPr lang="de-DE" sz="1200" dirty="0"/>
              <a:t>Kinder- und Jugendhilfeeinrichtungen </a:t>
            </a:r>
          </a:p>
          <a:p>
            <a:pPr lvl="1"/>
            <a:r>
              <a:rPr lang="de-DE" sz="1200" dirty="0"/>
              <a:t>Kindertagesstätten </a:t>
            </a:r>
          </a:p>
          <a:p>
            <a:pPr lvl="1"/>
            <a:r>
              <a:rPr lang="de-DE" sz="1200" dirty="0"/>
              <a:t>Einrichtungen für Menschen mit Behinderung </a:t>
            </a:r>
          </a:p>
          <a:p>
            <a:pPr lvl="1"/>
            <a:r>
              <a:rPr lang="de-DE" sz="1200" dirty="0"/>
              <a:t>Krankenhäuser und Fachkliniken, Hospize </a:t>
            </a:r>
          </a:p>
          <a:p>
            <a:pPr lvl="1"/>
            <a:r>
              <a:rPr lang="de-DE" sz="1200" dirty="0"/>
              <a:t>Senioren- und Pflegeheime, ambulante Sozialdienste, Mehrgenerationenhäuser </a:t>
            </a:r>
          </a:p>
          <a:p>
            <a:pPr lvl="1"/>
            <a:r>
              <a:rPr lang="de-DE" sz="1200" dirty="0"/>
              <a:t>Kirchengemeinden</a:t>
            </a:r>
          </a:p>
          <a:p>
            <a:pPr lvl="1"/>
            <a:endParaRPr lang="de-DE" sz="1200" dirty="0"/>
          </a:p>
          <a:p>
            <a:pPr lvl="1"/>
            <a:r>
              <a:rPr lang="de-DE" sz="1200" b="1" dirty="0"/>
              <a:t>FÖJ</a:t>
            </a:r>
          </a:p>
          <a:p>
            <a:r>
              <a:rPr lang="de-DE" sz="1200" b="1" dirty="0"/>
              <a:t>Aufgabenbereiche</a:t>
            </a:r>
          </a:p>
          <a:p>
            <a:pPr lvl="1"/>
            <a:r>
              <a:rPr lang="de-DE" sz="1200" dirty="0"/>
              <a:t>Mögliche Aufgabenbereiche liegen u.a. in der ökologischen Landwirtschaft und Tierpflege, bei Naturschutzmaßnahmen, der Landschaftspflege oder bei Kartierungsarbeiten.</a:t>
            </a:r>
          </a:p>
          <a:p>
            <a:r>
              <a:rPr lang="de-DE" sz="1200" b="1" dirty="0"/>
              <a:t>Einsatzstellen</a:t>
            </a:r>
          </a:p>
          <a:p>
            <a:pPr lvl="1"/>
            <a:r>
              <a:rPr lang="de-DE" sz="1200" dirty="0"/>
              <a:t>Natur- und Umweltverbände </a:t>
            </a:r>
          </a:p>
          <a:p>
            <a:pPr lvl="1"/>
            <a:r>
              <a:rPr lang="de-DE" sz="1200" dirty="0"/>
              <a:t>Biohöfe, landwirtschaftliche Betriebe </a:t>
            </a:r>
          </a:p>
          <a:p>
            <a:pPr lvl="1"/>
            <a:r>
              <a:rPr lang="de-DE" sz="1200" dirty="0"/>
              <a:t>Bildungseinrichtungen </a:t>
            </a:r>
          </a:p>
          <a:p>
            <a:pPr lvl="1"/>
            <a:r>
              <a:rPr lang="de-DE" sz="1200" dirty="0"/>
              <a:t>Naturschutzstationen, Nationalparks, Vogelschutzwarten </a:t>
            </a:r>
          </a:p>
          <a:p>
            <a:pPr lvl="1"/>
            <a:r>
              <a:rPr lang="de-DE" sz="1200" dirty="0"/>
              <a:t>Forst- oder Umweltämter, Umweltlabore </a:t>
            </a:r>
          </a:p>
          <a:p>
            <a:pPr lvl="1"/>
            <a:r>
              <a:rPr lang="de-DE" sz="1200" dirty="0"/>
              <a:t>Ingenieurbüros oder alternative Vereine und Projekte</a:t>
            </a:r>
          </a:p>
          <a:p>
            <a:pPr lvl="1"/>
            <a:endParaRPr lang="de-DE" sz="1200" b="1" dirty="0"/>
          </a:p>
          <a:p>
            <a:pPr lvl="1"/>
            <a:endParaRPr lang="de-DE" sz="1200" dirty="0"/>
          </a:p>
          <a:p>
            <a:pPr lvl="1"/>
            <a:r>
              <a:rPr lang="de-DE" sz="1200" b="1" dirty="0"/>
              <a:t>FSJ in der Politik</a:t>
            </a:r>
          </a:p>
          <a:p>
            <a:r>
              <a:rPr lang="de-DE" sz="1200" b="1" dirty="0"/>
              <a:t>Aufgabenbereiche</a:t>
            </a:r>
          </a:p>
          <a:p>
            <a:pPr lvl="1"/>
            <a:r>
              <a:rPr lang="de-DE" sz="1200" dirty="0"/>
              <a:t>Die Aufgaben sind z.B. die Mitarbeit in politischen Fraktionen des Landtags oder in Ämtern der Kommunalverwaltung.</a:t>
            </a:r>
          </a:p>
          <a:p>
            <a:r>
              <a:rPr lang="de-DE" sz="1200" b="1" dirty="0"/>
              <a:t>Einsatzstellen</a:t>
            </a:r>
          </a:p>
          <a:p>
            <a:pPr lvl="1"/>
            <a:r>
              <a:rPr lang="de-DE" sz="1200" dirty="0"/>
              <a:t>Ämter der Kommunalverwaltung, Bürgerbüros, Ausländerräte </a:t>
            </a:r>
          </a:p>
          <a:p>
            <a:pPr lvl="1"/>
            <a:r>
              <a:rPr lang="de-DE" sz="1200" dirty="0"/>
              <a:t>Ausschüsse, Verwaltungen und Gremien der Landes- und Kommunalparlamente </a:t>
            </a:r>
          </a:p>
          <a:p>
            <a:pPr lvl="1"/>
            <a:r>
              <a:rPr lang="de-DE" sz="1200" dirty="0"/>
              <a:t>Einrichtungen politischer Bildung bzw. der überparteilichen Bildung </a:t>
            </a:r>
          </a:p>
          <a:p>
            <a:pPr lvl="1"/>
            <a:r>
              <a:rPr lang="de-DE" sz="1200" dirty="0"/>
              <a:t>Politische Stiftungen </a:t>
            </a:r>
          </a:p>
          <a:p>
            <a:pPr lvl="1"/>
            <a:r>
              <a:rPr lang="de-DE" sz="1200" dirty="0"/>
              <a:t>Öffentlich-rechtliche Medien, Jugendpresse </a:t>
            </a:r>
          </a:p>
          <a:p>
            <a:pPr lvl="1"/>
            <a:r>
              <a:rPr lang="de-DE" sz="1200" dirty="0"/>
              <a:t>Fraktionen des Landtags </a:t>
            </a:r>
          </a:p>
          <a:p>
            <a:pPr lvl="1"/>
            <a:r>
              <a:rPr lang="de-DE" sz="1200" dirty="0"/>
              <a:t>Gewerkschaften </a:t>
            </a:r>
          </a:p>
          <a:p>
            <a:pPr lvl="1"/>
            <a:r>
              <a:rPr lang="de-DE" sz="1200" dirty="0"/>
              <a:t>Freiwilligenagenturen </a:t>
            </a:r>
          </a:p>
          <a:p>
            <a:pPr lvl="1"/>
            <a:r>
              <a:rPr lang="de-DE" sz="1200" dirty="0"/>
              <a:t>Menschenrechtsorganisationen</a:t>
            </a:r>
          </a:p>
          <a:p>
            <a:pPr>
              <a:defRPr/>
            </a:pPr>
            <a:endParaRPr lang="de-DE" sz="1200" b="1" dirty="0"/>
          </a:p>
          <a:p>
            <a:pPr marL="747091" indent="-277680">
              <a:buClr>
                <a:schemeClr val="bg2"/>
              </a:buClr>
              <a:buFont typeface="Wingdings" pitchFamily="2" charset="2"/>
              <a:buChar char="§"/>
            </a:pPr>
            <a:r>
              <a:rPr lang="de-DE" sz="1200" dirty="0"/>
              <a:t>Die Freiwilligen werden in der </a:t>
            </a:r>
            <a:r>
              <a:rPr lang="de-DE" sz="1200" b="1" dirty="0"/>
              <a:t>gesetzlichen Kranken- und Pflegeversicherung pflichtversichert,</a:t>
            </a:r>
            <a:r>
              <a:rPr lang="de-DE" sz="1200" dirty="0"/>
              <a:t> weitere Sozialversicherungsbeiträge werden übernommen und es kann Kindergeld gezahlt werden.</a:t>
            </a:r>
            <a:r>
              <a:rPr lang="de-DE" sz="1200" dirty="0"/>
              <a:t> </a:t>
            </a:r>
          </a:p>
          <a:p>
            <a:pPr marL="740480">
              <a:buClr>
                <a:schemeClr val="bg2"/>
              </a:buClr>
              <a:buFont typeface="Wingdings" pitchFamily="2" charset="2"/>
              <a:buChar char="§"/>
            </a:pPr>
            <a:r>
              <a:rPr lang="de-DE" sz="1200" dirty="0"/>
              <a:t>Die Einsatzstellen können </a:t>
            </a:r>
            <a:r>
              <a:rPr lang="de-DE" sz="1200" b="1" dirty="0"/>
              <a:t>Unterkunft, Verpflegung, Arbeitskleidung </a:t>
            </a:r>
            <a:r>
              <a:rPr lang="de-DE" sz="1200" dirty="0"/>
              <a:t>und ein </a:t>
            </a:r>
            <a:r>
              <a:rPr lang="de-DE" sz="1200" b="1" dirty="0"/>
              <a:t>angemessenes Taschengeld </a:t>
            </a:r>
            <a:r>
              <a:rPr lang="de-DE" sz="1200" dirty="0"/>
              <a:t>zur Verfügung stellen;</a:t>
            </a:r>
            <a:r>
              <a:rPr lang="de-DE" sz="1200" dirty="0">
                <a:solidFill>
                  <a:schemeClr val="accent1"/>
                </a:solidFill>
              </a:rPr>
              <a:t> </a:t>
            </a:r>
            <a:r>
              <a:rPr lang="de-DE" sz="1200" dirty="0"/>
              <a:t>nach Ermessen der Einsatzstelle können dafür auch Geldersatzleistungen gezahlt </a:t>
            </a:r>
            <a:r>
              <a:rPr lang="de-DE" sz="1200" dirty="0"/>
              <a:t>werden</a:t>
            </a:r>
          </a:p>
          <a:p>
            <a:pPr marL="740480">
              <a:buClr>
                <a:schemeClr val="bg2"/>
              </a:buClr>
              <a:buFont typeface="Wingdings" pitchFamily="2" charset="2"/>
              <a:buChar char="§"/>
            </a:pPr>
            <a:endParaRPr lang="de-DE" sz="1200" dirty="0"/>
          </a:p>
          <a:p>
            <a:pPr marL="740480">
              <a:buClr>
                <a:schemeClr val="bg2"/>
              </a:buClr>
              <a:buFont typeface="Wingdings" pitchFamily="2" charset="2"/>
              <a:buChar char="§"/>
            </a:pPr>
            <a:endParaRPr lang="de-DE" sz="1200" dirty="0"/>
          </a:p>
          <a:p>
            <a:pPr marL="740480">
              <a:buClr>
                <a:schemeClr val="bg2"/>
              </a:buClr>
              <a:buFont typeface="Wingdings" pitchFamily="2" charset="2"/>
              <a:buChar char="§"/>
            </a:pPr>
            <a:endParaRPr lang="de-DE" sz="1200" dirty="0"/>
          </a:p>
          <a:p>
            <a:r>
              <a:rPr lang="de-DE" sz="1200" b="1" dirty="0"/>
              <a:t>IJFD</a:t>
            </a:r>
          </a:p>
          <a:p>
            <a:r>
              <a:rPr lang="de-DE" sz="1200" dirty="0"/>
              <a:t>Ziel: interkulturelle und gesellschaftspolitische Erfahrungen zu sammeln, sich für andere Menschen einzusetzen sowie evtl. berufliche Perspektiven zu entwickeln oder zu bestärken</a:t>
            </a:r>
          </a:p>
          <a:p>
            <a:r>
              <a:rPr lang="de-DE" sz="1200" dirty="0"/>
              <a:t>Einsatzbereiche: Gesundheit, Bildung, Kultur, Menschenrechte, Naturschutz, Friedens- und Versöhnungsarbeit</a:t>
            </a:r>
          </a:p>
          <a:p>
            <a:r>
              <a:rPr lang="de-DE" sz="1200" dirty="0"/>
              <a:t>Alter: 18 – 27 Jahre,  Dauer: 6 bis 18 Monate</a:t>
            </a:r>
          </a:p>
          <a:p>
            <a:r>
              <a:rPr lang="de-DE" sz="1200" dirty="0"/>
              <a:t>Zuschuss für Unterkunft, Verpflegung, Taschengeld, Versicherung und fachliche Betreuung</a:t>
            </a:r>
          </a:p>
          <a:p>
            <a:endParaRPr lang="de-DE" sz="1200" dirty="0"/>
          </a:p>
          <a:p>
            <a:r>
              <a:rPr lang="de-DE" sz="1200" dirty="0"/>
              <a:t>Junge Menschen, die zum Zeitpunkt des Dienstantritts im Ausland die Vollzeitschulpflicht erfüllt und bis zum Dienstende das 27. Lebensjahr noch nicht vollendet haben. Dies bedeutet, dass auch junge Menschen unter 18 Jahren einen IJFD ableisten können. Die Entscheidung, ob Minderjährige entsandt werden, trifft aber der jeweilige Träger.</a:t>
            </a:r>
          </a:p>
          <a:p>
            <a:r>
              <a:rPr lang="de-DE" sz="1200" dirty="0"/>
              <a:t>Auch junge Ausländer und Ausländerinnen können den IJFD leisten, wenn sie</a:t>
            </a:r>
          </a:p>
          <a:p>
            <a:r>
              <a:rPr lang="de-DE" sz="1200" dirty="0"/>
              <a:t>seit mindestens 3 Jahren in Deutschland leben,</a:t>
            </a:r>
          </a:p>
          <a:p>
            <a:r>
              <a:rPr lang="de-DE" sz="1200" dirty="0"/>
              <a:t>ein entsprechendes Aufenthaltsrecht oder einen entsprechenden Aufenthaltstitel haben und</a:t>
            </a:r>
          </a:p>
          <a:p>
            <a:r>
              <a:rPr lang="de-DE" sz="1200" dirty="0"/>
              <a:t>nicht in ihr Heimatland entsandt werden.</a:t>
            </a:r>
          </a:p>
          <a:p>
            <a:r>
              <a:rPr lang="de-DE" sz="1200" dirty="0"/>
              <a:t>Junge Leute, die nicht in Deutschland leben, können </a:t>
            </a:r>
            <a:r>
              <a:rPr lang="de-DE" sz="1200" b="1" dirty="0"/>
              <a:t>keinen </a:t>
            </a:r>
            <a:r>
              <a:rPr lang="de-DE" sz="1200" dirty="0"/>
              <a:t>IJFD leisten. Sie können aber einen Freiwilligendienst in Deutschland absolvieren. Nähere Informationen zu einem Freiwilligendienst in Deutschland finden sich unter </a:t>
            </a:r>
            <a:r>
              <a:rPr lang="de-DE" sz="1200" dirty="0">
                <a:hlinkClick r:id="rId4" tooltip="Öffnet externen Link zu www.jugendfreiwilligendienste.de in neuem Fenster"/>
              </a:rPr>
              <a:t>www.jugendfreiwilligendienste.de</a:t>
            </a:r>
            <a:r>
              <a:rPr lang="de-DE" sz="1200" dirty="0"/>
              <a:t>.</a:t>
            </a:r>
          </a:p>
          <a:p>
            <a:endParaRPr lang="de-DE" sz="1200" dirty="0"/>
          </a:p>
          <a:p>
            <a:r>
              <a:rPr lang="de-DE" sz="1200" dirty="0"/>
              <a:t>Die Freiwilligen </a:t>
            </a:r>
            <a:r>
              <a:rPr lang="de-DE" sz="1200" b="1" dirty="0"/>
              <a:t>dürfen</a:t>
            </a:r>
            <a:endParaRPr lang="de-DE" sz="1200" dirty="0"/>
          </a:p>
          <a:p>
            <a:r>
              <a:rPr lang="de-DE" sz="1200" dirty="0"/>
              <a:t>unentgeltliche Unterkunft, Verpflegung und Arbeitskleidung</a:t>
            </a:r>
          </a:p>
          <a:p>
            <a:r>
              <a:rPr lang="de-DE" sz="1200" dirty="0"/>
              <a:t>ein angemessenes Taschengeld, dessen tatsächliche Höhe von der Vereinbarung mit dem Träger und vom Einsatzland abhängt (höchsten jedoch 350 Euro)</a:t>
            </a:r>
          </a:p>
          <a:p>
            <a:r>
              <a:rPr lang="de-DE" sz="1200" dirty="0"/>
              <a:t>Übernahme der Reisekosten</a:t>
            </a:r>
          </a:p>
          <a:p>
            <a:r>
              <a:rPr lang="de-DE" sz="1200" dirty="0"/>
              <a:t>erhalten. Diese Leistungen können von Träger zu Träger unterschiedlich sein.</a:t>
            </a:r>
          </a:p>
          <a:p>
            <a:r>
              <a:rPr lang="de-DE" sz="1200" dirty="0"/>
              <a:t>In jedem Fall </a:t>
            </a:r>
            <a:r>
              <a:rPr lang="de-DE" sz="1200" b="1" dirty="0"/>
              <a:t>müssen</a:t>
            </a:r>
            <a:r>
              <a:rPr lang="de-DE" sz="1200" dirty="0"/>
              <a:t> sie bekommen:</a:t>
            </a:r>
          </a:p>
          <a:p>
            <a:r>
              <a:rPr lang="de-DE" sz="1200" dirty="0"/>
              <a:t>Seminare zur Vorbereitung, zwischenzeitlichen Betreuung und Nachbereitung des Auslandsaufenthaltes (mindestens 25 Tage bei 12-monatigem Dienst)</a:t>
            </a:r>
          </a:p>
          <a:p>
            <a:r>
              <a:rPr lang="de-DE" sz="1200" dirty="0"/>
              <a:t>Versicherungen während des Auslandsaufenthaltes (Auslandskranken-, Haftpflicht-, Rücktransport- und für die Freizeit eine private Unfallversicherung; für den Dienst besteht eine Pflichtversicherung in der gesetzlichen Unfallversicherung)</a:t>
            </a:r>
          </a:p>
          <a:p>
            <a:r>
              <a:rPr lang="de-DE" sz="1200" dirty="0"/>
              <a:t>Urlaub in angemessenem Umfang (mindestens 20 Tage bei 12-monatigem Dienst)</a:t>
            </a:r>
          </a:p>
          <a:p>
            <a:r>
              <a:rPr lang="de-DE" sz="1200" dirty="0"/>
              <a:t>Bescheinigung des Trägers nach Beendigung des Auslandsdienstes (auf Wunsch auch ein Zeugnis).</a:t>
            </a:r>
          </a:p>
          <a:p>
            <a:r>
              <a:rPr lang="de-DE" sz="1200" b="1" dirty="0"/>
              <a:t>Zu beachten ist:</a:t>
            </a:r>
            <a:endParaRPr lang="de-DE" sz="1200" dirty="0"/>
          </a:p>
          <a:p>
            <a:r>
              <a:rPr lang="de-DE" sz="1200" dirty="0"/>
              <a:t>Für die Aufrechterhaltung des Kranken- und Pflegeversicherungsschutzes im Inland sind die Freiwilligen selbst verantwortlich.</a:t>
            </a:r>
          </a:p>
          <a:p>
            <a:r>
              <a:rPr lang="de-DE" sz="1200" b="1" dirty="0"/>
              <a:t>Weiter wichtig:</a:t>
            </a:r>
            <a:endParaRPr lang="de-DE" sz="1200" dirty="0"/>
          </a:p>
          <a:p>
            <a:r>
              <a:rPr lang="de-DE" sz="1200" dirty="0"/>
              <a:t>Ein eventueller Kindergeldanspruch bleibt während der IJFD-Zeit bestehen.</a:t>
            </a:r>
          </a:p>
          <a:p>
            <a:r>
              <a:rPr lang="de-DE" sz="1200" dirty="0"/>
              <a:t>Seit dem 01.07.2015 haben Freiwillige im IJFD einen Anspruch auf Zahlung von Waisen- bzw. Halbwaisenrente, wenn die sonstigen Voraussetzungen dafür vorliegen.</a:t>
            </a:r>
          </a:p>
          <a:p>
            <a:r>
              <a:rPr lang="de-DE" sz="1200" dirty="0"/>
              <a:t>Erhält jemand bei Beginn oder während des IJFD einen Studienplatz in Medizin, Pharmazie, Tiermedizin oder Zahnmedizin und kann dieser Platz nicht angenommen werden, so besteht nach Ende des Dienstes auf Grund der früheren Zulassung ein Anspruch auf erneute Auswahl im damals gewählten Studiengang, und zwar vor allen anderen. Nähere Informationen finden sich bei </a:t>
            </a:r>
            <a:r>
              <a:rPr lang="de-DE" sz="1200" dirty="0">
                <a:hlinkClick r:id="rId5" tooltip="externer Link auf die Startseite www.hochschulstart.de (Seite öffnet in einem neuen Fenster)"/>
              </a:rPr>
              <a:t>www.hochschulstart.de</a:t>
            </a:r>
            <a:r>
              <a:rPr lang="de-DE" sz="1200" dirty="0"/>
              <a:t>.</a:t>
            </a:r>
          </a:p>
          <a:p>
            <a:r>
              <a:rPr lang="de-DE" sz="1200" dirty="0"/>
              <a:t>Was ansonsten die Anrechnung der Dienstzeit des IJFD für das Studium betrifft, sind dafür in der Regel die Länder und die jeweiligen Hochschulen oder Fachhochschulen zuständig, von denen einige die Freiwilligendienste bereits berücksichtigen. Ob und in welchem Umfang eine Anerkennung des IJFD möglich ist, richtet sich nach den einzelnen Bestimmungen der Ausbildungs- bzw. Studiengänge und ist bei der jeweiligen Hochschule oder Fachhochschule zu erfragen. Sollten Sie hierbei auf Schwierigkeiten stoßen, können Sie sich gerne an das </a:t>
            </a:r>
            <a:r>
              <a:rPr lang="de-DE" sz="1200" dirty="0" err="1"/>
              <a:t>BAFzA</a:t>
            </a:r>
            <a:r>
              <a:rPr lang="de-DE" sz="1200" dirty="0"/>
              <a:t> wenden.</a:t>
            </a:r>
          </a:p>
          <a:p>
            <a:r>
              <a:rPr lang="de-DE" sz="1200" dirty="0"/>
              <a:t>Ob der IJFD für die Fachhochschulreife zählt, hängt mindestens von der Art der Tätigkeit und der Art der Einsatzstelle ab. Genaueres zur Anrechnung müssten Sie mit dem Kultusministerium Ihres jeweiligen Bundeslandes klären.</a:t>
            </a:r>
          </a:p>
          <a:p>
            <a:r>
              <a:rPr lang="de-DE" sz="1200" dirty="0"/>
              <a:t>In Einzelfällen kann es passieren, dass Ihre Geschwister ihren BAföG-Anspruch verlieren, wenn Sie einen IJFD leisten. Nähere Informationen dazu gibt die entsprechende BAföG-Stelle.</a:t>
            </a:r>
          </a:p>
          <a:p>
            <a:endParaRPr lang="de-DE" sz="1200" dirty="0"/>
          </a:p>
          <a:p>
            <a:endParaRPr lang="de-DE" sz="1200" dirty="0"/>
          </a:p>
          <a:p>
            <a:endParaRPr lang="de-DE" sz="1200" dirty="0"/>
          </a:p>
          <a:p>
            <a:endParaRPr lang="de-DE" sz="1200" dirty="0"/>
          </a:p>
          <a:p>
            <a:endParaRPr lang="de-DE" sz="1200" dirty="0"/>
          </a:p>
          <a:p>
            <a:r>
              <a:rPr lang="de-DE" sz="1200" b="1" dirty="0" err="1"/>
              <a:t>Weltwärts</a:t>
            </a:r>
            <a:endParaRPr lang="de-DE" sz="1200" b="1" dirty="0"/>
          </a:p>
          <a:p>
            <a:r>
              <a:rPr lang="de-DE" sz="1200" dirty="0"/>
              <a:t>vom Bundesministerium für wirtschaftliche Zusammenarbeit und Entwicklung (BMZ) ins Leben gerufenes Freiwilligenprogramm</a:t>
            </a:r>
            <a:endParaRPr lang="de-DE" sz="1200" b="1" dirty="0"/>
          </a:p>
          <a:p>
            <a:r>
              <a:rPr lang="de-DE" sz="1200" dirty="0"/>
              <a:t>Entwicklungspolitischer Freiwilligendienst mit Schwerpunkt Afrika</a:t>
            </a:r>
          </a:p>
          <a:p>
            <a:r>
              <a:rPr lang="de-DE" sz="1200" dirty="0"/>
              <a:t>6-24 Monate</a:t>
            </a:r>
          </a:p>
          <a:p>
            <a:r>
              <a:rPr lang="de-DE" sz="1200" dirty="0"/>
              <a:t>18-28 Jahre</a:t>
            </a:r>
          </a:p>
          <a:p>
            <a:r>
              <a:rPr lang="de-DE" sz="1200" dirty="0"/>
              <a:t>Der Teilnehmer erhält eine finanzielle Unterstützung für Unterkunft, Verpflegung, Taschengeld (100€/Mon.), Versicherung und fachliche Betreuung</a:t>
            </a:r>
          </a:p>
          <a:p>
            <a:r>
              <a:rPr lang="de-DE" sz="1200" dirty="0"/>
              <a:t>Um diese Kosten zu finanzieren erhält jeder </a:t>
            </a:r>
            <a:r>
              <a:rPr lang="de-DE" sz="1200" dirty="0" err="1"/>
              <a:t>Weltwärts</a:t>
            </a:r>
            <a:r>
              <a:rPr lang="de-DE" sz="1200" dirty="0"/>
              <a:t> Träger eine Förderung von max. 75% der tatsächlichen Kosten vom Staat. Um die restlichen 25% zu finanzieren, verlangen viele Vereine von den Freiwilligen zusätzlich einen Spenderkreis aufzubauen.</a:t>
            </a:r>
          </a:p>
          <a:p>
            <a:r>
              <a:rPr lang="de-DE" sz="1200" dirty="0"/>
              <a:t>Mitfinanzierung durch Aufbau eines Förderkreises (Spenden)</a:t>
            </a:r>
          </a:p>
          <a:p>
            <a:r>
              <a:rPr lang="de-DE" sz="1200" dirty="0"/>
              <a:t>Verpflichtung, regelmäßig Berichte und eine abschließende Projektbeschreibung zu verfassen</a:t>
            </a:r>
          </a:p>
          <a:p>
            <a:r>
              <a:rPr lang="de-DE" sz="1200" b="1" dirty="0"/>
              <a:t>Kulturweit: </a:t>
            </a:r>
            <a:r>
              <a:rPr lang="de-DE" sz="1200" dirty="0"/>
              <a:t>vom Auswärtigen Amt ins Leben gerufenes Freiwilligenprogramm</a:t>
            </a:r>
          </a:p>
          <a:p>
            <a:r>
              <a:rPr lang="de-DE" sz="1200" dirty="0"/>
              <a:t>interkulturelle Lernerfahrung</a:t>
            </a:r>
            <a:endParaRPr lang="de-DE" sz="1200" b="1" dirty="0"/>
          </a:p>
          <a:p>
            <a:r>
              <a:rPr lang="de-DE" sz="1200" dirty="0"/>
              <a:t>Einsatzbereiche in auswärtiger Kultur- und Bildungspolitik und seit 2019 im Bereich Natur und Umwelt (</a:t>
            </a:r>
            <a:r>
              <a:rPr lang="de-DE" sz="1200" b="1" dirty="0"/>
              <a:t>Naturweit</a:t>
            </a:r>
            <a:r>
              <a:rPr lang="de-DE" sz="1200" dirty="0"/>
              <a:t>)</a:t>
            </a:r>
          </a:p>
          <a:p>
            <a:r>
              <a:rPr lang="de-DE" sz="1200" dirty="0"/>
              <a:t>Alter: 18 – 26 Jahre,  Dauer: 6 </a:t>
            </a:r>
            <a:r>
              <a:rPr lang="de-DE" sz="1200" b="1" u="sng" dirty="0"/>
              <a:t>oder</a:t>
            </a:r>
            <a:r>
              <a:rPr lang="de-DE" sz="1200" dirty="0"/>
              <a:t> 12 Monate</a:t>
            </a:r>
          </a:p>
          <a:p>
            <a:r>
              <a:rPr lang="de-DE" sz="1200" dirty="0"/>
              <a:t>Bewerbung nur über anerkannte Träger möglich </a:t>
            </a:r>
            <a:r>
              <a:rPr lang="de-DE" sz="1200" dirty="0">
                <a:hlinkClick r:id="rId6"/>
              </a:rPr>
              <a:t>www.kulturweit.de</a:t>
            </a:r>
            <a:endParaRPr lang="de-DE" sz="1200" dirty="0"/>
          </a:p>
          <a:p>
            <a:endParaRPr lang="de-DE" sz="1200" dirty="0"/>
          </a:p>
          <a:p>
            <a:r>
              <a:rPr lang="de-DE" sz="1200" dirty="0"/>
              <a:t>Zuschuss für Unterkunft, Verpflegung, Taschengeld, Versicherung und fachliche Betreuung</a:t>
            </a:r>
          </a:p>
          <a:p>
            <a:r>
              <a:rPr lang="de-DE" sz="1200" dirty="0"/>
              <a:t>Mitfinanzierung durch Aufbau eines Förderkreises (Spenden)</a:t>
            </a:r>
          </a:p>
          <a:p>
            <a:r>
              <a:rPr lang="de-DE" sz="1200" dirty="0"/>
              <a:t>Zehntätiges Vorbereitungsseminar und zum Ende ein Auswertungsseminar</a:t>
            </a:r>
          </a:p>
          <a:p>
            <a:r>
              <a:rPr lang="de-DE" sz="1200" dirty="0"/>
              <a:t>Bei der Programmlinie "naturweit" sammelt ihr in Erfahrungen in </a:t>
            </a:r>
            <a:r>
              <a:rPr lang="de-DE" sz="1200" dirty="0" err="1"/>
              <a:t>UNESCOBiosphärenreservaten</a:t>
            </a:r>
            <a:r>
              <a:rPr lang="de-DE" sz="1200" dirty="0"/>
              <a:t>,</a:t>
            </a:r>
          </a:p>
          <a:p>
            <a:r>
              <a:rPr lang="de-DE" sz="1200" dirty="0" err="1"/>
              <a:t>Naturerbestätten</a:t>
            </a:r>
            <a:r>
              <a:rPr lang="de-DE" sz="1200" dirty="0"/>
              <a:t> oder </a:t>
            </a:r>
            <a:r>
              <a:rPr lang="de-DE" sz="1200" dirty="0" err="1"/>
              <a:t>Geoparks</a:t>
            </a:r>
            <a:r>
              <a:rPr lang="de-DE" sz="1200" dirty="0"/>
              <a:t> im Bereich nachhaltige</a:t>
            </a:r>
          </a:p>
          <a:p>
            <a:r>
              <a:rPr lang="de-DE" sz="1200" dirty="0"/>
              <a:t>Entwicklung.</a:t>
            </a:r>
          </a:p>
          <a:p>
            <a:endParaRPr lang="de-DE" sz="1200" dirty="0"/>
          </a:p>
          <a:p>
            <a:endParaRPr lang="de-DE" sz="1200" dirty="0"/>
          </a:p>
          <a:p>
            <a:endParaRPr lang="de-DE" sz="1200" dirty="0"/>
          </a:p>
          <a:p>
            <a:endParaRPr lang="de-DE" sz="1200" dirty="0"/>
          </a:p>
          <a:p>
            <a:r>
              <a:rPr lang="de-DE" sz="1200" dirty="0"/>
              <a:t>AU PAIR</a:t>
            </a:r>
          </a:p>
          <a:p>
            <a:endParaRPr lang="de-DE" sz="1200" dirty="0"/>
          </a:p>
          <a:p>
            <a:pPr marL="247854" indent="-247854"/>
            <a:r>
              <a:rPr lang="de-DE" sz="1200" dirty="0"/>
              <a:t>Vermittlung i.d.R. über Agenturen: Gut auswählen! </a:t>
            </a:r>
          </a:p>
          <a:p>
            <a:pPr marL="247854" indent="-247854"/>
            <a:endParaRPr lang="de-DE" sz="1200" dirty="0"/>
          </a:p>
          <a:p>
            <a:pPr marL="247854" indent="-247854"/>
            <a:r>
              <a:rPr lang="de-DE" sz="1200" dirty="0"/>
              <a:t>Demi-Pair: Au Pair in geringerem Stundenumfang (TZ), Kombination mit Intensivsprachkurs!</a:t>
            </a:r>
          </a:p>
          <a:p>
            <a:pPr marL="247854" indent="-247854"/>
            <a:endParaRPr lang="de-DE" sz="1200" dirty="0"/>
          </a:p>
          <a:p>
            <a:pPr marL="247854" indent="-247854"/>
            <a:r>
              <a:rPr lang="de-DE" sz="1200" dirty="0"/>
              <a:t>Die meisten Angebote für Demi-Pair Aufenthalte konzentrieren sich auf die Gastländer </a:t>
            </a:r>
            <a:r>
              <a:rPr lang="de-DE" sz="1200" b="1" dirty="0"/>
              <a:t>Australien und Neuseeland</a:t>
            </a:r>
            <a:r>
              <a:rPr lang="de-DE" sz="1200" dirty="0"/>
              <a:t>. Aber auch in einigen </a:t>
            </a:r>
            <a:r>
              <a:rPr lang="de-DE" sz="1200" b="1" dirty="0"/>
              <a:t>weiteren Ländern</a:t>
            </a:r>
            <a:r>
              <a:rPr lang="de-DE" sz="1200" dirty="0"/>
              <a:t>, z.B. in Kanada, einer Auswahl an Ländern Südamerikas (z.B. Ecuador) und Asiens (z.B. China) gibt es Demi-Pair Angebote. (https://www.wege-ins-ausland.de/)</a:t>
            </a:r>
          </a:p>
          <a:p>
            <a:pPr marL="247854" indent="-247854"/>
            <a:endParaRPr lang="de-DE" sz="1200" dirty="0"/>
          </a:p>
          <a:p>
            <a:pPr marL="247854" indent="-247854"/>
            <a:r>
              <a:rPr lang="de-DE" sz="1200" dirty="0"/>
              <a:t>https://www.guetegemeinschaft-aupair.de/de/</a:t>
            </a:r>
          </a:p>
          <a:p>
            <a:pPr marL="247854" indent="-247854"/>
            <a:r>
              <a:rPr lang="de-DE" sz="1200" dirty="0"/>
              <a:t>Die Gütegemeinschaft Au pair ist ein Zusammenschluss deutscher Au-pair-Agenturen. Gemeinsam haben wir Qualitätsstandards entwickelt und prüfen Agenturen auf Herz und Nieren. Die von uns mit dem RAL-Gütezeichen ausgezeichneten Au-pair-Agenturen erfüllen alle definierten Standards und unterziehen sich regelmäßig einer erneuten, externen Prüfung.</a:t>
            </a:r>
          </a:p>
          <a:p>
            <a:endParaRPr lang="de-DE" sz="1200" dirty="0"/>
          </a:p>
          <a:p>
            <a:r>
              <a:rPr lang="de-DE" sz="1200" dirty="0"/>
              <a:t>WORKCAMPS</a:t>
            </a:r>
          </a:p>
          <a:p>
            <a:r>
              <a:rPr lang="de-DE" sz="1200" dirty="0"/>
              <a:t>Die eigene Arbeitskraft für einen gemeinnützigen Zweck einsetzen </a:t>
            </a:r>
          </a:p>
          <a:p>
            <a:r>
              <a:rPr lang="de-DE" sz="1200" dirty="0"/>
              <a:t>für 2 bis 3 Wochen in einer internationalen Gruppe leben</a:t>
            </a:r>
          </a:p>
          <a:p>
            <a:r>
              <a:rPr lang="de-DE" sz="1200" dirty="0"/>
              <a:t>Die meisten internationalen </a:t>
            </a:r>
            <a:r>
              <a:rPr lang="de-DE" sz="1200" dirty="0" err="1"/>
              <a:t>Workcamps</a:t>
            </a:r>
            <a:r>
              <a:rPr lang="de-DE" sz="1200" dirty="0"/>
              <a:t> finden im Sommer (zwischen Juni und September) statt.</a:t>
            </a:r>
          </a:p>
          <a:p>
            <a:r>
              <a:rPr lang="de-DE" sz="1200" dirty="0"/>
              <a:t>Vereinzelte Angebote gibt es das ganze Jahr über.</a:t>
            </a:r>
          </a:p>
          <a:p>
            <a:endParaRPr lang="de-DE" sz="1200" dirty="0"/>
          </a:p>
          <a:p>
            <a:endParaRPr lang="de-DE" sz="1200" dirty="0"/>
          </a:p>
          <a:p>
            <a:r>
              <a:rPr lang="de-DE" sz="1200" dirty="0"/>
              <a:t>WORK &amp; TRAVEL</a:t>
            </a:r>
          </a:p>
          <a:p>
            <a:endParaRPr lang="de-DE" sz="1200" dirty="0"/>
          </a:p>
          <a:p>
            <a:pPr marL="247854" indent="-247854"/>
            <a:r>
              <a:rPr lang="de-DE" sz="1200" b="1" dirty="0"/>
              <a:t>Work&amp; Travel</a:t>
            </a:r>
          </a:p>
          <a:p>
            <a:r>
              <a:rPr lang="de-DE" sz="1200" dirty="0"/>
              <a:t>Idee &gt; für 6-12 Monate im Land herumreisen, zwischendurch jobben; Kosten/Taschengeld: mind. 2500,- € </a:t>
            </a:r>
          </a:p>
          <a:p>
            <a:r>
              <a:rPr lang="de-DE" sz="1200" dirty="0"/>
              <a:t> </a:t>
            </a:r>
          </a:p>
          <a:p>
            <a:pPr rtl="0"/>
            <a:r>
              <a:rPr lang="de-DE" sz="1200" dirty="0"/>
              <a:t>Abkommen mit:</a:t>
            </a:r>
            <a:br>
              <a:rPr lang="de-DE" sz="1200" dirty="0"/>
            </a:br>
            <a:r>
              <a:rPr lang="de-DE" sz="1200" dirty="0"/>
              <a:t>Asien: </a:t>
            </a:r>
            <a:r>
              <a:rPr lang="de-DE" sz="1200" dirty="0">
                <a:hlinkClick r:id="rId7" tooltip="Hongkong"/>
              </a:rPr>
              <a:t>Hongkong</a:t>
            </a:r>
            <a:r>
              <a:rPr lang="de-DE" sz="1200" dirty="0"/>
              <a:t>, </a:t>
            </a:r>
            <a:r>
              <a:rPr lang="de-DE" sz="1200" dirty="0">
                <a:hlinkClick r:id="rId8" tooltip="Japan"/>
              </a:rPr>
              <a:t>Japan</a:t>
            </a:r>
            <a:r>
              <a:rPr lang="de-DE" sz="1200" dirty="0"/>
              <a:t>, </a:t>
            </a:r>
            <a:r>
              <a:rPr lang="de-DE" sz="1200" dirty="0">
                <a:hlinkClick r:id="rId9" tooltip="Südkorea"/>
              </a:rPr>
              <a:t>Südkorea</a:t>
            </a:r>
            <a:r>
              <a:rPr lang="de-DE" sz="1200" dirty="0"/>
              <a:t>, </a:t>
            </a:r>
            <a:r>
              <a:rPr lang="de-DE" sz="1200" dirty="0">
                <a:hlinkClick r:id="rId10" tooltip="Republik China (Taiwan)"/>
              </a:rPr>
              <a:t>Taiwan</a:t>
            </a:r>
            <a:r>
              <a:rPr lang="de-DE" sz="1200" dirty="0"/>
              <a:t>, </a:t>
            </a:r>
            <a:r>
              <a:rPr lang="de-DE" sz="1200" dirty="0">
                <a:hlinkClick r:id="rId11" tooltip="Singapur"/>
              </a:rPr>
              <a:t>Singapur</a:t>
            </a:r>
            <a:endParaRPr lang="de-DE" sz="1200" dirty="0"/>
          </a:p>
          <a:p>
            <a:pPr rtl="0"/>
            <a:r>
              <a:rPr lang="de-DE" sz="1200" dirty="0"/>
              <a:t>Amerika: </a:t>
            </a:r>
            <a:r>
              <a:rPr lang="de-DE" sz="1200" dirty="0">
                <a:hlinkClick r:id="rId12" tooltip="Argentinien"/>
              </a:rPr>
              <a:t>Argentinien</a:t>
            </a:r>
            <a:r>
              <a:rPr lang="de-DE" sz="1200" dirty="0"/>
              <a:t>, </a:t>
            </a:r>
            <a:r>
              <a:rPr lang="de-DE" sz="1200" dirty="0">
                <a:hlinkClick r:id="rId13" tooltip="Kanada"/>
              </a:rPr>
              <a:t>Kanada</a:t>
            </a:r>
            <a:r>
              <a:rPr lang="de-DE" sz="1200" dirty="0"/>
              <a:t>, </a:t>
            </a:r>
            <a:r>
              <a:rPr lang="de-DE" sz="1200" dirty="0">
                <a:hlinkClick r:id="rId14" tooltip="Chile"/>
              </a:rPr>
              <a:t>Chile</a:t>
            </a:r>
            <a:endParaRPr lang="de-DE" sz="1200" dirty="0"/>
          </a:p>
          <a:p>
            <a:pPr rtl="0"/>
            <a:r>
              <a:rPr lang="de-DE" sz="1200" dirty="0"/>
              <a:t>Europa: </a:t>
            </a:r>
            <a:r>
              <a:rPr lang="de-DE" sz="1200" dirty="0">
                <a:hlinkClick r:id="rId15" tooltip="Österreich"/>
              </a:rPr>
              <a:t>Österreich</a:t>
            </a:r>
            <a:r>
              <a:rPr lang="de-DE" sz="1200" dirty="0"/>
              <a:t>, </a:t>
            </a:r>
            <a:r>
              <a:rPr lang="de-DE" sz="1200" dirty="0">
                <a:hlinkClick r:id="rId16" tooltip="Belgien"/>
              </a:rPr>
              <a:t>Belgien</a:t>
            </a:r>
            <a:r>
              <a:rPr lang="de-DE" sz="1200" dirty="0"/>
              <a:t>, </a:t>
            </a:r>
            <a:r>
              <a:rPr lang="de-DE" sz="1200" dirty="0">
                <a:hlinkClick r:id="rId17" tooltip="Tschechien"/>
              </a:rPr>
              <a:t>Tschechien</a:t>
            </a:r>
            <a:r>
              <a:rPr lang="de-DE" sz="1200" dirty="0"/>
              <a:t>, </a:t>
            </a:r>
            <a:r>
              <a:rPr lang="de-DE" sz="1200" dirty="0">
                <a:hlinkClick r:id="rId18" tooltip="Dänemark"/>
              </a:rPr>
              <a:t>Dänemark</a:t>
            </a:r>
            <a:r>
              <a:rPr lang="de-DE" sz="1200" dirty="0"/>
              <a:t>, </a:t>
            </a:r>
            <a:r>
              <a:rPr lang="de-DE" sz="1200" dirty="0">
                <a:hlinkClick r:id="rId19" tooltip="Frankreich"/>
              </a:rPr>
              <a:t>Frankreich</a:t>
            </a:r>
            <a:r>
              <a:rPr lang="de-DE" sz="1200" dirty="0"/>
              <a:t>, </a:t>
            </a:r>
            <a:r>
              <a:rPr lang="de-DE" sz="1200" dirty="0">
                <a:hlinkClick r:id="rId20" tooltip="Deutschland"/>
              </a:rPr>
              <a:t>Deutschland</a:t>
            </a:r>
            <a:r>
              <a:rPr lang="de-DE" sz="1200" dirty="0"/>
              <a:t>, </a:t>
            </a:r>
            <a:r>
              <a:rPr lang="de-DE" sz="1200" dirty="0">
                <a:hlinkClick r:id="rId21" tooltip="Irland"/>
              </a:rPr>
              <a:t>Irland</a:t>
            </a:r>
            <a:r>
              <a:rPr lang="de-DE" sz="1200" dirty="0"/>
              <a:t>, </a:t>
            </a:r>
            <a:r>
              <a:rPr lang="de-DE" sz="1200" dirty="0">
                <a:hlinkClick r:id="rId22" tooltip="Italien"/>
              </a:rPr>
              <a:t>Italien</a:t>
            </a:r>
            <a:r>
              <a:rPr lang="de-DE" sz="1200" dirty="0"/>
              <a:t>, </a:t>
            </a:r>
            <a:r>
              <a:rPr lang="de-DE" sz="1200" dirty="0">
                <a:hlinkClick r:id="rId23" tooltip="Lettland"/>
              </a:rPr>
              <a:t>Lettland</a:t>
            </a:r>
            <a:r>
              <a:rPr lang="de-DE" sz="1200" dirty="0"/>
              <a:t>, </a:t>
            </a:r>
            <a:r>
              <a:rPr lang="de-DE" sz="1200" dirty="0">
                <a:hlinkClick r:id="rId24" tooltip="Niederlande"/>
              </a:rPr>
              <a:t>Niederlande</a:t>
            </a:r>
            <a:r>
              <a:rPr lang="de-DE" sz="1200" dirty="0"/>
              <a:t>, </a:t>
            </a:r>
            <a:r>
              <a:rPr lang="de-DE" sz="1200" dirty="0">
                <a:hlinkClick r:id="rId25" tooltip="Norwegen"/>
              </a:rPr>
              <a:t>Norwegen</a:t>
            </a:r>
            <a:r>
              <a:rPr lang="de-DE" sz="1200" dirty="0"/>
              <a:t>, </a:t>
            </a:r>
            <a:r>
              <a:rPr lang="de-DE" sz="1200" dirty="0">
                <a:hlinkClick r:id="rId26" tooltip="Polen"/>
              </a:rPr>
              <a:t>Polen</a:t>
            </a:r>
            <a:r>
              <a:rPr lang="de-DE" sz="1200" dirty="0"/>
              <a:t>, </a:t>
            </a:r>
            <a:r>
              <a:rPr lang="de-DE" sz="1200" dirty="0">
                <a:hlinkClick r:id="rId27" tooltip="Schweden"/>
              </a:rPr>
              <a:t>Schweden</a:t>
            </a:r>
            <a:r>
              <a:rPr lang="de-DE" sz="1200" dirty="0"/>
              <a:t>, </a:t>
            </a:r>
            <a:r>
              <a:rPr lang="de-DE" sz="1200" dirty="0">
                <a:hlinkClick r:id="rId28" tooltip="Schweiz"/>
              </a:rPr>
              <a:t>Schweiz</a:t>
            </a:r>
            <a:r>
              <a:rPr lang="de-DE" sz="1200" dirty="0"/>
              <a:t>, </a:t>
            </a:r>
            <a:r>
              <a:rPr lang="de-DE" sz="1200" dirty="0">
                <a:hlinkClick r:id="rId29" tooltip="Türkei"/>
              </a:rPr>
              <a:t>Türkei</a:t>
            </a:r>
            <a:r>
              <a:rPr lang="de-DE" sz="1200" dirty="0"/>
              <a:t>, </a:t>
            </a:r>
            <a:r>
              <a:rPr lang="de-DE" sz="1200" dirty="0">
                <a:hlinkClick r:id="rId30" tooltip="Vereinigtes Königreich"/>
              </a:rPr>
              <a:t>Vereinigtes Königreich</a:t>
            </a:r>
            <a:endParaRPr lang="de-DE" sz="1200" dirty="0"/>
          </a:p>
          <a:p>
            <a:pPr rtl="0"/>
            <a:r>
              <a:rPr lang="de-DE" sz="1200" dirty="0"/>
              <a:t>Ozeanien: </a:t>
            </a:r>
            <a:r>
              <a:rPr lang="de-DE" sz="1200" dirty="0">
                <a:hlinkClick r:id="rId31" tooltip="Australien"/>
              </a:rPr>
              <a:t>Australien</a:t>
            </a:r>
            <a:r>
              <a:rPr lang="de-DE" sz="1200" dirty="0"/>
              <a:t>, </a:t>
            </a:r>
            <a:r>
              <a:rPr lang="de-DE" sz="1200" dirty="0">
                <a:hlinkClick r:id="rId32" tooltip="Neuseeland"/>
              </a:rPr>
              <a:t>Neuseeland</a:t>
            </a:r>
            <a:endParaRPr lang="de-DE" sz="1200" dirty="0"/>
          </a:p>
          <a:p>
            <a:endParaRPr lang="de-DE" sz="1200" dirty="0"/>
          </a:p>
          <a:p>
            <a:endParaRPr lang="de-DE" sz="1200" dirty="0"/>
          </a:p>
          <a:p>
            <a:r>
              <a:rPr lang="de-DE" sz="1200" dirty="0"/>
              <a:t>In der Regel werden WH-Visa nur einmal im Leben und lediglich bis zu einem Höchstalter des Antragstellers von 30 Jahren (bzw. 35 Jahren in Kanada) bewilligt. Sie können in der Regel nur vorab von der Botschaft oder vom Konsulat des zu besuchenden Landes in dem Land, dessen Nationalität der Antragsteller innehat, ausgestellt werden. Das bedeutet beispielsweise, dass ein Deutscher, der einen Working-Holiday-Aufenthalt in Japan plant, sich vor seiner Hinreise rechtzeitig bei der Japanischen Botschaft in Deutschland bzw. beim zuständigen Konsulat um ein Visum bemühen muss. </a:t>
            </a:r>
          </a:p>
          <a:p>
            <a:endParaRPr lang="de-DE" sz="1200" dirty="0"/>
          </a:p>
          <a:p>
            <a:r>
              <a:rPr lang="de-DE" sz="1200" dirty="0"/>
              <a:t> Alter: 18 – 30 (35) Jahre (je nach Land) </a:t>
            </a:r>
          </a:p>
          <a:p>
            <a:r>
              <a:rPr lang="de-DE" sz="1200" dirty="0"/>
              <a:t> </a:t>
            </a:r>
          </a:p>
          <a:p>
            <a:r>
              <a:rPr lang="de-DE" sz="1200" dirty="0"/>
              <a:t>Jobs z.B.: Gastronomie, Landwirtschaft, Tourismus </a:t>
            </a:r>
          </a:p>
          <a:p>
            <a:r>
              <a:rPr lang="de-DE" sz="1200" dirty="0"/>
              <a:t> </a:t>
            </a:r>
          </a:p>
          <a:p>
            <a:r>
              <a:rPr lang="de-DE" sz="1200" dirty="0"/>
              <a:t> USA: kein Work &amp; Travel möglich</a:t>
            </a:r>
          </a:p>
          <a:p>
            <a:r>
              <a:rPr lang="de-DE" sz="1200" dirty="0"/>
              <a:t>**********</a:t>
            </a:r>
          </a:p>
          <a:p>
            <a:r>
              <a:rPr lang="de-DE" sz="1200" dirty="0"/>
              <a:t> Dauer max. 12 Monate</a:t>
            </a:r>
          </a:p>
          <a:p>
            <a:r>
              <a:rPr lang="de-DE" sz="1200" dirty="0"/>
              <a:t> Kosten 2.500 bis 5.000 Euro nachweisbares</a:t>
            </a:r>
          </a:p>
          <a:p>
            <a:r>
              <a:rPr lang="de-DE" sz="1200" dirty="0"/>
              <a:t>Taschengeld</a:t>
            </a:r>
          </a:p>
          <a:p>
            <a:r>
              <a:rPr lang="de-DE" sz="1200" dirty="0"/>
              <a:t>komplett ca. 10.000 Euro</a:t>
            </a:r>
          </a:p>
          <a:p>
            <a:r>
              <a:rPr lang="de-DE" sz="1200" dirty="0"/>
              <a:t> Zielgruppe für Leute, die unabhängig und frei</a:t>
            </a:r>
          </a:p>
          <a:p>
            <a:r>
              <a:rPr lang="de-DE" sz="1200" dirty="0"/>
              <a:t>sein wollen und über genügend</a:t>
            </a:r>
          </a:p>
          <a:p>
            <a:r>
              <a:rPr lang="de-DE" sz="1200" dirty="0"/>
              <a:t>finanzielle Mittel verfügen</a:t>
            </a:r>
          </a:p>
          <a:p>
            <a:r>
              <a:rPr lang="de-DE" sz="1200" dirty="0"/>
              <a:t> Alter 18 bis 30 Jahre</a:t>
            </a:r>
          </a:p>
          <a:p>
            <a:r>
              <a:rPr lang="de-DE" sz="1200" dirty="0"/>
              <a:t> Besonders Working Holiday Visum</a:t>
            </a:r>
          </a:p>
          <a:p>
            <a:r>
              <a:rPr lang="de-DE" sz="1200" dirty="0"/>
              <a:t>Jobs und Unterkunft müssen</a:t>
            </a:r>
          </a:p>
          <a:p>
            <a:r>
              <a:rPr lang="de-DE" sz="1200" dirty="0"/>
              <a:t>selbst gesucht werden</a:t>
            </a:r>
          </a:p>
          <a:p>
            <a:endParaRPr lang="de-DE" sz="1200" dirty="0"/>
          </a:p>
          <a:p>
            <a:pPr marL="740480">
              <a:buClr>
                <a:schemeClr val="bg2"/>
              </a:buClr>
              <a:buFont typeface="Wingdings" pitchFamily="2" charset="2"/>
              <a:buChar char="§"/>
            </a:pPr>
            <a:endParaRPr lang="de-DE" sz="1200" dirty="0"/>
          </a:p>
          <a:p>
            <a:endParaRPr lang="de-DE" sz="1200" dirty="0"/>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B6BC265D-2A1A-47E1-8D22-0DCFEF873D01}" type="slidenum">
              <a:rPr lang="de-DE" smtClean="0"/>
              <a:t>41</a:t>
            </a:fld>
            <a:endParaRPr lang="de-DE"/>
          </a:p>
        </p:txBody>
      </p:sp>
    </p:spTree>
    <p:extLst>
      <p:ext uri="{BB962C8B-B14F-4D97-AF65-F5344CB8AC3E}">
        <p14:creationId xmlns:p14="http://schemas.microsoft.com/office/powerpoint/2010/main" val="12562574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42</a:t>
            </a:fld>
            <a:endParaRPr lang="de-DE" dirty="0"/>
          </a:p>
        </p:txBody>
      </p:sp>
    </p:spTree>
    <p:extLst>
      <p:ext uri="{BB962C8B-B14F-4D97-AF65-F5344CB8AC3E}">
        <p14:creationId xmlns:p14="http://schemas.microsoft.com/office/powerpoint/2010/main" val="138641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900" y="744538"/>
            <a:ext cx="6619875" cy="3724275"/>
          </a:xfrm>
          <a:prstGeom prst="rect">
            <a:avLst/>
          </a:prstGeom>
        </p:spPr>
      </p:sp>
      <p:sp>
        <p:nvSpPr>
          <p:cNvPr id="3" name="Notizenplatzhalter 2"/>
          <p:cNvSpPr>
            <a:spLocks noGrp="1"/>
          </p:cNvSpPr>
          <p:nvPr>
            <p:ph type="body" idx="1"/>
          </p:nvPr>
        </p:nvSpPr>
        <p:spPr>
          <a:xfrm>
            <a:off x="679768" y="4715154"/>
            <a:ext cx="5438140" cy="4466986"/>
          </a:xfrm>
          <a:prstGeom prst="rect">
            <a:avLst/>
          </a:prstGeom>
        </p:spPr>
        <p:txBody>
          <a:bodyPr lIns="88194" tIns="44097" rIns="88194" bIns="44097"/>
          <a:lstStyle/>
          <a:p>
            <a:endParaRPr lang="de-DE"/>
          </a:p>
        </p:txBody>
      </p:sp>
      <p:sp>
        <p:nvSpPr>
          <p:cNvPr id="4" name="Foliennummernplatzhalter 3"/>
          <p:cNvSpPr>
            <a:spLocks noGrp="1"/>
          </p:cNvSpPr>
          <p:nvPr>
            <p:ph type="sldNum" sz="quarter" idx="10"/>
          </p:nvPr>
        </p:nvSpPr>
        <p:spPr>
          <a:xfrm>
            <a:off x="3850444" y="9428584"/>
            <a:ext cx="2945659" cy="496331"/>
          </a:xfrm>
          <a:prstGeom prst="rect">
            <a:avLst/>
          </a:prstGeom>
        </p:spPr>
        <p:txBody>
          <a:bodyPr/>
          <a:lstStyle/>
          <a:p>
            <a:fld id="{735CFFDD-70F1-45FB-A4BA-81BC635DAB07}" type="slidenum">
              <a:rPr lang="de-DE" smtClean="0"/>
              <a:t>43</a:t>
            </a:fld>
            <a:endParaRPr lang="de-DE" dirty="0"/>
          </a:p>
        </p:txBody>
      </p:sp>
    </p:spTree>
    <p:extLst>
      <p:ext uri="{BB962C8B-B14F-4D97-AF65-F5344CB8AC3E}">
        <p14:creationId xmlns:p14="http://schemas.microsoft.com/office/powerpoint/2010/main" val="42446130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002"/>
            <a:ext cx="12149999" cy="338347"/>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360000" y="136802"/>
            <a:ext cx="10800000" cy="247133"/>
          </a:xfrm>
          <a:prstGeom prst="rect">
            <a:avLst/>
          </a:prstGeom>
        </p:spPr>
        <p:txBody>
          <a:bodyPr lIns="0" tIns="0" rIns="0" bIns="0" anchor="ctr" anchorCtr="0">
            <a:noAutofit/>
          </a:bodyPr>
          <a:lstStyle>
            <a:lvl1pPr marL="0" indent="0">
              <a:buNone/>
              <a:defRPr sz="1125">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24" name="Bildplatzhalter 31" descr="Platzhalter für ein Bild." title="Bildplatzhalter"/>
          <p:cNvSpPr>
            <a:spLocks noGrp="1"/>
          </p:cNvSpPr>
          <p:nvPr>
            <p:ph type="pic" sz="quarter" idx="11" hasCustomPrompt="1"/>
          </p:nvPr>
        </p:nvSpPr>
        <p:spPr>
          <a:xfrm>
            <a:off x="90000" y="457200"/>
            <a:ext cx="12149999" cy="563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p:ph type="title" hasCustomPrompt="1"/>
          </p:nvPr>
        </p:nvSpPr>
        <p:spPr>
          <a:xfrm>
            <a:off x="90001" y="1983600"/>
            <a:ext cx="4140000" cy="1402262"/>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250"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p:ph type="body" sz="quarter" idx="16" hasCustomPrompt="1"/>
          </p:nvPr>
        </p:nvSpPr>
        <p:spPr>
          <a:xfrm>
            <a:off x="90001" y="3733202"/>
            <a:ext cx="4140000" cy="462210"/>
          </a:xfrm>
          <a:prstGeom prst="rect">
            <a:avLst/>
          </a:prstGeom>
          <a:solidFill>
            <a:schemeClr val="bg1">
              <a:alpha val="75000"/>
            </a:schemeClr>
          </a:solidFill>
        </p:spPr>
        <p:txBody>
          <a:bodyPr wrap="square" lIns="270000" tIns="72000" rIns="270000" bIns="180000">
            <a:spAutoFit/>
          </a:bodyPr>
          <a:lstStyle>
            <a:lvl1pPr marL="0" indent="0">
              <a:buNone/>
              <a:defRPr sz="1350"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p:cNvSpPr>
          <p:nvPr>
            <p:ph type="pic" sz="quarter" idx="18" hasCustomPrompt="1"/>
          </p:nvPr>
        </p:nvSpPr>
        <p:spPr>
          <a:xfrm>
            <a:off x="90001" y="6206143"/>
            <a:ext cx="1558800" cy="5904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78348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Intern">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002"/>
            <a:ext cx="12149999" cy="338347"/>
          </a:xfrm>
          <a:prstGeom prst="rect">
            <a:avLst/>
          </a:prstGeom>
        </p:spPr>
      </p:pic>
      <p:sp>
        <p:nvSpPr>
          <p:cNvPr id="10" name="Textplatzhalter 5" descr="Platzhalter für Thema/Version/Datum." title="Platzhalter Textfeld"/>
          <p:cNvSpPr>
            <a:spLocks noGrp="1"/>
          </p:cNvSpPr>
          <p:nvPr>
            <p:ph type="body" sz="quarter" idx="14" hasCustomPrompt="1"/>
          </p:nvPr>
        </p:nvSpPr>
        <p:spPr>
          <a:xfrm>
            <a:off x="360001" y="136605"/>
            <a:ext cx="9899999" cy="247133"/>
          </a:xfrm>
          <a:prstGeom prst="rect">
            <a:avLst/>
          </a:prstGeom>
        </p:spPr>
        <p:txBody>
          <a:bodyPr lIns="0" tIns="0" rIns="0" bIns="0" anchor="ctr" anchorCtr="0">
            <a:noAutofit/>
          </a:bodyPr>
          <a:lstStyle>
            <a:lvl1pPr marL="0" indent="0">
              <a:buNone/>
              <a:defRPr sz="1125">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8" name="Rechteck 7" descr="Grauer Farbverlauf" title="Hintergrundfläche"/>
          <p:cNvSpPr/>
          <p:nvPr userDrawn="1"/>
        </p:nvSpPr>
        <p:spPr>
          <a:xfrm>
            <a:off x="10911600" y="146973"/>
            <a:ext cx="1180801" cy="230412"/>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6" tIns="34293" rIns="68586" bIns="34293" numCol="1" spcCol="0" rtlCol="0" fromWordArt="0" anchor="ctr" anchorCtr="0" forceAA="0" compatLnSpc="1">
            <a:prstTxWarp prst="textNoShape">
              <a:avLst/>
            </a:prstTxWarp>
            <a:noAutofit/>
          </a:bodyPr>
          <a:lstStyle/>
          <a:p>
            <a:pPr algn="ctr"/>
            <a:endParaRPr lang="de-DE" sz="1613" dirty="0"/>
          </a:p>
        </p:txBody>
      </p:sp>
      <p:sp>
        <p:nvSpPr>
          <p:cNvPr id="9" name="Textfeld 8" descr="Intern" title="Textfeld"/>
          <p:cNvSpPr txBox="1"/>
          <p:nvPr userDrawn="1"/>
        </p:nvSpPr>
        <p:spPr>
          <a:xfrm>
            <a:off x="10911600" y="107685"/>
            <a:ext cx="1256401" cy="253916"/>
          </a:xfrm>
          <a:prstGeom prst="rect">
            <a:avLst/>
          </a:prstGeom>
          <a:noFill/>
        </p:spPr>
        <p:txBody>
          <a:bodyPr wrap="square" rtlCol="0">
            <a:spAutoFit/>
          </a:bodyPr>
          <a:lstStyle/>
          <a:p>
            <a:pPr algn="ctr"/>
            <a:r>
              <a:rPr lang="de-DE" sz="1050" b="1" spc="225" baseline="0" dirty="0">
                <a:solidFill>
                  <a:schemeClr val="tx2"/>
                </a:solidFill>
              </a:rPr>
              <a:t>INTERN</a:t>
            </a:r>
          </a:p>
        </p:txBody>
      </p:sp>
      <p:sp>
        <p:nvSpPr>
          <p:cNvPr id="24" name="Bildplatzhalter 31" descr="Platzhalter für ein Bild." title="Bildplatzhalter"/>
          <p:cNvSpPr>
            <a:spLocks noGrp="1"/>
          </p:cNvSpPr>
          <p:nvPr userDrawn="1">
            <p:ph type="pic" sz="quarter" idx="11" hasCustomPrompt="1"/>
          </p:nvPr>
        </p:nvSpPr>
        <p:spPr>
          <a:xfrm>
            <a:off x="90000" y="457200"/>
            <a:ext cx="12149999" cy="563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userDrawn="1">
            <p:ph type="title" hasCustomPrompt="1"/>
          </p:nvPr>
        </p:nvSpPr>
        <p:spPr>
          <a:xfrm>
            <a:off x="90001" y="1983600"/>
            <a:ext cx="4140000" cy="1402262"/>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250"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userDrawn="1">
            <p:ph type="body" sz="quarter" idx="16" hasCustomPrompt="1"/>
          </p:nvPr>
        </p:nvSpPr>
        <p:spPr>
          <a:xfrm>
            <a:off x="90001" y="3733202"/>
            <a:ext cx="4140000" cy="462210"/>
          </a:xfrm>
          <a:prstGeom prst="rect">
            <a:avLst/>
          </a:prstGeom>
          <a:solidFill>
            <a:schemeClr val="bg1">
              <a:alpha val="75000"/>
            </a:schemeClr>
          </a:solidFill>
        </p:spPr>
        <p:txBody>
          <a:bodyPr wrap="square" lIns="270000" tIns="72000" rIns="270000" bIns="180000">
            <a:spAutoFit/>
          </a:bodyPr>
          <a:lstStyle>
            <a:lvl1pPr marL="0" indent="0">
              <a:buNone/>
              <a:defRPr sz="1350"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p:cNvSpPr>
          <p:nvPr userDrawn="1">
            <p:ph type="pic" sz="quarter" idx="18" hasCustomPrompt="1"/>
          </p:nvPr>
        </p:nvSpPr>
        <p:spPr>
          <a:xfrm>
            <a:off x="90002" y="6206127"/>
            <a:ext cx="1558800" cy="5904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1504933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Vertraulich">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002"/>
            <a:ext cx="12149999" cy="338347"/>
          </a:xfrm>
          <a:prstGeom prst="rect">
            <a:avLst/>
          </a:prstGeom>
        </p:spPr>
      </p:pic>
      <p:sp>
        <p:nvSpPr>
          <p:cNvPr id="15" name="Textplatzhalter 5" descr="Platzhalter für Thema/Version/Datum." title="Platzhalter Textfeld"/>
          <p:cNvSpPr>
            <a:spLocks noGrp="1"/>
          </p:cNvSpPr>
          <p:nvPr>
            <p:ph type="body" sz="quarter" idx="14" hasCustomPrompt="1"/>
          </p:nvPr>
        </p:nvSpPr>
        <p:spPr>
          <a:xfrm>
            <a:off x="360000" y="136605"/>
            <a:ext cx="9251999" cy="247133"/>
          </a:xfrm>
          <a:prstGeom prst="rect">
            <a:avLst/>
          </a:prstGeom>
        </p:spPr>
        <p:txBody>
          <a:bodyPr lIns="0" tIns="0" rIns="0" bIns="0" anchor="ctr" anchorCtr="0">
            <a:noAutofit/>
          </a:bodyPr>
          <a:lstStyle>
            <a:lvl1pPr marL="0" indent="0">
              <a:buNone/>
              <a:defRPr sz="1125">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13" name="Rechteck 12" descr="Grauer Farbverlauf" title="Hintergrundfläche"/>
          <p:cNvSpPr/>
          <p:nvPr userDrawn="1"/>
        </p:nvSpPr>
        <p:spPr>
          <a:xfrm>
            <a:off x="10178087" y="146973"/>
            <a:ext cx="1918801" cy="230412"/>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6" tIns="34293" rIns="68586" bIns="34293" numCol="1" spcCol="0" rtlCol="0" fromWordArt="0" anchor="ctr" anchorCtr="0" forceAA="0" compatLnSpc="1">
            <a:prstTxWarp prst="textNoShape">
              <a:avLst/>
            </a:prstTxWarp>
            <a:noAutofit/>
          </a:bodyPr>
          <a:lstStyle/>
          <a:p>
            <a:pPr algn="ctr"/>
            <a:endParaRPr lang="de-DE" sz="1613" dirty="0"/>
          </a:p>
        </p:txBody>
      </p:sp>
      <p:sp>
        <p:nvSpPr>
          <p:cNvPr id="14" name="Textfeld 13" descr="Vertraulich" title="Textfeld"/>
          <p:cNvSpPr txBox="1"/>
          <p:nvPr userDrawn="1"/>
        </p:nvSpPr>
        <p:spPr>
          <a:xfrm>
            <a:off x="10116000" y="107685"/>
            <a:ext cx="2048400" cy="253916"/>
          </a:xfrm>
          <a:prstGeom prst="rect">
            <a:avLst/>
          </a:prstGeom>
          <a:noFill/>
        </p:spPr>
        <p:txBody>
          <a:bodyPr wrap="square" rtlCol="0">
            <a:spAutoFit/>
          </a:bodyPr>
          <a:lstStyle/>
          <a:p>
            <a:pPr algn="ctr"/>
            <a:r>
              <a:rPr lang="de-DE" sz="1050" b="1" spc="225" baseline="0" dirty="0">
                <a:solidFill>
                  <a:schemeClr val="tx2"/>
                </a:solidFill>
              </a:rPr>
              <a:t>VERTRAULICH</a:t>
            </a:r>
          </a:p>
        </p:txBody>
      </p:sp>
      <p:sp>
        <p:nvSpPr>
          <p:cNvPr id="24" name="Bildplatzhalter 31" descr="Platzhalter für ein Bild." title="Bildplatzhalter"/>
          <p:cNvSpPr>
            <a:spLocks noGrp="1"/>
          </p:cNvSpPr>
          <p:nvPr userDrawn="1">
            <p:ph type="pic" sz="quarter" idx="11" hasCustomPrompt="1"/>
          </p:nvPr>
        </p:nvSpPr>
        <p:spPr>
          <a:xfrm>
            <a:off x="90000" y="457200"/>
            <a:ext cx="12149999" cy="563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userDrawn="1">
            <p:ph type="title" hasCustomPrompt="1"/>
          </p:nvPr>
        </p:nvSpPr>
        <p:spPr>
          <a:xfrm>
            <a:off x="90001" y="1983600"/>
            <a:ext cx="4140000" cy="1402262"/>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250"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userDrawn="1">
            <p:ph type="body" sz="quarter" idx="16" hasCustomPrompt="1"/>
          </p:nvPr>
        </p:nvSpPr>
        <p:spPr>
          <a:xfrm>
            <a:off x="90001" y="3733202"/>
            <a:ext cx="4140000" cy="462210"/>
          </a:xfrm>
          <a:prstGeom prst="rect">
            <a:avLst/>
          </a:prstGeom>
          <a:solidFill>
            <a:schemeClr val="bg1">
              <a:alpha val="75000"/>
            </a:schemeClr>
          </a:solidFill>
        </p:spPr>
        <p:txBody>
          <a:bodyPr wrap="square" lIns="270000" tIns="72000" rIns="270000" bIns="180000">
            <a:spAutoFit/>
          </a:bodyPr>
          <a:lstStyle>
            <a:lvl1pPr marL="0" indent="0">
              <a:buNone/>
              <a:defRPr sz="1350"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p:cNvSpPr>
          <p:nvPr userDrawn="1">
            <p:ph type="pic" sz="quarter" idx="18" hasCustomPrompt="1"/>
          </p:nvPr>
        </p:nvSpPr>
        <p:spPr>
          <a:xfrm>
            <a:off x="90001" y="6206135"/>
            <a:ext cx="1558800" cy="5904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1534562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p:spTree>
      <p:nvGrpSpPr>
        <p:cNvPr id="1" name=""/>
        <p:cNvGrpSpPr/>
        <p:nvPr/>
      </p:nvGrpSpPr>
      <p:grpSpPr>
        <a:xfrm>
          <a:off x="0" y="0"/>
          <a:ext cx="0" cy="0"/>
          <a:chOff x="0" y="0"/>
          <a:chExt cx="0" cy="0"/>
        </a:xfrm>
      </p:grpSpPr>
      <p:pic>
        <p:nvPicPr>
          <p:cNvPr id="16" name="Grafik 15"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1211" y="90259"/>
            <a:ext cx="12149999" cy="5997600"/>
          </a:xfrm>
          <a:prstGeom prst="rect">
            <a:avLst/>
          </a:prstGeom>
        </p:spPr>
      </p:pic>
      <p:sp>
        <p:nvSpPr>
          <p:cNvPr id="17" name="Textplatzhalter 5" descr="Platzhalter für Thema/Version/Datum." title="Textplatzhalter"/>
          <p:cNvSpPr>
            <a:spLocks noGrp="1"/>
          </p:cNvSpPr>
          <p:nvPr>
            <p:ph type="body" sz="quarter" idx="14" hasCustomPrompt="1"/>
          </p:nvPr>
        </p:nvSpPr>
        <p:spPr>
          <a:xfrm>
            <a:off x="360000" y="382873"/>
            <a:ext cx="11340000" cy="247133"/>
          </a:xfrm>
          <a:prstGeom prst="rect">
            <a:avLst/>
          </a:prstGeom>
        </p:spPr>
        <p:txBody>
          <a:bodyPr lIns="0" tIns="0" rIns="0" bIns="0">
            <a:noAutofit/>
          </a:bodyPr>
          <a:lstStyle>
            <a:lvl1pPr marL="0" indent="0">
              <a:buNone/>
              <a:defRPr sz="1125">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cxnSp>
        <p:nvCxnSpPr>
          <p:cNvPr id="18" name="Gerade Verbindung 17" descr="Weiße Linie" title="Linie"/>
          <p:cNvCxnSpPr/>
          <p:nvPr userDrawn="1"/>
        </p:nvCxnSpPr>
        <p:spPr>
          <a:xfrm>
            <a:off x="360000" y="650550"/>
            <a:ext cx="11883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itel 6" descr="Platzhalter für den Folientitel." title="Titelplatzhalter"/>
          <p:cNvSpPr>
            <a:spLocks noGrp="1"/>
          </p:cNvSpPr>
          <p:nvPr>
            <p:ph type="title" hasCustomPrompt="1"/>
          </p:nvPr>
        </p:nvSpPr>
        <p:spPr>
          <a:xfrm>
            <a:off x="360000" y="939686"/>
            <a:ext cx="11340000" cy="976139"/>
          </a:xfrm>
        </p:spPr>
        <p:txBody>
          <a:bodyPr lIns="0" tIns="0" rIns="0" bIns="0" anchor="t" anchorCtr="0">
            <a:noAutofit/>
          </a:bodyPr>
          <a:lstStyle>
            <a:lvl1pPr marL="0" marR="0" indent="0" algn="l" defTabSz="685891" rtl="0" eaLnBrk="1" fontAlgn="auto" latinLnBrk="0" hangingPunct="1">
              <a:lnSpc>
                <a:spcPct val="100000"/>
              </a:lnSpc>
              <a:spcBef>
                <a:spcPct val="0"/>
              </a:spcBef>
              <a:spcAft>
                <a:spcPts val="0"/>
              </a:spcAft>
              <a:buClrTx/>
              <a:buSzTx/>
              <a:buFontTx/>
              <a:buNone/>
              <a:tabLst/>
              <a:defRPr sz="2250" baseline="0">
                <a:solidFill>
                  <a:schemeClr val="bg1"/>
                </a:solidFill>
              </a:defRPr>
            </a:lvl1pPr>
          </a:lstStyle>
          <a:p>
            <a:r>
              <a:rPr lang="de-DE" dirty="0"/>
              <a:t>Hier steht der Titel Ihrer Präsentation. </a:t>
            </a:r>
            <a:br>
              <a:rPr lang="de-DE" dirty="0"/>
            </a:br>
            <a:r>
              <a:rPr lang="de-DE" dirty="0"/>
              <a:t>In zwei Zeilen</a:t>
            </a:r>
          </a:p>
        </p:txBody>
      </p:sp>
      <p:sp>
        <p:nvSpPr>
          <p:cNvPr id="20" name="Textplatzhalter 5" descr="Platzhalter für eine Subheadline." title="Textplatzhalter"/>
          <p:cNvSpPr>
            <a:spLocks noGrp="1"/>
          </p:cNvSpPr>
          <p:nvPr>
            <p:ph type="body" sz="quarter" idx="15" hasCustomPrompt="1"/>
          </p:nvPr>
        </p:nvSpPr>
        <p:spPr>
          <a:xfrm>
            <a:off x="360000" y="2024931"/>
            <a:ext cx="11340000" cy="467577"/>
          </a:xfrm>
          <a:prstGeom prst="rect">
            <a:avLst/>
          </a:prstGeom>
        </p:spPr>
        <p:txBody>
          <a:bodyPr lIns="0" tIns="0" rIns="0" bIns="0">
            <a:noAutofit/>
          </a:bodyPr>
          <a:lstStyle>
            <a:lvl1pPr marL="0" indent="0">
              <a:spcBef>
                <a:spcPts val="0"/>
              </a:spcBef>
              <a:spcAft>
                <a:spcPts val="0"/>
              </a:spcAft>
              <a:buNone/>
              <a:defRPr sz="1125"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
        <p:nvSpPr>
          <p:cNvPr id="30" name="Bildplatzhalter 28" descr="Dienststellenlogo" title="Dienststellenlogo"/>
          <p:cNvSpPr>
            <a:spLocks noGrp="1"/>
          </p:cNvSpPr>
          <p:nvPr>
            <p:ph type="pic" sz="quarter" idx="18" hasCustomPrompt="1"/>
          </p:nvPr>
        </p:nvSpPr>
        <p:spPr>
          <a:xfrm>
            <a:off x="90001" y="6206135"/>
            <a:ext cx="1558800" cy="5904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24733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 Schmaler Header">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18" y="90002"/>
            <a:ext cx="12149963" cy="338345"/>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359999" y="136605"/>
            <a:ext cx="11160000" cy="247133"/>
          </a:xfrm>
          <a:prstGeom prst="rect">
            <a:avLst/>
          </a:prstGeom>
        </p:spPr>
        <p:txBody>
          <a:bodyPr lIns="0" tIns="0" rIns="0" bIns="0">
            <a:noAutofit/>
          </a:bodyPr>
          <a:lstStyle>
            <a:lvl1pPr marL="0" indent="0">
              <a:buNone/>
              <a:defRPr sz="1125">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8" name="Titel 6" descr="Platzhalter für den Folientitel." title="Titelplatzhalter"/>
          <p:cNvSpPr>
            <a:spLocks noGrp="1"/>
          </p:cNvSpPr>
          <p:nvPr>
            <p:ph type="title" hasCustomPrompt="1"/>
          </p:nvPr>
        </p:nvSpPr>
        <p:spPr>
          <a:xfrm>
            <a:off x="360000" y="939686"/>
            <a:ext cx="11340000" cy="976139"/>
          </a:xfrm>
        </p:spPr>
        <p:txBody>
          <a:bodyPr lIns="0" tIns="0" rIns="0" bIns="0" anchor="t" anchorCtr="0">
            <a:noAutofit/>
          </a:bodyPr>
          <a:lstStyle>
            <a:lvl1pPr marL="0" marR="0" indent="0" algn="l" defTabSz="685891" rtl="0" eaLnBrk="1" fontAlgn="auto" latinLnBrk="0" hangingPunct="1">
              <a:lnSpc>
                <a:spcPct val="100000"/>
              </a:lnSpc>
              <a:spcBef>
                <a:spcPct val="0"/>
              </a:spcBef>
              <a:spcAft>
                <a:spcPts val="0"/>
              </a:spcAft>
              <a:buClrTx/>
              <a:buSzTx/>
              <a:buFontTx/>
              <a:buNone/>
              <a:tabLst/>
              <a:defRPr sz="2250" baseline="0">
                <a:solidFill>
                  <a:schemeClr val="tx1"/>
                </a:solidFill>
              </a:defRPr>
            </a:lvl1pPr>
          </a:lstStyle>
          <a:p>
            <a:r>
              <a:rPr lang="de-DE" dirty="0"/>
              <a:t>Hier steht der Titel Ihrer Präsentation. </a:t>
            </a:r>
            <a:br>
              <a:rPr lang="de-DE" dirty="0"/>
            </a:br>
            <a:r>
              <a:rPr lang="de-DE" dirty="0"/>
              <a:t>In zwei Zeilen</a:t>
            </a:r>
          </a:p>
        </p:txBody>
      </p:sp>
      <p:sp>
        <p:nvSpPr>
          <p:cNvPr id="9" name="Textplatzhalter 5" descr="Platzhalter für eine Subheadline." title="Textplatzhalter"/>
          <p:cNvSpPr>
            <a:spLocks noGrp="1"/>
          </p:cNvSpPr>
          <p:nvPr>
            <p:ph type="body" sz="quarter" idx="15" hasCustomPrompt="1"/>
          </p:nvPr>
        </p:nvSpPr>
        <p:spPr>
          <a:xfrm>
            <a:off x="360000" y="2024931"/>
            <a:ext cx="11340000" cy="467577"/>
          </a:xfrm>
          <a:prstGeom prst="rect">
            <a:avLst/>
          </a:prstGeom>
        </p:spPr>
        <p:txBody>
          <a:bodyPr lIns="0" tIns="0" rIns="0" bIns="0">
            <a:noAutofit/>
          </a:bodyPr>
          <a:lstStyle>
            <a:lvl1pPr marL="0" indent="0">
              <a:spcBef>
                <a:spcPts val="0"/>
              </a:spcBef>
              <a:spcAft>
                <a:spcPts val="0"/>
              </a:spcAft>
              <a:buNone/>
              <a:defRPr sz="1125" baseline="0">
                <a:solidFill>
                  <a:schemeClr val="tx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
        <p:nvSpPr>
          <p:cNvPr id="30" name="Bildplatzhalter 28" descr="Dienststellenlogo." title="Dienststellenlogo"/>
          <p:cNvSpPr>
            <a:spLocks noGrp="1"/>
          </p:cNvSpPr>
          <p:nvPr>
            <p:ph type="pic" sz="quarter" idx="18" hasCustomPrompt="1"/>
          </p:nvPr>
        </p:nvSpPr>
        <p:spPr>
          <a:xfrm>
            <a:off x="90001" y="6206135"/>
            <a:ext cx="1558800" cy="5904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725980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sfolie 1-Spaltig">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dirty="0"/>
              <a:t>Hier steht Ihre Botschaft</a:t>
            </a:r>
          </a:p>
        </p:txBody>
      </p:sp>
      <p:sp>
        <p:nvSpPr>
          <p:cNvPr id="3" name="Textplatzhalter 2" descr="Platzhalter für Text, Tabelle, Bild, Video, Diagramm, Grafik." title="Multi-Platzhalter"/>
          <p:cNvSpPr>
            <a:spLocks noGrp="1"/>
          </p:cNvSpPr>
          <p:nvPr>
            <p:ph idx="1" hasCustomPrompt="1"/>
          </p:nvPr>
        </p:nvSpPr>
        <p:spPr>
          <a:xfrm>
            <a:off x="590400" y="1198800"/>
            <a:ext cx="11217600" cy="5137200"/>
          </a:xfrm>
          <a:prstGeom prst="rect">
            <a:avLst/>
          </a:prstGeom>
        </p:spPr>
        <p:txBody>
          <a:bodyPr vert="horz" lIns="91440" tIns="45720" rIns="91440" bIns="45720" rtlCol="0">
            <a:noAutofit/>
          </a:bodyPr>
          <a:lstStyle>
            <a:lvl1pPr>
              <a:defRPr baseline="0"/>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Platzhalter für das Thema und das Datum der Präsentation." title="Thema-/Datumsplatzhalter in der Fußzeile"/>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5" name="Foliennummernplatzhalter 4" descr="Seitenzahl der Folie." title="Seitenzahlplatzhalter"/>
          <p:cNvSpPr>
            <a:spLocks noGrp="1"/>
          </p:cNvSpPr>
          <p:nvPr>
            <p:ph type="sldNum" sz="quarter" idx="11"/>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3000075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sfolie 2-Spaltig">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a:xfrm>
            <a:off x="590400" y="144566"/>
            <a:ext cx="11217600" cy="860624"/>
          </a:xfrm>
        </p:spPr>
        <p:txBody>
          <a:bodyPr/>
          <a:lstStyle>
            <a:lvl1pPr>
              <a:defRPr baseline="0"/>
            </a:lvl1pPr>
          </a:lstStyle>
          <a:p>
            <a:r>
              <a:rPr lang="de-DE" dirty="0"/>
              <a:t>Hier steht Ihre Botschaft</a:t>
            </a:r>
          </a:p>
        </p:txBody>
      </p:sp>
      <p:sp>
        <p:nvSpPr>
          <p:cNvPr id="4" name="Inhaltsplatzhalter 2" descr="Platzhalter für Text, Tabelle, Bild, Video, Diagramm, Grafik." title="Multi-Platzhalter"/>
          <p:cNvSpPr>
            <a:spLocks noGrp="1"/>
          </p:cNvSpPr>
          <p:nvPr>
            <p:ph idx="1" hasCustomPrompt="1"/>
          </p:nvPr>
        </p:nvSpPr>
        <p:spPr>
          <a:xfrm>
            <a:off x="590400" y="1198800"/>
            <a:ext cx="5507999" cy="51372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Inhaltsplatzhalter 2" descr="Platzhalter für Text, Tabelle, Bild, Video, Diagramm, Grafik." title="Multi-Platzhalter"/>
          <p:cNvSpPr>
            <a:spLocks noGrp="1"/>
          </p:cNvSpPr>
          <p:nvPr>
            <p:ph idx="12" hasCustomPrompt="1"/>
          </p:nvPr>
        </p:nvSpPr>
        <p:spPr>
          <a:xfrm>
            <a:off x="6300001" y="1198800"/>
            <a:ext cx="5507999" cy="51372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6" name="Foliennummernplatzhalter 5"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810780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Bild Rechts">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a:xfrm>
            <a:off x="590400" y="144566"/>
            <a:ext cx="11217600" cy="860624"/>
          </a:xfrm>
        </p:spPr>
        <p:txBody>
          <a:bodyPr/>
          <a:lstStyle>
            <a:lvl1pPr>
              <a:defRPr baseline="0"/>
            </a:lvl1pPr>
          </a:lstStyle>
          <a:p>
            <a:r>
              <a:rPr lang="de-DE" dirty="0"/>
              <a:t>Hier steht Ihre Botschaft</a:t>
            </a:r>
          </a:p>
        </p:txBody>
      </p:sp>
      <p:sp>
        <p:nvSpPr>
          <p:cNvPr id="4" name="Inhaltsplatzhalter 2" descr="Platzhalter für Text, Tabelle, Bild, Video, Diagramm, Grafik." title="Multiplatzhalter"/>
          <p:cNvSpPr>
            <a:spLocks noGrp="1"/>
          </p:cNvSpPr>
          <p:nvPr>
            <p:ph idx="1" hasCustomPrompt="1"/>
          </p:nvPr>
        </p:nvSpPr>
        <p:spPr>
          <a:xfrm>
            <a:off x="590402" y="1198800"/>
            <a:ext cx="5507999" cy="51372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Bildplatzhalter 4" descr="Platzhalter für ein Bild." title="Bildplatzhalter"/>
          <p:cNvSpPr>
            <a:spLocks noGrp="1"/>
          </p:cNvSpPr>
          <p:nvPr>
            <p:ph type="pic" sz="quarter" idx="12" hasCustomPrompt="1"/>
          </p:nvPr>
        </p:nvSpPr>
        <p:spPr>
          <a:xfrm>
            <a:off x="6300001" y="1198800"/>
            <a:ext cx="5507999" cy="5133600"/>
          </a:xfrm>
        </p:spPr>
        <p:txBody>
          <a:bodyPr>
            <a:normAutofit/>
          </a:bodyPr>
          <a:lstStyle>
            <a:lvl1pPr marL="0" indent="0">
              <a:buNone/>
              <a:defRPr sz="900" baseline="0"/>
            </a:lvl1pPr>
          </a:lstStyle>
          <a:p>
            <a:r>
              <a:rPr lang="de-DE" dirty="0"/>
              <a:t>Bild einfügen</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5" name="Foliennummernplatzhalter 4"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592141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folie">
    <p:spTree>
      <p:nvGrpSpPr>
        <p:cNvPr id="1" name=""/>
        <p:cNvGrpSpPr/>
        <p:nvPr/>
      </p:nvGrpSpPr>
      <p:grpSpPr>
        <a:xfrm>
          <a:off x="0" y="0"/>
          <a:ext cx="0" cy="0"/>
          <a:chOff x="0" y="0"/>
          <a:chExt cx="0" cy="0"/>
        </a:xfrm>
      </p:grpSpPr>
      <p:sp>
        <p:nvSpPr>
          <p:cNvPr id="5" name="Bildplatzhalter 4" descr="Platzhalter für ein Bild." title="Bildplatzhalter"/>
          <p:cNvSpPr>
            <a:spLocks noGrp="1"/>
          </p:cNvSpPr>
          <p:nvPr>
            <p:ph type="pic" sz="quarter" idx="12" hasCustomPrompt="1"/>
          </p:nvPr>
        </p:nvSpPr>
        <p:spPr>
          <a:xfrm>
            <a:off x="414000" y="1037265"/>
            <a:ext cx="11825625" cy="5566976"/>
          </a:xfrm>
          <a:prstGeom prst="rect">
            <a:avLst/>
          </a:prstGeom>
        </p:spPr>
        <p:txBody>
          <a:bodyPr>
            <a:normAutofit/>
          </a:bodyPr>
          <a:lstStyle>
            <a:lvl1pPr marL="0" indent="0">
              <a:buNone/>
              <a:defRPr sz="900" baseline="0"/>
            </a:lvl1pPr>
          </a:lstStyle>
          <a:p>
            <a:r>
              <a:rPr lang="de-DE" dirty="0"/>
              <a:t>Bild einfügen</a:t>
            </a:r>
          </a:p>
        </p:txBody>
      </p:sp>
      <p:sp>
        <p:nvSpPr>
          <p:cNvPr id="2" name="Titel 1" descr="Platzhalter für den Titel der Folie." title="Titelplatzhalter"/>
          <p:cNvSpPr>
            <a:spLocks noGrp="1"/>
          </p:cNvSpPr>
          <p:nvPr>
            <p:ph type="title" hasCustomPrompt="1"/>
          </p:nvPr>
        </p:nvSpPr>
        <p:spPr/>
        <p:txBody>
          <a:bodyPr>
            <a:noAutofit/>
          </a:bodyPr>
          <a:lstStyle>
            <a:lvl1pPr>
              <a:defRPr baseline="0"/>
            </a:lvl1pPr>
          </a:lstStyle>
          <a:p>
            <a:r>
              <a:rPr lang="de-DE" dirty="0"/>
              <a:t>Hier steht Ihre Botschaft</a:t>
            </a:r>
          </a:p>
        </p:txBody>
      </p:sp>
      <p:sp>
        <p:nvSpPr>
          <p:cNvPr id="6" name="Fußzeilenplatzhalter 5"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7" name="Foliennummernplatzhalter 6"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2629465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rennfolie mit Bild">
    <p:spTree>
      <p:nvGrpSpPr>
        <p:cNvPr id="1" name=""/>
        <p:cNvGrpSpPr/>
        <p:nvPr/>
      </p:nvGrpSpPr>
      <p:grpSpPr>
        <a:xfrm>
          <a:off x="0" y="0"/>
          <a:ext cx="0" cy="0"/>
          <a:chOff x="0" y="0"/>
          <a:chExt cx="0" cy="0"/>
        </a:xfrm>
      </p:grpSpPr>
      <p:pic>
        <p:nvPicPr>
          <p:cNvPr id="10" name="Grafik 9" descr="Roter Farbverlauf." title="Hintergrund"/>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5403180"/>
            <a:ext cx="12149999" cy="1481808"/>
          </a:xfrm>
          <a:prstGeom prst="rect">
            <a:avLst/>
          </a:prstGeom>
        </p:spPr>
      </p:pic>
      <p:sp>
        <p:nvSpPr>
          <p:cNvPr id="15" name="Titel 13" descr="Platzhalter für den Titel der Folie." title="Titelplatzhalter"/>
          <p:cNvSpPr>
            <a:spLocks noGrp="1"/>
          </p:cNvSpPr>
          <p:nvPr>
            <p:ph type="title" hasCustomPrompt="1"/>
          </p:nvPr>
        </p:nvSpPr>
        <p:spPr>
          <a:xfrm>
            <a:off x="590401" y="5516710"/>
            <a:ext cx="11015663" cy="860624"/>
          </a:xfrm>
        </p:spPr>
        <p:txBody>
          <a:bodyPr/>
          <a:lstStyle>
            <a:lvl1pPr>
              <a:defRPr>
                <a:solidFill>
                  <a:schemeClr val="bg1"/>
                </a:solidFill>
              </a:defRPr>
            </a:lvl1pPr>
          </a:lstStyle>
          <a:p>
            <a:r>
              <a:rPr lang="de-DE" dirty="0"/>
              <a:t>Hier steht Ihre Kapitelheadline</a:t>
            </a:r>
            <a:br>
              <a:rPr lang="de-DE" dirty="0"/>
            </a:br>
            <a:r>
              <a:rPr lang="de-DE" dirty="0"/>
              <a:t>mit bis zu zwei </a:t>
            </a:r>
            <a:r>
              <a:rPr lang="de-DE" noProof="0" dirty="0"/>
              <a:t>Zeilen</a:t>
            </a:r>
            <a:endParaRPr lang="de-DE" dirty="0"/>
          </a:p>
        </p:txBody>
      </p:sp>
      <p:sp>
        <p:nvSpPr>
          <p:cNvPr id="12" name="Textplatzhalter 5" descr="Platzhalter für die Subheadline." title="Subheadlineplatzhalter"/>
          <p:cNvSpPr>
            <a:spLocks noGrp="1"/>
          </p:cNvSpPr>
          <p:nvPr>
            <p:ph type="body" sz="quarter" idx="18" hasCustomPrompt="1"/>
          </p:nvPr>
        </p:nvSpPr>
        <p:spPr>
          <a:xfrm>
            <a:off x="590400" y="6408340"/>
            <a:ext cx="11016294" cy="289165"/>
          </a:xfrm>
          <a:prstGeom prst="rect">
            <a:avLst/>
          </a:prstGeom>
        </p:spPr>
        <p:txBody>
          <a:bodyPr lIns="90000" tIns="0" rIns="0" bIns="0">
            <a:noAutofit/>
          </a:bodyPr>
          <a:lstStyle>
            <a:lvl1pPr marL="0" indent="0">
              <a:spcBef>
                <a:spcPts val="0"/>
              </a:spcBef>
              <a:spcAft>
                <a:spcPts val="0"/>
              </a:spcAft>
              <a:buNone/>
              <a:defRPr sz="1125"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a:t>
            </a:r>
          </a:p>
        </p:txBody>
      </p:sp>
      <p:sp>
        <p:nvSpPr>
          <p:cNvPr id="13" name="Bildplatzhalter 16" descr="Platzhalter für ein Bild." title="Bildplatzhalter"/>
          <p:cNvSpPr>
            <a:spLocks noGrp="1"/>
          </p:cNvSpPr>
          <p:nvPr>
            <p:ph type="pic" sz="quarter" idx="19" hasCustomPrompt="1"/>
          </p:nvPr>
        </p:nvSpPr>
        <p:spPr>
          <a:xfrm>
            <a:off x="89999" y="90354"/>
            <a:ext cx="12149999" cy="5313600"/>
          </a:xfrm>
          <a:prstGeom prst="snipRoundRect">
            <a:avLst>
              <a:gd name="adj1" fmla="val 4940"/>
              <a:gd name="adj2" fmla="val 0"/>
            </a:avLst>
          </a:prstGeom>
        </p:spPr>
        <p:txBody>
          <a:bodyPr>
            <a:normAutofit/>
          </a:bodyPr>
          <a:lstStyle>
            <a:lvl1pPr marL="0" indent="0">
              <a:buNone/>
              <a:defRPr sz="900"/>
            </a:lvl1pPr>
          </a:lstStyle>
          <a:p>
            <a:r>
              <a:rPr lang="en-US" dirty="0" err="1"/>
              <a:t>Bild</a:t>
            </a:r>
            <a:r>
              <a:rPr lang="en-US" dirty="0"/>
              <a:t> </a:t>
            </a:r>
            <a:r>
              <a:rPr lang="en-US" dirty="0" err="1"/>
              <a:t>einfügen</a:t>
            </a:r>
            <a:endParaRPr lang="de-DE" dirty="0"/>
          </a:p>
        </p:txBody>
      </p:sp>
    </p:spTree>
    <p:extLst>
      <p:ext uri="{BB962C8B-B14F-4D97-AF65-F5344CB8AC3E}">
        <p14:creationId xmlns:p14="http://schemas.microsoft.com/office/powerpoint/2010/main" val="240500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p:spTree>
      <p:nvGrpSpPr>
        <p:cNvPr id="1" name=""/>
        <p:cNvGrpSpPr/>
        <p:nvPr/>
      </p:nvGrpSpPr>
      <p:grpSpPr>
        <a:xfrm>
          <a:off x="0" y="0"/>
          <a:ext cx="0" cy="0"/>
          <a:chOff x="0" y="0"/>
          <a:chExt cx="0" cy="0"/>
        </a:xfrm>
      </p:grpSpPr>
      <p:pic>
        <p:nvPicPr>
          <p:cNvPr id="6" name="Grafik 5"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975"/>
            <a:ext cx="12149999" cy="6800112"/>
          </a:xfrm>
          <a:prstGeom prst="rect">
            <a:avLst/>
          </a:prstGeom>
        </p:spPr>
      </p:pic>
      <p:sp>
        <p:nvSpPr>
          <p:cNvPr id="7" name="Titel 6" descr="Platzhalter für den Titel der Folie." title="Titelplatzhalter"/>
          <p:cNvSpPr>
            <a:spLocks noGrp="1"/>
          </p:cNvSpPr>
          <p:nvPr>
            <p:ph type="title" hasCustomPrompt="1"/>
          </p:nvPr>
        </p:nvSpPr>
        <p:spPr>
          <a:xfrm>
            <a:off x="665999" y="2742451"/>
            <a:ext cx="10800000" cy="972541"/>
          </a:xfrm>
        </p:spPr>
        <p:txBody>
          <a:bodyPr lIns="0" tIns="0" rIns="0" bIns="0" anchor="t" anchorCtr="0">
            <a:noAutofit/>
          </a:bodyPr>
          <a:lstStyle>
            <a:lvl1pPr>
              <a:defRPr sz="2250" baseline="0">
                <a:solidFill>
                  <a:schemeClr val="bg1"/>
                </a:solidFill>
              </a:defRPr>
            </a:lvl1pPr>
          </a:lstStyle>
          <a:p>
            <a:r>
              <a:rPr lang="de-DE" dirty="0"/>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666000" y="3787693"/>
            <a:ext cx="10800000" cy="539868"/>
          </a:xfrm>
          <a:prstGeom prst="rect">
            <a:avLst/>
          </a:prstGeom>
        </p:spPr>
        <p:txBody>
          <a:bodyPr lIns="0" tIns="0" rIns="0" bIns="0">
            <a:noAutofit/>
          </a:bodyPr>
          <a:lstStyle>
            <a:lvl1pPr marL="0" indent="0">
              <a:spcBef>
                <a:spcPts val="0"/>
              </a:spcBef>
              <a:spcAft>
                <a:spcPts val="0"/>
              </a:spcAft>
              <a:buNone/>
              <a:defRPr sz="1125"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Tree>
    <p:extLst>
      <p:ext uri="{BB962C8B-B14F-4D97-AF65-F5344CB8AC3E}">
        <p14:creationId xmlns:p14="http://schemas.microsoft.com/office/powerpoint/2010/main" val="2096020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 Schmaler Header">
    <p:spTree>
      <p:nvGrpSpPr>
        <p:cNvPr id="1" name=""/>
        <p:cNvGrpSpPr/>
        <p:nvPr/>
      </p:nvGrpSpPr>
      <p:grpSpPr>
        <a:xfrm>
          <a:off x="0" y="0"/>
          <a:ext cx="0" cy="0"/>
          <a:chOff x="0" y="0"/>
          <a:chExt cx="0" cy="0"/>
        </a:xfrm>
      </p:grpSpPr>
      <p:pic>
        <p:nvPicPr>
          <p:cNvPr id="5"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829"/>
            <a:ext cx="12149999" cy="338347"/>
          </a:xfrm>
          <a:prstGeom prst="rect">
            <a:avLst/>
          </a:prstGeom>
        </p:spPr>
      </p:pic>
      <p:sp>
        <p:nvSpPr>
          <p:cNvPr id="7" name="Titel 6" descr="Platzhalter für den Titel der Folie." title="Titelplatzhalter"/>
          <p:cNvSpPr>
            <a:spLocks noGrp="1"/>
          </p:cNvSpPr>
          <p:nvPr>
            <p:ph type="title" hasCustomPrompt="1"/>
          </p:nvPr>
        </p:nvSpPr>
        <p:spPr>
          <a:xfrm>
            <a:off x="665999" y="2742451"/>
            <a:ext cx="10800000" cy="972541"/>
          </a:xfrm>
        </p:spPr>
        <p:txBody>
          <a:bodyPr lIns="0" tIns="0" rIns="0" bIns="0" anchor="t" anchorCtr="0">
            <a:noAutofit/>
          </a:bodyPr>
          <a:lstStyle>
            <a:lvl1pPr>
              <a:defRPr sz="2250" baseline="0">
                <a:solidFill>
                  <a:schemeClr val="tx1"/>
                </a:solidFill>
              </a:defRPr>
            </a:lvl1pPr>
          </a:lstStyle>
          <a:p>
            <a:r>
              <a:rPr lang="de-DE" dirty="0"/>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666000" y="3787693"/>
            <a:ext cx="10800000" cy="539868"/>
          </a:xfrm>
          <a:prstGeom prst="rect">
            <a:avLst/>
          </a:prstGeom>
        </p:spPr>
        <p:txBody>
          <a:bodyPr lIns="0" tIns="0" rIns="0" bIns="0">
            <a:noAutofit/>
          </a:bodyPr>
          <a:lstStyle>
            <a:lvl1pPr marL="0" indent="0">
              <a:spcBef>
                <a:spcPts val="0"/>
              </a:spcBef>
              <a:spcAft>
                <a:spcPts val="0"/>
              </a:spcAft>
              <a:buNone/>
              <a:defRPr sz="1125" baseline="0">
                <a:solidFill>
                  <a:schemeClr val="tx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Tree>
    <p:extLst>
      <p:ext uri="{BB962C8B-B14F-4D97-AF65-F5344CB8AC3E}">
        <p14:creationId xmlns:p14="http://schemas.microsoft.com/office/powerpoint/2010/main" val="278763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pic>
        <p:nvPicPr>
          <p:cNvPr id="9" name="Grafik 8"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1211" y="90259"/>
            <a:ext cx="12149999" cy="5997600"/>
          </a:xfrm>
          <a:prstGeom prst="rect">
            <a:avLst/>
          </a:prstGeom>
        </p:spPr>
      </p:pic>
      <p:sp>
        <p:nvSpPr>
          <p:cNvPr id="14" name="Titel 6" descr="Platzhalter für einen Abschlusssatz." title="Textplatzhalter"/>
          <p:cNvSpPr>
            <a:spLocks noGrp="1"/>
          </p:cNvSpPr>
          <p:nvPr>
            <p:ph type="title" hasCustomPrompt="1"/>
          </p:nvPr>
        </p:nvSpPr>
        <p:spPr>
          <a:xfrm>
            <a:off x="578250" y="2608688"/>
            <a:ext cx="11228319" cy="1063856"/>
          </a:xfrm>
        </p:spPr>
        <p:txBody>
          <a:bodyPr lIns="0" tIns="0" rIns="0" bIns="0" anchor="t" anchorCtr="0">
            <a:noAutofit/>
          </a:bodyPr>
          <a:lstStyle>
            <a:lvl1pPr algn="ctr">
              <a:defRPr sz="2475" baseline="0">
                <a:solidFill>
                  <a:schemeClr val="bg1"/>
                </a:solidFill>
              </a:defRPr>
            </a:lvl1pPr>
          </a:lstStyle>
          <a:p>
            <a:r>
              <a:rPr lang="de-DE" dirty="0"/>
              <a:t>Hier steht ein Abschlusssatz </a:t>
            </a:r>
            <a:br>
              <a:rPr lang="de-DE" dirty="0"/>
            </a:br>
            <a:r>
              <a:rPr lang="de-DE" dirty="0"/>
              <a:t>in zwei Zeilen.</a:t>
            </a:r>
          </a:p>
        </p:txBody>
      </p:sp>
      <p:sp>
        <p:nvSpPr>
          <p:cNvPr id="6" name="Bildplatzhalter 28" descr="Dienststellenlogo." title="Dienststellenlogo"/>
          <p:cNvSpPr>
            <a:spLocks noGrp="1"/>
          </p:cNvSpPr>
          <p:nvPr>
            <p:ph type="pic" sz="quarter" idx="18" hasCustomPrompt="1"/>
          </p:nvPr>
        </p:nvSpPr>
        <p:spPr>
          <a:xfrm>
            <a:off x="119201" y="6206135"/>
            <a:ext cx="1558800" cy="576000"/>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832412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erfolie">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dirty="0"/>
              <a:t>Hier steht Ihre Botschaft</a:t>
            </a:r>
          </a:p>
        </p:txBody>
      </p:sp>
      <p:sp>
        <p:nvSpPr>
          <p:cNvPr id="3" name="Fußzeilenplatzhalter 2" descr="Platzhalter für das Thema und das Datum der Präsentation." title="Thema-/Datumsplatzhalter in der Fußzeile"/>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4" name="Foliennummernplatzhalter 3" descr="Seitenzahl der Folie." title="Seitenzahlplatzhalter"/>
          <p:cNvSpPr>
            <a:spLocks noGrp="1"/>
          </p:cNvSpPr>
          <p:nvPr>
            <p:ph type="sldNum" sz="quarter" idx="11"/>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1560183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o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2204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usiness Inhaltsfolie Botschaft">
    <p:spTree>
      <p:nvGrpSpPr>
        <p:cNvPr id="1" name=""/>
        <p:cNvGrpSpPr/>
        <p:nvPr/>
      </p:nvGrpSpPr>
      <p:grpSpPr>
        <a:xfrm>
          <a:off x="0" y="0"/>
          <a:ext cx="0" cy="0"/>
          <a:chOff x="0" y="0"/>
          <a:chExt cx="0" cy="0"/>
        </a:xfrm>
      </p:grpSpPr>
      <p:sp>
        <p:nvSpPr>
          <p:cNvPr id="8" name="Titel 4"/>
          <p:cNvSpPr>
            <a:spLocks noGrp="1"/>
          </p:cNvSpPr>
          <p:nvPr>
            <p:ph type="title" hasCustomPrompt="1"/>
          </p:nvPr>
        </p:nvSpPr>
        <p:spPr>
          <a:xfrm>
            <a:off x="930288" y="293435"/>
            <a:ext cx="10344224" cy="731836"/>
          </a:xfrm>
          <a:prstGeom prst="rect">
            <a:avLst/>
          </a:prstGeom>
        </p:spPr>
        <p:txBody>
          <a:bodyPr wrap="square" lIns="0" tIns="0" rIns="0" bIns="0" anchor="t">
            <a:noAutofit/>
          </a:bodyPr>
          <a:lstStyle>
            <a:lvl1pPr algn="l">
              <a:lnSpc>
                <a:spcPct val="100000"/>
              </a:lnSpc>
              <a:spcAft>
                <a:spcPts val="0"/>
              </a:spcAft>
              <a:defRPr lang="de-DE" sz="1807" b="1" kern="1200" baseline="0" dirty="0">
                <a:solidFill>
                  <a:schemeClr val="tx1"/>
                </a:solidFill>
                <a:latin typeface="Arial" pitchFamily="34" charset="0"/>
                <a:cs typeface="Arial" pitchFamily="34" charset="0"/>
              </a:defRPr>
            </a:lvl1pPr>
          </a:lstStyle>
          <a:p>
            <a:r>
              <a:rPr lang="de-DE" dirty="0" smtClean="0"/>
              <a:t>Hier steht Ihre Botschaft</a:t>
            </a:r>
            <a:endParaRPr lang="de-DE" dirty="0"/>
          </a:p>
        </p:txBody>
      </p:sp>
      <p:sp>
        <p:nvSpPr>
          <p:cNvPr id="11" name="Rectangle 3"/>
          <p:cNvSpPr>
            <a:spLocks noGrp="1" noChangeArrowheads="1"/>
          </p:cNvSpPr>
          <p:nvPr>
            <p:ph type="ftr" sz="quarter" idx="3"/>
          </p:nvPr>
        </p:nvSpPr>
        <p:spPr bwMode="auto">
          <a:xfrm>
            <a:off x="3647688" y="6612911"/>
            <a:ext cx="7535347" cy="251884"/>
          </a:xfrm>
          <a:prstGeom prst="rect">
            <a:avLst/>
          </a:prstGeom>
          <a:noFill/>
          <a:ln w="9525">
            <a:noFill/>
            <a:miter lim="800000"/>
            <a:headEnd/>
            <a:tailEnd/>
          </a:ln>
          <a:effectLst/>
        </p:spPr>
        <p:txBody>
          <a:bodyPr vert="horz" wrap="square" lIns="91424" tIns="45715" rIns="91424" bIns="45715" numCol="1" anchor="t" anchorCtr="0" compatLnSpc="1">
            <a:prstTxWarp prst="textNoShape">
              <a:avLst/>
            </a:prstTxWarp>
          </a:bodyPr>
          <a:lstStyle>
            <a:lvl1pPr defTabSz="690880" eaLnBrk="0" hangingPunct="0">
              <a:lnSpc>
                <a:spcPct val="100000"/>
              </a:lnSpc>
              <a:spcBef>
                <a:spcPct val="0"/>
              </a:spcBef>
              <a:spcAft>
                <a:spcPts val="151"/>
              </a:spcAft>
              <a:defRPr sz="753"/>
            </a:lvl1pPr>
          </a:lstStyle>
          <a:p>
            <a:r>
              <a:rPr lang="de-DE" smtClean="0"/>
              <a:t>Wege nach dem Abitur, 23.11.2021 © Bundesagentur für Arbeit</a:t>
            </a:r>
            <a:endParaRPr lang="de-DE" dirty="0"/>
          </a:p>
        </p:txBody>
      </p:sp>
      <p:sp>
        <p:nvSpPr>
          <p:cNvPr id="4" name="Line 16"/>
          <p:cNvSpPr>
            <a:spLocks noChangeShapeType="1"/>
          </p:cNvSpPr>
          <p:nvPr userDrawn="1"/>
        </p:nvSpPr>
        <p:spPr bwMode="auto">
          <a:xfrm>
            <a:off x="686986" y="1150749"/>
            <a:ext cx="11552643" cy="0"/>
          </a:xfrm>
          <a:prstGeom prst="line">
            <a:avLst/>
          </a:prstGeom>
          <a:noFill/>
          <a:ln w="12700" cmpd="sng">
            <a:solidFill>
              <a:srgbClr val="CD0920"/>
            </a:solidFill>
            <a:round/>
            <a:headEnd/>
            <a:tailEnd/>
          </a:ln>
          <a:effectLst/>
        </p:spPr>
        <p:txBody>
          <a:bodyPr wrap="square" lIns="69058" tIns="34528" rIns="69058" bIns="34528">
            <a:spAutoFit/>
          </a:bodyPr>
          <a:lstStyle/>
          <a:p>
            <a:endParaRPr lang="de-DE" sz="1355">
              <a:ln>
                <a:solidFill>
                  <a:prstClr val="black"/>
                </a:solidFill>
              </a:ln>
              <a:solidFill>
                <a:prstClr val="black"/>
              </a:solidFill>
            </a:endParaRPr>
          </a:p>
        </p:txBody>
      </p:sp>
    </p:spTree>
    <p:extLst>
      <p:ext uri="{BB962C8B-B14F-4D97-AF65-F5344CB8AC3E}">
        <p14:creationId xmlns:p14="http://schemas.microsoft.com/office/powerpoint/2010/main" val="41930335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Inhaltsfolie Botschaft">
    <p:spTree>
      <p:nvGrpSpPr>
        <p:cNvPr id="1" name=""/>
        <p:cNvGrpSpPr/>
        <p:nvPr/>
      </p:nvGrpSpPr>
      <p:grpSpPr>
        <a:xfrm>
          <a:off x="0" y="0"/>
          <a:ext cx="0" cy="0"/>
          <a:chOff x="0" y="0"/>
          <a:chExt cx="0" cy="0"/>
        </a:xfrm>
      </p:grpSpPr>
      <p:sp>
        <p:nvSpPr>
          <p:cNvPr id="8" name="Titel 4"/>
          <p:cNvSpPr>
            <a:spLocks noGrp="1"/>
          </p:cNvSpPr>
          <p:nvPr>
            <p:ph type="title" hasCustomPrompt="1"/>
          </p:nvPr>
        </p:nvSpPr>
        <p:spPr>
          <a:xfrm>
            <a:off x="930285" y="293432"/>
            <a:ext cx="10344224" cy="731836"/>
          </a:xfrm>
          <a:prstGeom prst="rect">
            <a:avLst/>
          </a:prstGeom>
        </p:spPr>
        <p:txBody>
          <a:bodyPr wrap="square" lIns="0" tIns="0" rIns="0" bIns="0" anchor="t">
            <a:noAutofit/>
          </a:bodyPr>
          <a:lstStyle>
            <a:lvl1pPr algn="l">
              <a:lnSpc>
                <a:spcPct val="100000"/>
              </a:lnSpc>
              <a:spcAft>
                <a:spcPts val="0"/>
              </a:spcAft>
              <a:defRPr lang="de-DE" sz="1799" b="1" kern="0" baseline="0" dirty="0">
                <a:solidFill>
                  <a:schemeClr val="bg1"/>
                </a:solidFill>
                <a:latin typeface="Arial" pitchFamily="34" charset="0"/>
                <a:cs typeface="Arial" pitchFamily="34" charset="0"/>
              </a:defRPr>
            </a:lvl1pPr>
          </a:lstStyle>
          <a:p>
            <a:r>
              <a:rPr lang="de-DE" dirty="0" smtClean="0"/>
              <a:t>Hier steht Ihre Botschaft</a:t>
            </a:r>
            <a:endParaRPr lang="de-DE" dirty="0"/>
          </a:p>
        </p:txBody>
      </p:sp>
      <p:sp>
        <p:nvSpPr>
          <p:cNvPr id="11" name="Rectangle 3"/>
          <p:cNvSpPr>
            <a:spLocks noGrp="1" noChangeArrowheads="1"/>
          </p:cNvSpPr>
          <p:nvPr>
            <p:ph type="ftr" sz="quarter" idx="3"/>
          </p:nvPr>
        </p:nvSpPr>
        <p:spPr bwMode="auto">
          <a:xfrm>
            <a:off x="3647684" y="6612908"/>
            <a:ext cx="7535348" cy="251884"/>
          </a:xfrm>
          <a:prstGeom prst="rect">
            <a:avLst/>
          </a:prstGeom>
          <a:noFill/>
          <a:ln w="9525">
            <a:noFill/>
            <a:miter lim="800000"/>
            <a:headEnd/>
            <a:tailEnd/>
          </a:ln>
          <a:effectLst/>
        </p:spPr>
        <p:txBody>
          <a:bodyPr vert="horz" wrap="square" lIns="91434" tIns="45720" rIns="91434" bIns="45720" numCol="1" anchor="t" anchorCtr="0" compatLnSpc="1">
            <a:prstTxWarp prst="textNoShape">
              <a:avLst/>
            </a:prstTxWarp>
          </a:bodyPr>
          <a:lstStyle>
            <a:lvl1pPr defTabSz="687929" eaLnBrk="0" hangingPunct="0">
              <a:lnSpc>
                <a:spcPct val="100000"/>
              </a:lnSpc>
              <a:spcBef>
                <a:spcPct val="0"/>
              </a:spcBef>
              <a:spcAft>
                <a:spcPts val="150"/>
              </a:spcAft>
              <a:defRPr sz="749"/>
            </a:lvl1pPr>
          </a:lstStyle>
          <a:p>
            <a:r>
              <a:rPr lang="de-DE" smtClean="0"/>
              <a:t>Wege nach dem Abitur, 23.11.2021 © Bundesagentur für Arbeit</a:t>
            </a:r>
            <a:endParaRPr lang="de-DE" dirty="0"/>
          </a:p>
        </p:txBody>
      </p:sp>
    </p:spTree>
    <p:extLst>
      <p:ext uri="{BB962C8B-B14F-4D97-AF65-F5344CB8AC3E}">
        <p14:creationId xmlns:p14="http://schemas.microsoft.com/office/powerpoint/2010/main" val="230069869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pic>
        <p:nvPicPr>
          <p:cNvPr id="12" name="Grafik 3" descr="Roter Farbverlauf mit dem Signet der BA." title="Header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0001" y="90003"/>
            <a:ext cx="12149353" cy="432817"/>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360000" y="182845"/>
            <a:ext cx="10800000" cy="247133"/>
          </a:xfrm>
          <a:prstGeom prst="rect">
            <a:avLst/>
          </a:prstGeom>
        </p:spPr>
        <p:txBody>
          <a:bodyPr lIns="0" tIns="0" rIns="0" bIns="0" anchor="ctr" anchorCtr="0">
            <a:noAutofit/>
          </a:bodyPr>
          <a:lstStyle>
            <a:lvl1pPr marL="0" indent="0">
              <a:buNone/>
              <a:defRPr sz="1406">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24" name="Bildplatzhalter 31" descr="Platzhalter für ein Bild." title="Bildplatzhalter"/>
          <p:cNvSpPr>
            <a:spLocks noGrp="1"/>
          </p:cNvSpPr>
          <p:nvPr>
            <p:ph type="pic" sz="quarter" idx="11" hasCustomPrompt="1"/>
          </p:nvPr>
        </p:nvSpPr>
        <p:spPr>
          <a:xfrm>
            <a:off x="90000" y="558000"/>
            <a:ext cx="12149999" cy="536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p:ph type="title" hasCustomPrompt="1"/>
          </p:nvPr>
        </p:nvSpPr>
        <p:spPr>
          <a:xfrm>
            <a:off x="90001" y="1638001"/>
            <a:ext cx="5075999" cy="1662141"/>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813"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p:ph type="body" sz="quarter" idx="16" hasCustomPrompt="1"/>
          </p:nvPr>
        </p:nvSpPr>
        <p:spPr>
          <a:xfrm>
            <a:off x="90001" y="3751200"/>
            <a:ext cx="5075999" cy="514212"/>
          </a:xfrm>
          <a:prstGeom prst="rect">
            <a:avLst/>
          </a:prstGeom>
          <a:solidFill>
            <a:schemeClr val="bg1">
              <a:alpha val="75000"/>
            </a:schemeClr>
          </a:solidFill>
        </p:spPr>
        <p:txBody>
          <a:bodyPr wrap="square" lIns="270000" tIns="72000" rIns="270000" bIns="180000">
            <a:spAutoFit/>
          </a:bodyPr>
          <a:lstStyle>
            <a:lvl1pPr marL="0" indent="0">
              <a:buNone/>
              <a:defRPr sz="1688"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1102907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Intern">
    <p:spTree>
      <p:nvGrpSpPr>
        <p:cNvPr id="1" name=""/>
        <p:cNvGrpSpPr/>
        <p:nvPr/>
      </p:nvGrpSpPr>
      <p:grpSpPr>
        <a:xfrm>
          <a:off x="0" y="0"/>
          <a:ext cx="0" cy="0"/>
          <a:chOff x="0" y="0"/>
          <a:chExt cx="0" cy="0"/>
        </a:xfrm>
      </p:grpSpPr>
      <p:pic>
        <p:nvPicPr>
          <p:cNvPr id="12" name="Grafik 3" descr="Roter Farbverlauf mit dem Signet der BA." title="Header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0001" y="90003"/>
            <a:ext cx="12149353" cy="432817"/>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360000" y="182845"/>
            <a:ext cx="9720000" cy="247133"/>
          </a:xfrm>
          <a:prstGeom prst="rect">
            <a:avLst/>
          </a:prstGeom>
        </p:spPr>
        <p:txBody>
          <a:bodyPr lIns="0" tIns="0" rIns="0" bIns="0" anchor="ctr" anchorCtr="0">
            <a:noAutofit/>
          </a:bodyPr>
          <a:lstStyle>
            <a:lvl1pPr marL="0" indent="0">
              <a:buNone/>
              <a:defRPr sz="1406">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8" name="Rechteck 7" descr="Grauer Farbverlauf" title="Hintergrundfläche"/>
          <p:cNvSpPr/>
          <p:nvPr userDrawn="1"/>
        </p:nvSpPr>
        <p:spPr>
          <a:xfrm>
            <a:off x="10716287" y="156882"/>
            <a:ext cx="1328398" cy="299059"/>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6" tIns="34293" rIns="68586" bIns="34293" numCol="1" spcCol="0" rtlCol="0" fromWordArt="0" anchor="ctr" anchorCtr="0" forceAA="0" compatLnSpc="1">
            <a:prstTxWarp prst="textNoShape">
              <a:avLst/>
            </a:prstTxWarp>
            <a:noAutofit/>
          </a:bodyPr>
          <a:lstStyle/>
          <a:p>
            <a:pPr algn="ctr"/>
            <a:endParaRPr lang="de-DE" sz="1613" dirty="0"/>
          </a:p>
        </p:txBody>
      </p:sp>
      <p:sp>
        <p:nvSpPr>
          <p:cNvPr id="9" name="Textfeld 8" descr="Intern" title="Textfeld"/>
          <p:cNvSpPr txBox="1"/>
          <p:nvPr userDrawn="1"/>
        </p:nvSpPr>
        <p:spPr>
          <a:xfrm>
            <a:off x="10781717" y="125591"/>
            <a:ext cx="1250808" cy="294376"/>
          </a:xfrm>
          <a:prstGeom prst="rect">
            <a:avLst/>
          </a:prstGeom>
          <a:noFill/>
        </p:spPr>
        <p:txBody>
          <a:bodyPr wrap="square" rtlCol="0">
            <a:spAutoFit/>
          </a:bodyPr>
          <a:lstStyle/>
          <a:p>
            <a:pPr algn="ctr"/>
            <a:r>
              <a:rPr lang="de-DE" sz="1313" b="1" spc="225" baseline="0" dirty="0">
                <a:solidFill>
                  <a:schemeClr val="tx2"/>
                </a:solidFill>
              </a:rPr>
              <a:t>INTERN</a:t>
            </a:r>
          </a:p>
        </p:txBody>
      </p:sp>
      <p:sp>
        <p:nvSpPr>
          <p:cNvPr id="24" name="Bildplatzhalter 31" descr="Platzhalter für ein Bild." title="Bildplatzhalter"/>
          <p:cNvSpPr>
            <a:spLocks noGrp="1"/>
          </p:cNvSpPr>
          <p:nvPr>
            <p:ph type="pic" sz="quarter" idx="11" hasCustomPrompt="1"/>
          </p:nvPr>
        </p:nvSpPr>
        <p:spPr>
          <a:xfrm>
            <a:off x="90000" y="558000"/>
            <a:ext cx="12149999" cy="536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p:ph type="title" hasCustomPrompt="1"/>
          </p:nvPr>
        </p:nvSpPr>
        <p:spPr>
          <a:xfrm>
            <a:off x="90001" y="1638001"/>
            <a:ext cx="5075999" cy="1662141"/>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813"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p:ph type="body" sz="quarter" idx="16" hasCustomPrompt="1"/>
          </p:nvPr>
        </p:nvSpPr>
        <p:spPr>
          <a:xfrm>
            <a:off x="90001" y="3751200"/>
            <a:ext cx="5075999" cy="514212"/>
          </a:xfrm>
          <a:prstGeom prst="rect">
            <a:avLst/>
          </a:prstGeom>
          <a:solidFill>
            <a:schemeClr val="bg1">
              <a:alpha val="75000"/>
            </a:schemeClr>
          </a:solidFill>
        </p:spPr>
        <p:txBody>
          <a:bodyPr wrap="square" lIns="270000" tIns="72000" rIns="270000" bIns="180000">
            <a:spAutoFit/>
          </a:bodyPr>
          <a:lstStyle>
            <a:lvl1pPr marL="0" indent="0">
              <a:buNone/>
              <a:defRPr sz="1688"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252079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Vertraulich">
    <p:spTree>
      <p:nvGrpSpPr>
        <p:cNvPr id="1" name=""/>
        <p:cNvGrpSpPr/>
        <p:nvPr/>
      </p:nvGrpSpPr>
      <p:grpSpPr>
        <a:xfrm>
          <a:off x="0" y="0"/>
          <a:ext cx="0" cy="0"/>
          <a:chOff x="0" y="0"/>
          <a:chExt cx="0" cy="0"/>
        </a:xfrm>
      </p:grpSpPr>
      <p:pic>
        <p:nvPicPr>
          <p:cNvPr id="12" name="Grafik 3" descr="Roter Farbverlauf mit dem Signet der BA." title="Header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0001" y="90003"/>
            <a:ext cx="12149353" cy="432817"/>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360000" y="182845"/>
            <a:ext cx="9180000" cy="247133"/>
          </a:xfrm>
          <a:prstGeom prst="rect">
            <a:avLst/>
          </a:prstGeom>
        </p:spPr>
        <p:txBody>
          <a:bodyPr lIns="0" tIns="0" rIns="0" bIns="0" anchor="ctr" anchorCtr="0">
            <a:noAutofit/>
          </a:bodyPr>
          <a:lstStyle>
            <a:lvl1pPr marL="0" indent="0">
              <a:buNone/>
              <a:defRPr sz="1406">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8" name="Rechteck 7" descr="Grauer Farbverlauf" title="Hintergrundfläche"/>
          <p:cNvSpPr/>
          <p:nvPr userDrawn="1"/>
        </p:nvSpPr>
        <p:spPr>
          <a:xfrm>
            <a:off x="9810001" y="156882"/>
            <a:ext cx="2237934" cy="299059"/>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6" tIns="34293" rIns="68586" bIns="34293" numCol="1" spcCol="0" rtlCol="0" fromWordArt="0" anchor="ctr" anchorCtr="0" forceAA="0" compatLnSpc="1">
            <a:prstTxWarp prst="textNoShape">
              <a:avLst/>
            </a:prstTxWarp>
            <a:noAutofit/>
          </a:bodyPr>
          <a:lstStyle/>
          <a:p>
            <a:pPr algn="ctr"/>
            <a:endParaRPr lang="de-DE" sz="1613" dirty="0"/>
          </a:p>
        </p:txBody>
      </p:sp>
      <p:sp>
        <p:nvSpPr>
          <p:cNvPr id="9" name="Textfeld 8" descr="Intern" title="Textfeld"/>
          <p:cNvSpPr txBox="1"/>
          <p:nvPr userDrawn="1"/>
        </p:nvSpPr>
        <p:spPr>
          <a:xfrm>
            <a:off x="9661586" y="125591"/>
            <a:ext cx="2578413" cy="294376"/>
          </a:xfrm>
          <a:prstGeom prst="rect">
            <a:avLst/>
          </a:prstGeom>
          <a:noFill/>
        </p:spPr>
        <p:txBody>
          <a:bodyPr wrap="square" rtlCol="0">
            <a:spAutoFit/>
          </a:bodyPr>
          <a:lstStyle/>
          <a:p>
            <a:pPr algn="ctr"/>
            <a:r>
              <a:rPr lang="de-DE" sz="1313" b="1" spc="225" baseline="0" dirty="0">
                <a:solidFill>
                  <a:schemeClr val="tx2"/>
                </a:solidFill>
              </a:rPr>
              <a:t>VERTRAULICH</a:t>
            </a:r>
          </a:p>
        </p:txBody>
      </p:sp>
      <p:sp>
        <p:nvSpPr>
          <p:cNvPr id="24" name="Bildplatzhalter 31" descr="Platzhalter für ein Bild." title="Bildplatzhalter"/>
          <p:cNvSpPr>
            <a:spLocks noGrp="1"/>
          </p:cNvSpPr>
          <p:nvPr>
            <p:ph type="pic" sz="quarter" idx="11" hasCustomPrompt="1"/>
          </p:nvPr>
        </p:nvSpPr>
        <p:spPr>
          <a:xfrm>
            <a:off x="90000" y="558000"/>
            <a:ext cx="12149999" cy="5364000"/>
          </a:xfrm>
          <a:prstGeom prst="rect">
            <a:avLst/>
          </a:prstGeom>
        </p:spPr>
        <p:txBody>
          <a:bodyPr>
            <a:normAutofit/>
          </a:bodyPr>
          <a:lstStyle>
            <a:lvl1pPr marL="0" indent="0">
              <a:buNone/>
              <a:defRPr sz="900" baseline="0"/>
            </a:lvl1pPr>
          </a:lstStyle>
          <a:p>
            <a:r>
              <a:rPr lang="de-DE" dirty="0"/>
              <a:t>Bild einfügen</a:t>
            </a:r>
          </a:p>
          <a:p>
            <a:endParaRPr lang="de-DE" dirty="0"/>
          </a:p>
        </p:txBody>
      </p:sp>
      <p:sp>
        <p:nvSpPr>
          <p:cNvPr id="26" name="Titel 6" descr="Platzhalter für den Folientitel." title="Titelplatzhalter"/>
          <p:cNvSpPr>
            <a:spLocks noGrp="1"/>
          </p:cNvSpPr>
          <p:nvPr>
            <p:ph type="title" hasCustomPrompt="1"/>
          </p:nvPr>
        </p:nvSpPr>
        <p:spPr>
          <a:xfrm>
            <a:off x="90001" y="1638001"/>
            <a:ext cx="5075999" cy="1662141"/>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5891" rtl="0" eaLnBrk="1" fontAlgn="auto" latinLnBrk="0" hangingPunct="1">
              <a:lnSpc>
                <a:spcPct val="100000"/>
              </a:lnSpc>
              <a:spcBef>
                <a:spcPct val="0"/>
              </a:spcBef>
              <a:spcAft>
                <a:spcPts val="0"/>
              </a:spcAft>
              <a:buClrTx/>
              <a:buSzTx/>
              <a:buFontTx/>
              <a:buNone/>
              <a:tabLst/>
              <a:defRPr sz="2813" baseline="0">
                <a:solidFill>
                  <a:schemeClr val="tx1"/>
                </a:solidFill>
              </a:defRPr>
            </a:lvl1pPr>
          </a:lstStyle>
          <a:p>
            <a:r>
              <a:rPr lang="de-DE" dirty="0"/>
              <a:t>Hier steht der Titel Ihrer Präsentation. In drei Zeilen</a:t>
            </a:r>
          </a:p>
        </p:txBody>
      </p:sp>
      <p:sp>
        <p:nvSpPr>
          <p:cNvPr id="27" name="Textplatzhalter 2" descr="Platzhalter für eine Subheadline." title="Subheadlineplatzhalter"/>
          <p:cNvSpPr>
            <a:spLocks noGrp="1"/>
          </p:cNvSpPr>
          <p:nvPr>
            <p:ph type="body" sz="quarter" idx="16" hasCustomPrompt="1"/>
          </p:nvPr>
        </p:nvSpPr>
        <p:spPr>
          <a:xfrm>
            <a:off x="90001" y="3751200"/>
            <a:ext cx="5075999" cy="514212"/>
          </a:xfrm>
          <a:prstGeom prst="rect">
            <a:avLst/>
          </a:prstGeom>
          <a:solidFill>
            <a:schemeClr val="bg1">
              <a:alpha val="75000"/>
            </a:schemeClr>
          </a:solidFill>
        </p:spPr>
        <p:txBody>
          <a:bodyPr wrap="square" lIns="270000" tIns="72000" rIns="270000" bIns="180000">
            <a:spAutoFit/>
          </a:bodyPr>
          <a:lstStyle>
            <a:lvl1pPr marL="0" indent="0">
              <a:buNone/>
              <a:defRPr sz="1688" baseline="0"/>
            </a:lvl1pPr>
          </a:lstStyle>
          <a:p>
            <a:pPr lvl="0"/>
            <a:r>
              <a:rPr lang="de-DE" dirty="0" err="1"/>
              <a:t>Subline</a:t>
            </a:r>
            <a:r>
              <a:rPr lang="de-DE" dirty="0"/>
              <a:t> nutzbar für zusätzliche Informationen.</a:t>
            </a:r>
          </a:p>
        </p:txBody>
      </p:sp>
      <p:sp>
        <p:nvSpPr>
          <p:cNvPr id="30"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805213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p:spTree>
      <p:nvGrpSpPr>
        <p:cNvPr id="1" name=""/>
        <p:cNvGrpSpPr/>
        <p:nvPr/>
      </p:nvGrpSpPr>
      <p:grpSpPr>
        <a:xfrm>
          <a:off x="0" y="0"/>
          <a:ext cx="0" cy="0"/>
          <a:chOff x="0" y="0"/>
          <a:chExt cx="0" cy="0"/>
        </a:xfrm>
      </p:grpSpPr>
      <p:pic>
        <p:nvPicPr>
          <p:cNvPr id="16" name="Grafik 15" descr="Roter Farbverlauf mit dem Signet der BA." title="Hintergrundgrafik"/>
          <p:cNvPicPr>
            <a:picLocks/>
          </p:cNvPicPr>
          <p:nvPr userDrawn="1"/>
        </p:nvPicPr>
        <p:blipFill rotWithShape="1">
          <a:blip r:embed="rId2" cstate="print">
            <a:extLst>
              <a:ext uri="{28A0092B-C50C-407E-A947-70E740481C1C}">
                <a14:useLocalDpi xmlns:a14="http://schemas.microsoft.com/office/drawing/2010/main" val="0"/>
              </a:ext>
            </a:extLst>
          </a:blip>
          <a:srcRect b="2341"/>
          <a:stretch/>
        </p:blipFill>
        <p:spPr>
          <a:xfrm>
            <a:off x="91211" y="90259"/>
            <a:ext cx="12149999" cy="5857200"/>
          </a:xfrm>
          <a:prstGeom prst="rect">
            <a:avLst/>
          </a:prstGeom>
        </p:spPr>
      </p:pic>
      <p:sp>
        <p:nvSpPr>
          <p:cNvPr id="17" name="Textplatzhalter 5" descr="Platzhalter für Thema/Version/Datum." title="Textplatzhalter"/>
          <p:cNvSpPr>
            <a:spLocks noGrp="1"/>
          </p:cNvSpPr>
          <p:nvPr>
            <p:ph type="body" sz="quarter" idx="14" hasCustomPrompt="1"/>
          </p:nvPr>
        </p:nvSpPr>
        <p:spPr>
          <a:xfrm>
            <a:off x="360000" y="382873"/>
            <a:ext cx="11340000" cy="247133"/>
          </a:xfrm>
          <a:prstGeom prst="rect">
            <a:avLst/>
          </a:prstGeom>
        </p:spPr>
        <p:txBody>
          <a:bodyPr lIns="0" tIns="0" rIns="0" bIns="0">
            <a:noAutofit/>
          </a:bodyPr>
          <a:lstStyle>
            <a:lvl1pPr marL="0" indent="0">
              <a:buNone/>
              <a:defRPr sz="1406">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cxnSp>
        <p:nvCxnSpPr>
          <p:cNvPr id="18" name="Gerade Verbindung 17" descr="Weiße Linie" title="Linie"/>
          <p:cNvCxnSpPr/>
          <p:nvPr userDrawn="1"/>
        </p:nvCxnSpPr>
        <p:spPr>
          <a:xfrm>
            <a:off x="360000" y="728184"/>
            <a:ext cx="11883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itel 6" descr="Platzhalter für den Folientitel." title="Titelplatzhalter"/>
          <p:cNvSpPr>
            <a:spLocks noGrp="1"/>
          </p:cNvSpPr>
          <p:nvPr>
            <p:ph type="title" hasCustomPrompt="1"/>
          </p:nvPr>
        </p:nvSpPr>
        <p:spPr>
          <a:xfrm>
            <a:off x="360000" y="1276116"/>
            <a:ext cx="11340000" cy="1147909"/>
          </a:xfrm>
        </p:spPr>
        <p:txBody>
          <a:bodyPr lIns="0" tIns="0" rIns="0" bIns="0" anchor="t" anchorCtr="0">
            <a:noAutofit/>
          </a:bodyPr>
          <a:lstStyle>
            <a:lvl1pPr marL="0" marR="0" indent="0" algn="l" defTabSz="685891" rtl="0" eaLnBrk="1" fontAlgn="auto" latinLnBrk="0" hangingPunct="1">
              <a:lnSpc>
                <a:spcPct val="100000"/>
              </a:lnSpc>
              <a:spcBef>
                <a:spcPct val="0"/>
              </a:spcBef>
              <a:spcAft>
                <a:spcPts val="0"/>
              </a:spcAft>
              <a:buClrTx/>
              <a:buSzTx/>
              <a:buFontTx/>
              <a:buNone/>
              <a:tabLst/>
              <a:defRPr sz="2813" baseline="0">
                <a:solidFill>
                  <a:schemeClr val="bg1"/>
                </a:solidFill>
              </a:defRPr>
            </a:lvl1pPr>
          </a:lstStyle>
          <a:p>
            <a:r>
              <a:rPr lang="de-DE" dirty="0"/>
              <a:t>Hier steht der Titel Ihrer Präsentation. </a:t>
            </a:r>
            <a:br>
              <a:rPr lang="de-DE" dirty="0"/>
            </a:br>
            <a:r>
              <a:rPr lang="de-DE" dirty="0"/>
              <a:t>In zwei Zeilen</a:t>
            </a:r>
          </a:p>
        </p:txBody>
      </p:sp>
      <p:sp>
        <p:nvSpPr>
          <p:cNvPr id="20" name="Textplatzhalter 5" descr="Platzhalter für eine Subheadline." title="Textplatzhalter"/>
          <p:cNvSpPr>
            <a:spLocks noGrp="1"/>
          </p:cNvSpPr>
          <p:nvPr>
            <p:ph type="body" sz="quarter" idx="15" hasCustomPrompt="1"/>
          </p:nvPr>
        </p:nvSpPr>
        <p:spPr>
          <a:xfrm>
            <a:off x="360000" y="2556000"/>
            <a:ext cx="11340000" cy="630000"/>
          </a:xfrm>
          <a:prstGeom prst="rect">
            <a:avLst/>
          </a:prstGeom>
        </p:spPr>
        <p:txBody>
          <a:bodyPr lIns="0" tIns="0" rIns="0" bIns="0">
            <a:noAutofit/>
          </a:bodyPr>
          <a:lstStyle>
            <a:lvl1pPr marL="0" indent="0">
              <a:spcBef>
                <a:spcPts val="0"/>
              </a:spcBef>
              <a:spcAft>
                <a:spcPts val="0"/>
              </a:spcAft>
              <a:buNone/>
              <a:defRPr sz="1406"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
        <p:nvSpPr>
          <p:cNvPr id="8"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3628548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 Schmaler Header">
    <p:spTree>
      <p:nvGrpSpPr>
        <p:cNvPr id="1" name=""/>
        <p:cNvGrpSpPr/>
        <p:nvPr/>
      </p:nvGrpSpPr>
      <p:grpSpPr>
        <a:xfrm>
          <a:off x="0" y="0"/>
          <a:ext cx="0" cy="0"/>
          <a:chOff x="0" y="0"/>
          <a:chExt cx="0" cy="0"/>
        </a:xfrm>
      </p:grpSpPr>
      <p:pic>
        <p:nvPicPr>
          <p:cNvPr id="12" name="Grafik 3" descr="Roter Farbverlauf mit dem Signet der BA." title="Header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90001" y="90001"/>
            <a:ext cx="12149353" cy="432817"/>
          </a:xfrm>
          <a:prstGeom prst="rect">
            <a:avLst/>
          </a:prstGeom>
        </p:spPr>
      </p:pic>
      <p:sp>
        <p:nvSpPr>
          <p:cNvPr id="10" name="Textplatzhalter 5" descr="Platzhalter für Thema/Version/Datum." title="Platzhalter Textfeld"/>
          <p:cNvSpPr>
            <a:spLocks noGrp="1"/>
          </p:cNvSpPr>
          <p:nvPr>
            <p:ph type="body" sz="quarter" idx="14" hasCustomPrompt="1"/>
          </p:nvPr>
        </p:nvSpPr>
        <p:spPr>
          <a:xfrm>
            <a:off x="360000" y="182845"/>
            <a:ext cx="9720000" cy="247133"/>
          </a:xfrm>
          <a:prstGeom prst="rect">
            <a:avLst/>
          </a:prstGeom>
        </p:spPr>
        <p:txBody>
          <a:bodyPr lIns="0" tIns="0" rIns="0" bIns="0" anchor="ctr" anchorCtr="0">
            <a:noAutofit/>
          </a:bodyPr>
          <a:lstStyle>
            <a:lvl1pPr marL="0" indent="0">
              <a:buNone/>
              <a:defRPr sz="1406">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a:t>Optional: Thema / Version / Datum</a:t>
            </a:r>
          </a:p>
        </p:txBody>
      </p:sp>
      <p:sp>
        <p:nvSpPr>
          <p:cNvPr id="8" name="Titel 6" descr="Platzhalter für den Folientitel." title="Titelplatzhalter"/>
          <p:cNvSpPr>
            <a:spLocks noGrp="1"/>
          </p:cNvSpPr>
          <p:nvPr>
            <p:ph type="title" hasCustomPrompt="1"/>
          </p:nvPr>
        </p:nvSpPr>
        <p:spPr>
          <a:xfrm>
            <a:off x="360000" y="1278000"/>
            <a:ext cx="11340000" cy="1146568"/>
          </a:xfrm>
        </p:spPr>
        <p:txBody>
          <a:bodyPr lIns="0" tIns="0" rIns="0" bIns="0" anchor="t" anchorCtr="0">
            <a:noAutofit/>
          </a:bodyPr>
          <a:lstStyle>
            <a:lvl1pPr marL="0" marR="0" indent="0" algn="l" defTabSz="685891" rtl="0" eaLnBrk="1" fontAlgn="auto" latinLnBrk="0" hangingPunct="1">
              <a:lnSpc>
                <a:spcPct val="100000"/>
              </a:lnSpc>
              <a:spcBef>
                <a:spcPct val="0"/>
              </a:spcBef>
              <a:spcAft>
                <a:spcPts val="0"/>
              </a:spcAft>
              <a:buClrTx/>
              <a:buSzTx/>
              <a:buFontTx/>
              <a:buNone/>
              <a:tabLst/>
              <a:defRPr sz="2813" baseline="0">
                <a:solidFill>
                  <a:schemeClr val="tx1"/>
                </a:solidFill>
              </a:defRPr>
            </a:lvl1pPr>
          </a:lstStyle>
          <a:p>
            <a:r>
              <a:rPr lang="de-DE" dirty="0"/>
              <a:t>Hier steht der Titel Ihrer Präsentation. </a:t>
            </a:r>
            <a:br>
              <a:rPr lang="de-DE" dirty="0"/>
            </a:br>
            <a:r>
              <a:rPr lang="de-DE" dirty="0"/>
              <a:t>In zwei Zeilen</a:t>
            </a:r>
          </a:p>
        </p:txBody>
      </p:sp>
      <p:sp>
        <p:nvSpPr>
          <p:cNvPr id="9" name="Textplatzhalter 5" descr="Platzhalter für eine Subheadline." title="Textplatzhalter"/>
          <p:cNvSpPr>
            <a:spLocks noGrp="1"/>
          </p:cNvSpPr>
          <p:nvPr>
            <p:ph type="body" sz="quarter" idx="15" hasCustomPrompt="1"/>
          </p:nvPr>
        </p:nvSpPr>
        <p:spPr>
          <a:xfrm>
            <a:off x="360000" y="2556000"/>
            <a:ext cx="11340000" cy="630000"/>
          </a:xfrm>
          <a:prstGeom prst="rect">
            <a:avLst/>
          </a:prstGeom>
        </p:spPr>
        <p:txBody>
          <a:bodyPr lIns="0" tIns="0" rIns="0" bIns="0">
            <a:noAutofit/>
          </a:bodyPr>
          <a:lstStyle>
            <a:lvl1pPr marL="0" indent="0">
              <a:spcBef>
                <a:spcPts val="0"/>
              </a:spcBef>
              <a:spcAft>
                <a:spcPts val="0"/>
              </a:spcAft>
              <a:buNone/>
              <a:defRPr sz="1406" baseline="0">
                <a:solidFill>
                  <a:schemeClr val="tx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
        <p:nvSpPr>
          <p:cNvPr id="7"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2734271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altsfolie 1-Spaltig">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dirty="0"/>
              <a:t>Hier steht Ihre Botschaft</a:t>
            </a:r>
          </a:p>
        </p:txBody>
      </p:sp>
      <p:sp>
        <p:nvSpPr>
          <p:cNvPr id="3" name="Textplatzhalter 2" descr="Platzhalter für Text, Tabelle, Bild, Video, Diagramm, Grafik." title="Multi-Platzhalter"/>
          <p:cNvSpPr>
            <a:spLocks noGrp="1"/>
          </p:cNvSpPr>
          <p:nvPr>
            <p:ph idx="1" hasCustomPrompt="1"/>
          </p:nvPr>
        </p:nvSpPr>
        <p:spPr>
          <a:xfrm>
            <a:off x="590400" y="1404000"/>
            <a:ext cx="11217600" cy="4860000"/>
          </a:xfrm>
          <a:prstGeom prst="rect">
            <a:avLst/>
          </a:prstGeom>
        </p:spPr>
        <p:txBody>
          <a:bodyPr vert="horz" lIns="91440" tIns="45720" rIns="91440" bIns="45720" rtlCol="0">
            <a:noAutofit/>
          </a:bodyPr>
          <a:lstStyle>
            <a:lvl1pPr>
              <a:defRPr baseline="0"/>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Platzhalter für das Thema und das Datum der Präsentation." title="Thema-/Datumsplatzhalter in der Fußzeile"/>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5" name="Foliennummernplatzhalter 4" descr="Seitenzahl der Folie." title="Seitenzahlplatzhalter"/>
          <p:cNvSpPr>
            <a:spLocks noGrp="1"/>
          </p:cNvSpPr>
          <p:nvPr>
            <p:ph type="sldNum" sz="quarter" idx="11"/>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1290385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haltsfolie 2-Spaltig">
    <p:spTree>
      <p:nvGrpSpPr>
        <p:cNvPr id="1" name=""/>
        <p:cNvGrpSpPr/>
        <p:nvPr/>
      </p:nvGrpSpPr>
      <p:grpSpPr>
        <a:xfrm>
          <a:off x="0" y="0"/>
          <a:ext cx="0" cy="0"/>
          <a:chOff x="0" y="0"/>
          <a:chExt cx="0" cy="0"/>
        </a:xfrm>
      </p:grpSpPr>
      <p:sp>
        <p:nvSpPr>
          <p:cNvPr id="7" name="Titel 1" descr="Platzhalter für den Titel der Folie." title="Titelplatzhalter"/>
          <p:cNvSpPr>
            <a:spLocks noGrp="1"/>
          </p:cNvSpPr>
          <p:nvPr>
            <p:ph type="title" hasCustomPrompt="1"/>
          </p:nvPr>
        </p:nvSpPr>
        <p:spPr>
          <a:xfrm>
            <a:off x="590400" y="153445"/>
            <a:ext cx="11217600" cy="1018093"/>
          </a:xfrm>
        </p:spPr>
        <p:txBody>
          <a:bodyPr/>
          <a:lstStyle>
            <a:lvl1pPr>
              <a:defRPr baseline="0"/>
            </a:lvl1pPr>
          </a:lstStyle>
          <a:p>
            <a:r>
              <a:rPr lang="de-DE" dirty="0"/>
              <a:t>Hier steht Ihre Botschaft</a:t>
            </a:r>
          </a:p>
        </p:txBody>
      </p:sp>
      <p:sp>
        <p:nvSpPr>
          <p:cNvPr id="4" name="Inhaltsplatzhalter 2" descr="Platzhalter für Text, Tabelle, Bild, Video, Diagramm, Grafik." title="Multi-Platzhalter"/>
          <p:cNvSpPr>
            <a:spLocks noGrp="1"/>
          </p:cNvSpPr>
          <p:nvPr>
            <p:ph idx="1" hasCustomPrompt="1"/>
          </p:nvPr>
        </p:nvSpPr>
        <p:spPr>
          <a:xfrm>
            <a:off x="590400" y="1404000"/>
            <a:ext cx="5507999" cy="48600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Inhaltsplatzhalter 2" descr="Platzhalter für Text, Tabelle, Bild, Video, Diagramm, Grafik." title="Multi-Platzhalter"/>
          <p:cNvSpPr>
            <a:spLocks noGrp="1"/>
          </p:cNvSpPr>
          <p:nvPr>
            <p:ph idx="12" hasCustomPrompt="1"/>
          </p:nvPr>
        </p:nvSpPr>
        <p:spPr>
          <a:xfrm>
            <a:off x="6300001" y="1404000"/>
            <a:ext cx="5507999" cy="48600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6" name="Foliennummernplatzhalter 5"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1318200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Spaltig Bild Rechts">
    <p:spTree>
      <p:nvGrpSpPr>
        <p:cNvPr id="1" name=""/>
        <p:cNvGrpSpPr/>
        <p:nvPr/>
      </p:nvGrpSpPr>
      <p:grpSpPr>
        <a:xfrm>
          <a:off x="0" y="0"/>
          <a:ext cx="0" cy="0"/>
          <a:chOff x="0" y="0"/>
          <a:chExt cx="0" cy="0"/>
        </a:xfrm>
      </p:grpSpPr>
      <p:sp>
        <p:nvSpPr>
          <p:cNvPr id="7" name="Titel 1" descr="Platzhalter für den Titel der Folie." title="Titelplatzhalter"/>
          <p:cNvSpPr>
            <a:spLocks noGrp="1"/>
          </p:cNvSpPr>
          <p:nvPr>
            <p:ph type="title" hasCustomPrompt="1"/>
          </p:nvPr>
        </p:nvSpPr>
        <p:spPr>
          <a:xfrm>
            <a:off x="590400" y="153445"/>
            <a:ext cx="11217600" cy="1018093"/>
          </a:xfrm>
        </p:spPr>
        <p:txBody>
          <a:bodyPr/>
          <a:lstStyle>
            <a:lvl1pPr>
              <a:defRPr baseline="0"/>
            </a:lvl1pPr>
          </a:lstStyle>
          <a:p>
            <a:r>
              <a:rPr lang="de-DE" dirty="0"/>
              <a:t>Hier steht Ihre Botschaft</a:t>
            </a:r>
          </a:p>
        </p:txBody>
      </p:sp>
      <p:sp>
        <p:nvSpPr>
          <p:cNvPr id="4" name="Inhaltsplatzhalter 2" descr="Platzhalter für Text, Tabelle, Bild, Video, Diagramm, Grafik." title="Multiplatzhalter"/>
          <p:cNvSpPr>
            <a:spLocks noGrp="1"/>
          </p:cNvSpPr>
          <p:nvPr>
            <p:ph idx="1" hasCustomPrompt="1"/>
          </p:nvPr>
        </p:nvSpPr>
        <p:spPr>
          <a:xfrm>
            <a:off x="590402" y="1404000"/>
            <a:ext cx="5507999" cy="4860000"/>
          </a:xfrm>
          <a:prstGeom prst="rect">
            <a:avLst/>
          </a:prstGeom>
        </p:spPr>
        <p:txBody>
          <a:bodyPr/>
          <a:lstStyle>
            <a:lvl1pPr>
              <a:defRPr/>
            </a:lvl1p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Bildplatzhalter 4" descr="Platzhalter für ein Bild." title="Bildplatzhalter"/>
          <p:cNvSpPr>
            <a:spLocks noGrp="1"/>
          </p:cNvSpPr>
          <p:nvPr>
            <p:ph type="pic" sz="quarter" idx="12" hasCustomPrompt="1"/>
          </p:nvPr>
        </p:nvSpPr>
        <p:spPr>
          <a:xfrm>
            <a:off x="6300001" y="1404000"/>
            <a:ext cx="5507999" cy="4856400"/>
          </a:xfrm>
        </p:spPr>
        <p:txBody>
          <a:bodyPr>
            <a:normAutofit/>
          </a:bodyPr>
          <a:lstStyle>
            <a:lvl1pPr marL="0" indent="0">
              <a:buNone/>
              <a:defRPr sz="900" baseline="0"/>
            </a:lvl1pPr>
          </a:lstStyle>
          <a:p>
            <a:r>
              <a:rPr lang="de-DE" dirty="0"/>
              <a:t>Bild einfügen</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5" name="Foliennummernplatzhalter 4"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1672644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folie">
    <p:spTree>
      <p:nvGrpSpPr>
        <p:cNvPr id="1" name=""/>
        <p:cNvGrpSpPr/>
        <p:nvPr/>
      </p:nvGrpSpPr>
      <p:grpSpPr>
        <a:xfrm>
          <a:off x="0" y="0"/>
          <a:ext cx="0" cy="0"/>
          <a:chOff x="0" y="0"/>
          <a:chExt cx="0" cy="0"/>
        </a:xfrm>
      </p:grpSpPr>
      <p:sp>
        <p:nvSpPr>
          <p:cNvPr id="10" name="Titel 1" descr="Platzhalter für den Titel der Folie." title="Titelplatzhalter"/>
          <p:cNvSpPr>
            <a:spLocks noGrp="1"/>
          </p:cNvSpPr>
          <p:nvPr>
            <p:ph type="title" hasCustomPrompt="1"/>
          </p:nvPr>
        </p:nvSpPr>
        <p:spPr>
          <a:xfrm>
            <a:off x="590400" y="153445"/>
            <a:ext cx="11217600" cy="1018093"/>
          </a:xfrm>
        </p:spPr>
        <p:txBody>
          <a:bodyPr/>
          <a:lstStyle>
            <a:lvl1pPr>
              <a:defRPr baseline="0"/>
            </a:lvl1pPr>
          </a:lstStyle>
          <a:p>
            <a:r>
              <a:rPr lang="de-DE" dirty="0"/>
              <a:t>Hier steht Ihre Botschaft</a:t>
            </a:r>
          </a:p>
        </p:txBody>
      </p:sp>
      <p:sp>
        <p:nvSpPr>
          <p:cNvPr id="5" name="Bildplatzhalter 4" descr="Platzhalter für ein Bild." title="Bildplatzhalter"/>
          <p:cNvSpPr>
            <a:spLocks noGrp="1"/>
          </p:cNvSpPr>
          <p:nvPr>
            <p:ph type="pic" sz="quarter" idx="12" hasCustomPrompt="1"/>
          </p:nvPr>
        </p:nvSpPr>
        <p:spPr>
          <a:xfrm>
            <a:off x="414000" y="1252800"/>
            <a:ext cx="11825625" cy="5292000"/>
          </a:xfrm>
          <a:prstGeom prst="rect">
            <a:avLst/>
          </a:prstGeom>
        </p:spPr>
        <p:txBody>
          <a:bodyPr>
            <a:normAutofit/>
          </a:bodyPr>
          <a:lstStyle>
            <a:lvl1pPr marL="0" indent="0">
              <a:buNone/>
              <a:defRPr sz="900" baseline="0"/>
            </a:lvl1pPr>
          </a:lstStyle>
          <a:p>
            <a:r>
              <a:rPr lang="de-DE" dirty="0"/>
              <a:t>Bild einfügen</a:t>
            </a:r>
          </a:p>
        </p:txBody>
      </p:sp>
      <p:sp>
        <p:nvSpPr>
          <p:cNvPr id="6" name="Fußzeilenplatzhalter 5" descr="Platzhalter für das Thema und das Datum der Präsentation." title="Thema-/Datumsplatzhalter in der Fußzeile"/>
          <p:cNvSpPr>
            <a:spLocks noGrp="1"/>
          </p:cNvSpPr>
          <p:nvPr>
            <p:ph type="ftr" sz="quarter" idx="13"/>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7" name="Foliennummernplatzhalter 6" descr="Seitenzahl der Folie." title="Seitenzahlplatzhalter"/>
          <p:cNvSpPr>
            <a:spLocks noGrp="1"/>
          </p:cNvSpPr>
          <p:nvPr>
            <p:ph type="sldNum" sz="quarter" idx="14"/>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3194107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rennfolie mit Bild">
    <p:spTree>
      <p:nvGrpSpPr>
        <p:cNvPr id="1" name=""/>
        <p:cNvGrpSpPr/>
        <p:nvPr/>
      </p:nvGrpSpPr>
      <p:grpSpPr>
        <a:xfrm>
          <a:off x="0" y="0"/>
          <a:ext cx="0" cy="0"/>
          <a:chOff x="0" y="0"/>
          <a:chExt cx="0" cy="0"/>
        </a:xfrm>
      </p:grpSpPr>
      <p:pic>
        <p:nvPicPr>
          <p:cNvPr id="10" name="Grafik 9" descr="Roter Farbverlauf." title="Hintergrund"/>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5215697"/>
            <a:ext cx="12149999" cy="1669293"/>
          </a:xfrm>
          <a:prstGeom prst="rect">
            <a:avLst/>
          </a:prstGeom>
        </p:spPr>
      </p:pic>
      <p:sp>
        <p:nvSpPr>
          <p:cNvPr id="15" name="Titel 13" descr="Platzhalter für den Titel der Folie." title="Titelplatzhalter"/>
          <p:cNvSpPr>
            <a:spLocks noGrp="1"/>
          </p:cNvSpPr>
          <p:nvPr>
            <p:ph type="title" hasCustomPrompt="1"/>
          </p:nvPr>
        </p:nvSpPr>
        <p:spPr>
          <a:xfrm>
            <a:off x="590401" y="5365791"/>
            <a:ext cx="11015663" cy="860624"/>
          </a:xfrm>
        </p:spPr>
        <p:txBody>
          <a:bodyPr/>
          <a:lstStyle>
            <a:lvl1pPr>
              <a:defRPr>
                <a:solidFill>
                  <a:schemeClr val="bg1"/>
                </a:solidFill>
              </a:defRPr>
            </a:lvl1pPr>
          </a:lstStyle>
          <a:p>
            <a:r>
              <a:rPr lang="de-DE" dirty="0"/>
              <a:t>Hier steht Ihre Kapitelheadline</a:t>
            </a:r>
            <a:br>
              <a:rPr lang="de-DE" dirty="0"/>
            </a:br>
            <a:r>
              <a:rPr lang="de-DE" dirty="0"/>
              <a:t>mit bis zu zwei </a:t>
            </a:r>
            <a:r>
              <a:rPr lang="de-DE" noProof="0" dirty="0"/>
              <a:t>Zeilen</a:t>
            </a:r>
            <a:endParaRPr lang="de-DE" dirty="0"/>
          </a:p>
        </p:txBody>
      </p:sp>
      <p:sp>
        <p:nvSpPr>
          <p:cNvPr id="12" name="Textplatzhalter 5" descr="Platzhalter für die Subheadline." title="Subheadlineplatzhalter"/>
          <p:cNvSpPr>
            <a:spLocks noGrp="1"/>
          </p:cNvSpPr>
          <p:nvPr>
            <p:ph type="body" sz="quarter" idx="18" hasCustomPrompt="1"/>
          </p:nvPr>
        </p:nvSpPr>
        <p:spPr>
          <a:xfrm>
            <a:off x="590400" y="6363950"/>
            <a:ext cx="11016294" cy="289165"/>
          </a:xfrm>
          <a:prstGeom prst="rect">
            <a:avLst/>
          </a:prstGeom>
        </p:spPr>
        <p:txBody>
          <a:bodyPr lIns="90000" tIns="0" rIns="0" bIns="0">
            <a:noAutofit/>
          </a:bodyPr>
          <a:lstStyle>
            <a:lvl1pPr marL="0" indent="0">
              <a:spcBef>
                <a:spcPts val="0"/>
              </a:spcBef>
              <a:spcAft>
                <a:spcPts val="0"/>
              </a:spcAft>
              <a:buNone/>
              <a:defRPr sz="1406"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a:t>
            </a:r>
          </a:p>
        </p:txBody>
      </p:sp>
      <p:sp>
        <p:nvSpPr>
          <p:cNvPr id="13" name="Bildplatzhalter 16" descr="Platzhalter für ein Bild." title="Bildplatzhalter"/>
          <p:cNvSpPr>
            <a:spLocks noGrp="1"/>
          </p:cNvSpPr>
          <p:nvPr>
            <p:ph type="pic" sz="quarter" idx="19" hasCustomPrompt="1"/>
          </p:nvPr>
        </p:nvSpPr>
        <p:spPr>
          <a:xfrm>
            <a:off x="89999" y="90356"/>
            <a:ext cx="12149999" cy="5125341"/>
          </a:xfrm>
          <a:prstGeom prst="snipRoundRect">
            <a:avLst>
              <a:gd name="adj1" fmla="val 4940"/>
              <a:gd name="adj2" fmla="val 0"/>
            </a:avLst>
          </a:prstGeom>
        </p:spPr>
        <p:txBody>
          <a:bodyPr>
            <a:normAutofit/>
          </a:bodyPr>
          <a:lstStyle>
            <a:lvl1pPr marL="0" indent="0">
              <a:buNone/>
              <a:defRPr sz="900"/>
            </a:lvl1pPr>
          </a:lstStyle>
          <a:p>
            <a:r>
              <a:rPr lang="en-US" dirty="0" err="1"/>
              <a:t>Bild</a:t>
            </a:r>
            <a:r>
              <a:rPr lang="en-US" dirty="0"/>
              <a:t> </a:t>
            </a:r>
            <a:r>
              <a:rPr lang="en-US" dirty="0" err="1"/>
              <a:t>einfügen</a:t>
            </a:r>
            <a:endParaRPr lang="de-DE" dirty="0"/>
          </a:p>
        </p:txBody>
      </p:sp>
    </p:spTree>
    <p:extLst>
      <p:ext uri="{BB962C8B-B14F-4D97-AF65-F5344CB8AC3E}">
        <p14:creationId xmlns:p14="http://schemas.microsoft.com/office/powerpoint/2010/main" val="3537225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p:spTree>
      <p:nvGrpSpPr>
        <p:cNvPr id="1" name=""/>
        <p:cNvGrpSpPr/>
        <p:nvPr/>
      </p:nvGrpSpPr>
      <p:grpSpPr>
        <a:xfrm>
          <a:off x="0" y="0"/>
          <a:ext cx="0" cy="0"/>
          <a:chOff x="0" y="0"/>
          <a:chExt cx="0" cy="0"/>
        </a:xfrm>
      </p:grpSpPr>
      <p:pic>
        <p:nvPicPr>
          <p:cNvPr id="6" name="Grafik 5"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975"/>
            <a:ext cx="12149999" cy="6800112"/>
          </a:xfrm>
          <a:prstGeom prst="rect">
            <a:avLst/>
          </a:prstGeom>
        </p:spPr>
      </p:pic>
      <p:sp>
        <p:nvSpPr>
          <p:cNvPr id="7" name="Titel 6" descr="Platzhalter für den Titel der Folie." title="Titelplatzhalter"/>
          <p:cNvSpPr>
            <a:spLocks noGrp="1"/>
          </p:cNvSpPr>
          <p:nvPr>
            <p:ph type="title" hasCustomPrompt="1"/>
          </p:nvPr>
        </p:nvSpPr>
        <p:spPr>
          <a:xfrm>
            <a:off x="665999" y="2547135"/>
            <a:ext cx="10800000" cy="1101587"/>
          </a:xfrm>
        </p:spPr>
        <p:txBody>
          <a:bodyPr lIns="0" tIns="0" rIns="0" bIns="0" anchor="t" anchorCtr="0">
            <a:noAutofit/>
          </a:bodyPr>
          <a:lstStyle>
            <a:lvl1pPr>
              <a:defRPr sz="2813" baseline="0">
                <a:solidFill>
                  <a:schemeClr val="bg1"/>
                </a:solidFill>
              </a:defRPr>
            </a:lvl1pPr>
          </a:lstStyle>
          <a:p>
            <a:r>
              <a:rPr lang="de-DE" dirty="0"/>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666000" y="3769937"/>
            <a:ext cx="10800000" cy="539868"/>
          </a:xfrm>
          <a:prstGeom prst="rect">
            <a:avLst/>
          </a:prstGeom>
        </p:spPr>
        <p:txBody>
          <a:bodyPr lIns="0" tIns="0" rIns="0" bIns="0">
            <a:noAutofit/>
          </a:bodyPr>
          <a:lstStyle>
            <a:lvl1pPr marL="0" indent="0">
              <a:spcBef>
                <a:spcPts val="0"/>
              </a:spcBef>
              <a:spcAft>
                <a:spcPts val="0"/>
              </a:spcAft>
              <a:buNone/>
              <a:defRPr sz="1406" baseline="0">
                <a:solidFill>
                  <a:schemeClr val="bg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Tree>
    <p:extLst>
      <p:ext uri="{BB962C8B-B14F-4D97-AF65-F5344CB8AC3E}">
        <p14:creationId xmlns:p14="http://schemas.microsoft.com/office/powerpoint/2010/main" val="4457108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 Schmaler Header">
    <p:spTree>
      <p:nvGrpSpPr>
        <p:cNvPr id="1" name=""/>
        <p:cNvGrpSpPr/>
        <p:nvPr/>
      </p:nvGrpSpPr>
      <p:grpSpPr>
        <a:xfrm>
          <a:off x="0" y="0"/>
          <a:ext cx="0" cy="0"/>
          <a:chOff x="0" y="0"/>
          <a:chExt cx="0" cy="0"/>
        </a:xfrm>
      </p:grpSpPr>
      <p:pic>
        <p:nvPicPr>
          <p:cNvPr id="5"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99" y="90829"/>
            <a:ext cx="12149999" cy="338347"/>
          </a:xfrm>
          <a:prstGeom prst="rect">
            <a:avLst/>
          </a:prstGeom>
        </p:spPr>
      </p:pic>
      <p:sp>
        <p:nvSpPr>
          <p:cNvPr id="7" name="Titel 6" descr="Platzhalter für den Titel der Folie." title="Titelplatzhalter"/>
          <p:cNvSpPr>
            <a:spLocks noGrp="1"/>
          </p:cNvSpPr>
          <p:nvPr>
            <p:ph type="title" hasCustomPrompt="1"/>
          </p:nvPr>
        </p:nvSpPr>
        <p:spPr>
          <a:xfrm>
            <a:off x="665999" y="2530800"/>
            <a:ext cx="10800000" cy="1073534"/>
          </a:xfrm>
        </p:spPr>
        <p:txBody>
          <a:bodyPr lIns="0" tIns="0" rIns="0" bIns="0" anchor="t" anchorCtr="0">
            <a:noAutofit/>
          </a:bodyPr>
          <a:lstStyle>
            <a:lvl1pPr>
              <a:defRPr sz="2813" baseline="0">
                <a:solidFill>
                  <a:schemeClr val="tx1"/>
                </a:solidFill>
              </a:defRPr>
            </a:lvl1pPr>
          </a:lstStyle>
          <a:p>
            <a:r>
              <a:rPr lang="de-DE" dirty="0"/>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666000" y="3769200"/>
            <a:ext cx="10800000" cy="539868"/>
          </a:xfrm>
          <a:prstGeom prst="rect">
            <a:avLst/>
          </a:prstGeom>
        </p:spPr>
        <p:txBody>
          <a:bodyPr lIns="0" tIns="0" rIns="0" bIns="0">
            <a:noAutofit/>
          </a:bodyPr>
          <a:lstStyle>
            <a:lvl1pPr marL="0" indent="0">
              <a:spcBef>
                <a:spcPts val="0"/>
              </a:spcBef>
              <a:spcAft>
                <a:spcPts val="0"/>
              </a:spcAft>
              <a:buNone/>
              <a:defRPr sz="1406" baseline="0">
                <a:solidFill>
                  <a:schemeClr val="tx1"/>
                </a:solidFill>
              </a:defRPr>
            </a:lvl1pPr>
            <a:lvl2pPr>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de-DE" dirty="0" err="1"/>
              <a:t>Subline</a:t>
            </a:r>
            <a:r>
              <a:rPr lang="de-DE" dirty="0"/>
              <a:t> nutzbar für zusätzliche Informationen. </a:t>
            </a:r>
            <a:br>
              <a:rPr lang="de-DE" dirty="0"/>
            </a:br>
            <a:r>
              <a:rPr lang="de-DE" dirty="0"/>
              <a:t>Nicht mehr als zwei Zeilen.</a:t>
            </a:r>
          </a:p>
        </p:txBody>
      </p:sp>
    </p:spTree>
    <p:extLst>
      <p:ext uri="{BB962C8B-B14F-4D97-AF65-F5344CB8AC3E}">
        <p14:creationId xmlns:p14="http://schemas.microsoft.com/office/powerpoint/2010/main" val="2178587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pic>
        <p:nvPicPr>
          <p:cNvPr id="9" name="Grafik 8" descr="Roter Farbverlauf mit dem Signet der BA." title="Hintergrundgrafik"/>
          <p:cNvPicPr>
            <a:picLocks/>
          </p:cNvPicPr>
          <p:nvPr userDrawn="1"/>
        </p:nvPicPr>
        <p:blipFill rotWithShape="1">
          <a:blip r:embed="rId2" cstate="print">
            <a:extLst>
              <a:ext uri="{28A0092B-C50C-407E-A947-70E740481C1C}">
                <a14:useLocalDpi xmlns:a14="http://schemas.microsoft.com/office/drawing/2010/main" val="0"/>
              </a:ext>
            </a:extLst>
          </a:blip>
          <a:srcRect b="2341"/>
          <a:stretch/>
        </p:blipFill>
        <p:spPr>
          <a:xfrm>
            <a:off x="91211" y="90259"/>
            <a:ext cx="12149999" cy="5857200"/>
          </a:xfrm>
          <a:prstGeom prst="rect">
            <a:avLst/>
          </a:prstGeom>
        </p:spPr>
      </p:pic>
      <p:sp>
        <p:nvSpPr>
          <p:cNvPr id="14" name="Titel 6" descr="Platzhalter für einen Abschlusssatz." title="Textplatzhalter"/>
          <p:cNvSpPr>
            <a:spLocks noGrp="1"/>
          </p:cNvSpPr>
          <p:nvPr>
            <p:ph type="title" hasCustomPrompt="1"/>
          </p:nvPr>
        </p:nvSpPr>
        <p:spPr>
          <a:xfrm>
            <a:off x="578250" y="2322860"/>
            <a:ext cx="11228319" cy="1245967"/>
          </a:xfrm>
        </p:spPr>
        <p:txBody>
          <a:bodyPr lIns="0" tIns="0" rIns="0" bIns="0" anchor="t" anchorCtr="0">
            <a:noAutofit/>
          </a:bodyPr>
          <a:lstStyle>
            <a:lvl1pPr algn="ctr">
              <a:defRPr sz="3094" baseline="0">
                <a:solidFill>
                  <a:schemeClr val="bg1"/>
                </a:solidFill>
              </a:defRPr>
            </a:lvl1pPr>
          </a:lstStyle>
          <a:p>
            <a:r>
              <a:rPr lang="de-DE" dirty="0"/>
              <a:t>Hier steht ein Abschlusssatz </a:t>
            </a:r>
            <a:br>
              <a:rPr lang="de-DE" dirty="0"/>
            </a:br>
            <a:r>
              <a:rPr lang="de-DE" dirty="0"/>
              <a:t>in zwei Zeilen.</a:t>
            </a:r>
          </a:p>
        </p:txBody>
      </p:sp>
      <p:sp>
        <p:nvSpPr>
          <p:cNvPr id="5" name="Bildplatzhalter 28" descr="Dienststellenlogo." title="Dienststellenlogo"/>
          <p:cNvSpPr>
            <a:spLocks noGrp="1" noChangeAspect="1"/>
          </p:cNvSpPr>
          <p:nvPr>
            <p:ph type="pic" sz="quarter" idx="18" hasCustomPrompt="1"/>
          </p:nvPr>
        </p:nvSpPr>
        <p:spPr>
          <a:xfrm>
            <a:off x="90000" y="6048000"/>
            <a:ext cx="1944000" cy="736296"/>
          </a:xfrm>
          <a:prstGeom prst="rect">
            <a:avLst/>
          </a:prstGeom>
        </p:spPr>
        <p:txBody>
          <a:bodyPr>
            <a:noAutofit/>
          </a:bodyPr>
          <a:lstStyle>
            <a:lvl1pPr marL="0" indent="0">
              <a:buNone/>
              <a:defRPr sz="900" baseline="0"/>
            </a:lvl1pPr>
          </a:lstStyle>
          <a:p>
            <a:r>
              <a:rPr lang="de-DE" dirty="0"/>
              <a:t>Agenturlogo einfügen</a:t>
            </a:r>
          </a:p>
        </p:txBody>
      </p:sp>
    </p:spTree>
    <p:extLst>
      <p:ext uri="{BB962C8B-B14F-4D97-AF65-F5344CB8AC3E}">
        <p14:creationId xmlns:p14="http://schemas.microsoft.com/office/powerpoint/2010/main" val="11938810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erfolie">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dirty="0"/>
              <a:t>Hier steht Ihre Botschaft</a:t>
            </a:r>
          </a:p>
        </p:txBody>
      </p:sp>
      <p:sp>
        <p:nvSpPr>
          <p:cNvPr id="3" name="Fußzeilenplatzhalter 2" descr="Platzhalter für das Thema und das Datum der Präsentation." title="Thema-/Datumsplatzhalter in der Fußzeile"/>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4" name="Foliennummernplatzhalter 3" descr="Seitenzahl der Folie." title="Seitenzahlplatzhalter"/>
          <p:cNvSpPr>
            <a:spLocks noGrp="1"/>
          </p:cNvSpPr>
          <p:nvPr>
            <p:ph type="sldNum" sz="quarter" idx="11"/>
          </p:nvPr>
        </p:nvSpPr>
        <p:spPr/>
        <p:txBody>
          <a:body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24300194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lanko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6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8.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7.png"/><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Grafik 11" descr="Zwei rote Linien." title="Headergrafik"/>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9999" y="93215"/>
            <a:ext cx="12149999" cy="914450"/>
          </a:xfrm>
          <a:prstGeom prst="rect">
            <a:avLst/>
          </a:prstGeom>
        </p:spPr>
      </p:pic>
      <p:sp>
        <p:nvSpPr>
          <p:cNvPr id="14" name="Titelplatzhalter 1" descr="Platzhalter für den Titel der Folie." title="Titelplatzhalter"/>
          <p:cNvSpPr>
            <a:spLocks noGrp="1"/>
          </p:cNvSpPr>
          <p:nvPr>
            <p:ph type="title"/>
          </p:nvPr>
        </p:nvSpPr>
        <p:spPr>
          <a:xfrm>
            <a:off x="590400" y="144566"/>
            <a:ext cx="11217600" cy="860624"/>
          </a:xfrm>
          <a:prstGeom prst="rect">
            <a:avLst/>
          </a:prstGeom>
        </p:spPr>
        <p:txBody>
          <a:bodyPr vert="horz" lIns="91440" tIns="45720" rIns="91440" bIns="45720" rtlCol="0" anchor="t">
            <a:noAutofit/>
          </a:bodyPr>
          <a:lstStyle/>
          <a:p>
            <a:r>
              <a:rPr lang="de-DE" dirty="0"/>
              <a:t>Titelmasterformat durch Klicken bearbeiten</a:t>
            </a:r>
          </a:p>
        </p:txBody>
      </p:sp>
      <p:sp>
        <p:nvSpPr>
          <p:cNvPr id="26" name="Textplatzhalter 2" descr="Platzhalter für Text." title="Textplatzhalter"/>
          <p:cNvSpPr>
            <a:spLocks noGrp="1"/>
          </p:cNvSpPr>
          <p:nvPr>
            <p:ph type="body" idx="1"/>
          </p:nvPr>
        </p:nvSpPr>
        <p:spPr>
          <a:xfrm>
            <a:off x="590400" y="1198800"/>
            <a:ext cx="11217600" cy="5137200"/>
          </a:xfrm>
          <a:prstGeom prst="rect">
            <a:avLst/>
          </a:prstGeom>
        </p:spPr>
        <p:txBody>
          <a:bodyPr vert="horz" lIns="91440" tIns="45720" rIns="91440" bIns="4572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21" name="Gerade Verbindung 20" descr="Graue Linie" title="Linie"/>
          <p:cNvCxnSpPr>
            <a:cxnSpLocks/>
          </p:cNvCxnSpPr>
          <p:nvPr/>
        </p:nvCxnSpPr>
        <p:spPr>
          <a:xfrm>
            <a:off x="432001" y="6599973"/>
            <a:ext cx="118076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Grafik 21" descr="Logo Bundesagentur für Arbeit" title="Logo"/>
          <p:cNvPicPr>
            <a:picLocks/>
          </p:cNvPicPr>
          <p:nvPr/>
        </p:nvPicPr>
        <p:blipFill>
          <a:blip r:embed="rId20" cstate="print">
            <a:extLst>
              <a:ext uri="{28A0092B-C50C-407E-A947-70E740481C1C}">
                <a14:useLocalDpi xmlns:a14="http://schemas.microsoft.com/office/drawing/2010/main" val="0"/>
              </a:ext>
            </a:extLst>
          </a:blip>
          <a:stretch>
            <a:fillRect/>
          </a:stretch>
        </p:blipFill>
        <p:spPr>
          <a:xfrm>
            <a:off x="432000" y="6636114"/>
            <a:ext cx="1547999" cy="205020"/>
          </a:xfrm>
          <a:prstGeom prst="rect">
            <a:avLst/>
          </a:prstGeom>
        </p:spPr>
      </p:pic>
      <p:sp>
        <p:nvSpPr>
          <p:cNvPr id="3" name="Fußzeilenplatzhalter 2" descr="Platzhalter für das Thema und das Datum der Präsentation." title="Thema-/Datumsplatzhalter Fußzeile"/>
          <p:cNvSpPr>
            <a:spLocks noGrp="1"/>
          </p:cNvSpPr>
          <p:nvPr>
            <p:ph type="ftr" sz="quarter" idx="3"/>
          </p:nvPr>
        </p:nvSpPr>
        <p:spPr>
          <a:xfrm>
            <a:off x="2700000" y="6600220"/>
            <a:ext cx="8280000" cy="274677"/>
          </a:xfrm>
          <a:prstGeom prst="rect">
            <a:avLst/>
          </a:prstGeom>
        </p:spPr>
        <p:txBody>
          <a:bodyPr vert="horz" lIns="91440" tIns="45720" rIns="91440" bIns="45720" rtlCol="0" anchor="ctr"/>
          <a:lstStyle>
            <a:lvl1pPr marL="0" marR="0" indent="0" algn="l" defTabSz="685891" rtl="0" eaLnBrk="1" fontAlgn="auto" latinLnBrk="0" hangingPunct="1">
              <a:lnSpc>
                <a:spcPct val="100000"/>
              </a:lnSpc>
              <a:spcBef>
                <a:spcPts val="0"/>
              </a:spcBef>
              <a:spcAft>
                <a:spcPts val="0"/>
              </a:spcAft>
              <a:buClrTx/>
              <a:buSzTx/>
              <a:buFontTx/>
              <a:buNone/>
              <a:tabLst/>
              <a:defRPr sz="675">
                <a:solidFill>
                  <a:schemeClr val="tx1"/>
                </a:solidFill>
              </a:defRPr>
            </a:lvl1pPr>
          </a:lstStyle>
          <a:p>
            <a:r>
              <a:rPr lang="de-DE" smtClean="0"/>
              <a:t>Wege nach dem Abitur, 23.11.2021 © Bundesagentur für Arbeit</a:t>
            </a:r>
            <a:endParaRPr lang="de-DE" dirty="0"/>
          </a:p>
        </p:txBody>
      </p:sp>
      <p:sp>
        <p:nvSpPr>
          <p:cNvPr id="4" name="Foliennummernplatzhalter 3" descr="Seitenzahl der Folie." title="Seitenzahlplatzhalter in der Fußzeile"/>
          <p:cNvSpPr>
            <a:spLocks noGrp="1"/>
          </p:cNvSpPr>
          <p:nvPr>
            <p:ph type="sldNum" sz="quarter" idx="4"/>
          </p:nvPr>
        </p:nvSpPr>
        <p:spPr>
          <a:xfrm>
            <a:off x="11056934" y="6600220"/>
            <a:ext cx="864000" cy="274677"/>
          </a:xfrm>
          <a:prstGeom prst="rect">
            <a:avLst/>
          </a:prstGeom>
        </p:spPr>
        <p:txBody>
          <a:bodyPr vert="horz" lIns="91440" tIns="45720" rIns="91440" bIns="45720" rtlCol="0" anchor="ctr"/>
          <a:lstStyle>
            <a:lvl1pPr algn="r">
              <a:defRPr sz="675">
                <a:solidFill>
                  <a:schemeClr val="tx1"/>
                </a:solidFill>
              </a:defRPr>
            </a:lvl1p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32777750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2"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55" r:id="rId15"/>
    <p:sldLayoutId id="2147483691" r:id="rId16"/>
    <p:sldLayoutId id="2147483692" r:id="rId17"/>
  </p:sldLayoutIdLst>
  <p:hf sldNum="0" hdr="0" dt="0"/>
  <p:txStyles>
    <p:titleStyle>
      <a:lvl1pPr algn="l" defTabSz="685891" rtl="0" eaLnBrk="1" latinLnBrk="0" hangingPunct="1">
        <a:spcBef>
          <a:spcPct val="0"/>
        </a:spcBef>
        <a:buNone/>
        <a:defRPr sz="1800" b="1" kern="1200">
          <a:solidFill>
            <a:srgbClr val="000000"/>
          </a:solidFill>
          <a:latin typeface="Arial" panose="020B0604020202020204" pitchFamily="34" charset="0"/>
          <a:ea typeface="+mj-ea"/>
          <a:cs typeface="Arial" panose="020B0604020202020204" pitchFamily="34" charset="0"/>
        </a:defRPr>
      </a:lvl1pPr>
    </p:titleStyle>
    <p:bodyStyle>
      <a:lvl1pPr marL="256534" indent="-256534" algn="l" defTabSz="685891" rtl="0" eaLnBrk="1" latinLnBrk="0" hangingPunct="1">
        <a:spcBef>
          <a:spcPts val="525"/>
        </a:spcBef>
        <a:spcAft>
          <a:spcPts val="0"/>
        </a:spcAft>
        <a:buClr>
          <a:srgbClr val="E2001A"/>
        </a:buClr>
        <a:buSzPct val="80000"/>
        <a:buFont typeface="Arial Black" panose="020B0A04020102020204" pitchFamily="34" charset="0"/>
        <a:buChar char="▬"/>
        <a:defRPr sz="1500" kern="1200">
          <a:solidFill>
            <a:schemeClr val="tx1"/>
          </a:solidFill>
          <a:latin typeface="Arial" panose="020B0604020202020204" pitchFamily="34" charset="0"/>
          <a:ea typeface="+mn-ea"/>
          <a:cs typeface="Arial" panose="020B0604020202020204" pitchFamily="34" charset="0"/>
        </a:defRPr>
      </a:lvl1pPr>
      <a:lvl2pPr marL="429357" indent="-162022" algn="l" defTabSz="685891" rtl="0" eaLnBrk="1" latinLnBrk="0" hangingPunct="1">
        <a:spcBef>
          <a:spcPts val="450"/>
        </a:spcBef>
        <a:spcAft>
          <a:spcPts val="38"/>
        </a:spcAft>
        <a:buFont typeface="Arial" panose="020B0604020202020204" pitchFamily="34" charset="0"/>
        <a:buChar char="•"/>
        <a:defRPr sz="1275" kern="1200" baseline="0">
          <a:solidFill>
            <a:schemeClr val="tx1"/>
          </a:solidFill>
          <a:latin typeface="Arial" panose="020B0604020202020204" pitchFamily="34" charset="0"/>
          <a:ea typeface="+mn-ea"/>
          <a:cs typeface="Arial" panose="020B0604020202020204" pitchFamily="34" charset="0"/>
        </a:defRPr>
      </a:lvl2pPr>
      <a:lvl3pPr marL="715595" indent="-162022" algn="l" defTabSz="685891" rtl="0" eaLnBrk="1" latinLnBrk="0" hangingPunct="1">
        <a:spcBef>
          <a:spcPts val="450"/>
        </a:spcBef>
        <a:spcAft>
          <a:spcPts val="38"/>
        </a:spcAft>
        <a:buFont typeface="Arial" panose="020B0604020202020204" pitchFamily="34" charset="0"/>
        <a:buChar char="•"/>
        <a:defRPr sz="1275" kern="1200" baseline="0">
          <a:solidFill>
            <a:schemeClr val="tx1"/>
          </a:solidFill>
          <a:latin typeface="Arial" panose="020B0604020202020204" pitchFamily="34" charset="0"/>
          <a:ea typeface="+mn-ea"/>
          <a:cs typeface="Arial" panose="020B0604020202020204" pitchFamily="34" charset="0"/>
        </a:defRPr>
      </a:lvl3pPr>
      <a:lvl4pPr marL="1012635" indent="-162022" algn="l" defTabSz="685891" rtl="0" eaLnBrk="1" latinLnBrk="0" hangingPunct="1">
        <a:spcBef>
          <a:spcPts val="450"/>
        </a:spcBef>
        <a:spcAft>
          <a:spcPts val="38"/>
        </a:spcAft>
        <a:buFont typeface="Arial" panose="020B0604020202020204" pitchFamily="34" charset="0"/>
        <a:buChar char="•"/>
        <a:defRPr sz="1275" kern="1200" baseline="0">
          <a:solidFill>
            <a:schemeClr val="tx1"/>
          </a:solidFill>
          <a:latin typeface="Arial" panose="020B0604020202020204" pitchFamily="34" charset="0"/>
          <a:ea typeface="+mn-ea"/>
          <a:cs typeface="Arial" panose="020B0604020202020204" pitchFamily="34" charset="0"/>
        </a:defRPr>
      </a:lvl4pPr>
      <a:lvl5pPr marL="1296173" indent="-162022" algn="l" defTabSz="685891" rtl="0" eaLnBrk="1" latinLnBrk="0" hangingPunct="1">
        <a:spcBef>
          <a:spcPts val="450"/>
        </a:spcBef>
        <a:spcAft>
          <a:spcPts val="38"/>
        </a:spcAft>
        <a:buFont typeface="Arial" panose="020B0604020202020204" pitchFamily="34" charset="0"/>
        <a:buChar char="•"/>
        <a:defRPr sz="1275" kern="1200" baseline="0">
          <a:solidFill>
            <a:schemeClr val="tx1"/>
          </a:solidFill>
          <a:latin typeface="Arial" panose="020B0604020202020204" pitchFamily="34" charset="0"/>
          <a:ea typeface="+mn-ea"/>
          <a:cs typeface="Arial" panose="020B0604020202020204" pitchFamily="34" charset="0"/>
        </a:defRPr>
      </a:lvl5pPr>
      <a:lvl6pPr marL="1886201"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de-DE"/>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Grafik 11" descr="Zwei rote Linien." title="Headergrafik"/>
          <p:cNvPicPr>
            <a:picLocks/>
          </p:cNvPicPr>
          <p:nvPr/>
        </p:nvPicPr>
        <p:blipFill>
          <a:blip r:embed="rId17" cstate="print">
            <a:extLst>
              <a:ext uri="{28A0092B-C50C-407E-A947-70E740481C1C}">
                <a14:useLocalDpi xmlns:a14="http://schemas.microsoft.com/office/drawing/2010/main" val="0"/>
              </a:ext>
            </a:extLst>
          </a:blip>
          <a:stretch>
            <a:fillRect/>
          </a:stretch>
        </p:blipFill>
        <p:spPr>
          <a:xfrm>
            <a:off x="89999" y="93255"/>
            <a:ext cx="12149999" cy="1133918"/>
          </a:xfrm>
          <a:prstGeom prst="rect">
            <a:avLst/>
          </a:prstGeom>
        </p:spPr>
      </p:pic>
      <p:sp>
        <p:nvSpPr>
          <p:cNvPr id="14" name="Titelplatzhalter 1" descr="Platzhalter für den Titel der Folie." title="Titelplatzhalter"/>
          <p:cNvSpPr>
            <a:spLocks noGrp="1"/>
          </p:cNvSpPr>
          <p:nvPr>
            <p:ph type="title"/>
          </p:nvPr>
        </p:nvSpPr>
        <p:spPr>
          <a:xfrm>
            <a:off x="590400" y="153445"/>
            <a:ext cx="11217600" cy="1018093"/>
          </a:xfrm>
          <a:prstGeom prst="rect">
            <a:avLst/>
          </a:prstGeom>
        </p:spPr>
        <p:txBody>
          <a:bodyPr vert="horz" lIns="91440" tIns="45720" rIns="91440" bIns="45720" rtlCol="0" anchor="t">
            <a:noAutofit/>
          </a:bodyPr>
          <a:lstStyle/>
          <a:p>
            <a:r>
              <a:rPr lang="de-DE" dirty="0"/>
              <a:t>Titelmasterformat </a:t>
            </a:r>
            <a:br>
              <a:rPr lang="de-DE" dirty="0"/>
            </a:br>
            <a:r>
              <a:rPr lang="de-DE" dirty="0"/>
              <a:t>durch Klicken bearbeiten</a:t>
            </a:r>
          </a:p>
        </p:txBody>
      </p:sp>
      <p:sp>
        <p:nvSpPr>
          <p:cNvPr id="26" name="Textplatzhalter 2" descr="Platzhalter für Text." title="Textplatzhalter"/>
          <p:cNvSpPr>
            <a:spLocks noGrp="1"/>
          </p:cNvSpPr>
          <p:nvPr>
            <p:ph type="body" idx="1"/>
          </p:nvPr>
        </p:nvSpPr>
        <p:spPr>
          <a:xfrm>
            <a:off x="590400" y="1404000"/>
            <a:ext cx="11217600" cy="4860000"/>
          </a:xfrm>
          <a:prstGeom prst="rect">
            <a:avLst/>
          </a:prstGeom>
        </p:spPr>
        <p:txBody>
          <a:bodyPr vert="horz" lIns="91440" tIns="45720" rIns="91440" bIns="4572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21" name="Gerade Verbindung 20" descr="Graue Linie" title="Linie"/>
          <p:cNvCxnSpPr>
            <a:cxnSpLocks/>
          </p:cNvCxnSpPr>
          <p:nvPr/>
        </p:nvCxnSpPr>
        <p:spPr>
          <a:xfrm>
            <a:off x="432001" y="6538079"/>
            <a:ext cx="118076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Grafik 21" descr="Logo der Bundesagentur für Arbeit." title="Logo"/>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32001" y="6574123"/>
            <a:ext cx="1936864" cy="257695"/>
          </a:xfrm>
          <a:prstGeom prst="rect">
            <a:avLst/>
          </a:prstGeom>
        </p:spPr>
      </p:pic>
      <p:sp>
        <p:nvSpPr>
          <p:cNvPr id="3" name="Fußzeilenplatzhalter 2" descr="Platzhalter für das Thema und das Datum der Präsentation." title="Thema-/Datumsplatzhalter Fußzeile"/>
          <p:cNvSpPr>
            <a:spLocks noGrp="1"/>
          </p:cNvSpPr>
          <p:nvPr>
            <p:ph type="ftr" sz="quarter" idx="3"/>
          </p:nvPr>
        </p:nvSpPr>
        <p:spPr>
          <a:xfrm>
            <a:off x="2700000" y="6564708"/>
            <a:ext cx="8280000" cy="274677"/>
          </a:xfrm>
          <a:prstGeom prst="rect">
            <a:avLst/>
          </a:prstGeom>
        </p:spPr>
        <p:txBody>
          <a:bodyPr vert="horz" lIns="91440" tIns="45720" rIns="91440" bIns="45720" rtlCol="0" anchor="ctr"/>
          <a:lstStyle>
            <a:lvl1pPr marL="0" marR="0" indent="0" algn="l" defTabSz="685891" rtl="0" eaLnBrk="1" fontAlgn="auto" latinLnBrk="0" hangingPunct="1">
              <a:lnSpc>
                <a:spcPct val="100000"/>
              </a:lnSpc>
              <a:spcBef>
                <a:spcPts val="0"/>
              </a:spcBef>
              <a:spcAft>
                <a:spcPts val="0"/>
              </a:spcAft>
              <a:buClrTx/>
              <a:buSzTx/>
              <a:buFontTx/>
              <a:buNone/>
              <a:tabLst/>
              <a:defRPr sz="844">
                <a:solidFill>
                  <a:schemeClr val="tx1"/>
                </a:solidFill>
              </a:defRPr>
            </a:lvl1pPr>
          </a:lstStyle>
          <a:p>
            <a:r>
              <a:rPr lang="de-DE" smtClean="0"/>
              <a:t>Wege nach dem Abitur, 23.11.2021 © Bundesagentur für Arbeit</a:t>
            </a:r>
            <a:endParaRPr lang="de-DE" dirty="0"/>
          </a:p>
        </p:txBody>
      </p:sp>
      <p:sp>
        <p:nvSpPr>
          <p:cNvPr id="4" name="Foliennummernplatzhalter 3" descr="Seitenzahl der Folie." title="Seitenzahlplatzhalter in der Fußzeile"/>
          <p:cNvSpPr>
            <a:spLocks noGrp="1"/>
          </p:cNvSpPr>
          <p:nvPr>
            <p:ph type="sldNum" sz="quarter" idx="4"/>
          </p:nvPr>
        </p:nvSpPr>
        <p:spPr>
          <a:xfrm>
            <a:off x="11056934" y="6564708"/>
            <a:ext cx="864000" cy="274677"/>
          </a:xfrm>
          <a:prstGeom prst="rect">
            <a:avLst/>
          </a:prstGeom>
        </p:spPr>
        <p:txBody>
          <a:bodyPr vert="horz" lIns="91440" tIns="45720" rIns="91440" bIns="45720" rtlCol="0" anchor="ctr"/>
          <a:lstStyle>
            <a:lvl1pPr algn="r">
              <a:defRPr sz="844">
                <a:solidFill>
                  <a:schemeClr val="tx1"/>
                </a:solidFill>
              </a:defRPr>
            </a:lvl1pPr>
          </a:lstStyle>
          <a:p>
            <a:r>
              <a:rPr lang="de-DE" dirty="0"/>
              <a:t>Seite </a:t>
            </a:r>
            <a:fld id="{A8946A1F-0169-4AB6-AEFC-44545780F863}" type="slidenum">
              <a:rPr lang="de-DE" smtClean="0"/>
              <a:pPr/>
              <a:t>‹Nr.›</a:t>
            </a:fld>
            <a:endParaRPr lang="de-DE" dirty="0"/>
          </a:p>
        </p:txBody>
      </p:sp>
    </p:spTree>
    <p:extLst>
      <p:ext uri="{BB962C8B-B14F-4D97-AF65-F5344CB8AC3E}">
        <p14:creationId xmlns:p14="http://schemas.microsoft.com/office/powerpoint/2010/main" val="278261056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sldNum="0" hdr="0" dt="0"/>
  <p:txStyles>
    <p:titleStyle>
      <a:lvl1pPr algn="l" defTabSz="685891" rtl="0" eaLnBrk="1" latinLnBrk="0" hangingPunct="1">
        <a:spcBef>
          <a:spcPct val="0"/>
        </a:spcBef>
        <a:buNone/>
        <a:defRPr sz="2250" b="1" kern="1200">
          <a:solidFill>
            <a:srgbClr val="000000"/>
          </a:solidFill>
          <a:latin typeface="Arial" panose="020B0604020202020204" pitchFamily="34" charset="0"/>
          <a:ea typeface="+mj-ea"/>
          <a:cs typeface="Arial" panose="020B0604020202020204" pitchFamily="34" charset="0"/>
        </a:defRPr>
      </a:lvl1pPr>
    </p:titleStyle>
    <p:bodyStyle>
      <a:lvl1pPr marL="256534" indent="-256534" algn="l" defTabSz="685891" rtl="0" eaLnBrk="1" latinLnBrk="0" hangingPunct="1">
        <a:spcBef>
          <a:spcPts val="525"/>
        </a:spcBef>
        <a:spcAft>
          <a:spcPts val="0"/>
        </a:spcAft>
        <a:buClr>
          <a:srgbClr val="E2001A"/>
        </a:buClr>
        <a:buSzPct val="80000"/>
        <a:buFont typeface="Arial Black" panose="020B0A04020102020204" pitchFamily="34" charset="0"/>
        <a:buChar char="▬"/>
        <a:defRPr sz="1875" kern="1200">
          <a:solidFill>
            <a:schemeClr val="tx1"/>
          </a:solidFill>
          <a:latin typeface="Arial" panose="020B0604020202020204" pitchFamily="34" charset="0"/>
          <a:ea typeface="+mn-ea"/>
          <a:cs typeface="Arial" panose="020B0604020202020204" pitchFamily="34" charset="0"/>
        </a:defRPr>
      </a:lvl1pPr>
      <a:lvl2pPr marL="429357" indent="-162022" algn="l" defTabSz="685891" rtl="0" eaLnBrk="1" latinLnBrk="0" hangingPunct="1">
        <a:spcBef>
          <a:spcPts val="450"/>
        </a:spcBef>
        <a:spcAft>
          <a:spcPts val="38"/>
        </a:spcAft>
        <a:buFont typeface="Arial" panose="020B0604020202020204" pitchFamily="34" charset="0"/>
        <a:buChar char="•"/>
        <a:defRPr sz="1594" kern="1200" baseline="0">
          <a:solidFill>
            <a:schemeClr val="tx1"/>
          </a:solidFill>
          <a:latin typeface="Arial" panose="020B0604020202020204" pitchFamily="34" charset="0"/>
          <a:ea typeface="+mn-ea"/>
          <a:cs typeface="Arial" panose="020B0604020202020204" pitchFamily="34" charset="0"/>
        </a:defRPr>
      </a:lvl2pPr>
      <a:lvl3pPr marL="715595" indent="-162022" algn="l" defTabSz="685891" rtl="0" eaLnBrk="1" latinLnBrk="0" hangingPunct="1">
        <a:spcBef>
          <a:spcPts val="450"/>
        </a:spcBef>
        <a:spcAft>
          <a:spcPts val="38"/>
        </a:spcAft>
        <a:buFont typeface="Arial" panose="020B0604020202020204" pitchFamily="34" charset="0"/>
        <a:buChar char="•"/>
        <a:defRPr sz="1594" kern="1200" baseline="0">
          <a:solidFill>
            <a:schemeClr val="tx1"/>
          </a:solidFill>
          <a:latin typeface="Arial" panose="020B0604020202020204" pitchFamily="34" charset="0"/>
          <a:ea typeface="+mn-ea"/>
          <a:cs typeface="Arial" panose="020B0604020202020204" pitchFamily="34" charset="0"/>
        </a:defRPr>
      </a:lvl3pPr>
      <a:lvl4pPr marL="1012635" indent="-162022" algn="l" defTabSz="685891" rtl="0" eaLnBrk="1" latinLnBrk="0" hangingPunct="1">
        <a:spcBef>
          <a:spcPts val="450"/>
        </a:spcBef>
        <a:spcAft>
          <a:spcPts val="38"/>
        </a:spcAft>
        <a:buFont typeface="Arial" panose="020B0604020202020204" pitchFamily="34" charset="0"/>
        <a:buChar char="•"/>
        <a:defRPr sz="1594" kern="1200" baseline="0">
          <a:solidFill>
            <a:schemeClr val="tx1"/>
          </a:solidFill>
          <a:latin typeface="Arial" panose="020B0604020202020204" pitchFamily="34" charset="0"/>
          <a:ea typeface="+mn-ea"/>
          <a:cs typeface="Arial" panose="020B0604020202020204" pitchFamily="34" charset="0"/>
        </a:defRPr>
      </a:lvl4pPr>
      <a:lvl5pPr marL="1296173" indent="-162022" algn="l" defTabSz="685891" rtl="0" eaLnBrk="1" latinLnBrk="0" hangingPunct="1">
        <a:spcBef>
          <a:spcPts val="450"/>
        </a:spcBef>
        <a:spcAft>
          <a:spcPts val="38"/>
        </a:spcAft>
        <a:buFont typeface="Arial" panose="020B0604020202020204" pitchFamily="34" charset="0"/>
        <a:buChar char="•"/>
        <a:defRPr sz="1594" kern="1200" baseline="0">
          <a:solidFill>
            <a:schemeClr val="tx1"/>
          </a:solidFill>
          <a:latin typeface="Arial" panose="020B0604020202020204" pitchFamily="34" charset="0"/>
          <a:ea typeface="+mn-ea"/>
          <a:cs typeface="Arial" panose="020B0604020202020204" pitchFamily="34" charset="0"/>
        </a:defRPr>
      </a:lvl5pPr>
      <a:lvl6pPr marL="1886201"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de-DE"/>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www.flaticon.com/" TargetMode="External"/><Relationship Id="rId5" Type="http://schemas.openxmlformats.org/officeDocument/2006/relationships/hyperlink" Target="https://www.flaticon.com/de/autoren/eucalyp"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hyperlink" Target="https://www.flaticon.com/" TargetMode="External"/><Relationship Id="rId2" Type="http://schemas.openxmlformats.org/officeDocument/2006/relationships/slideLayout" Target="../slideLayouts/slideLayout16.xml"/><Relationship Id="rId1" Type="http://schemas.openxmlformats.org/officeDocument/2006/relationships/tags" Target="../tags/tag1.xml"/><Relationship Id="rId6" Type="http://schemas.openxmlformats.org/officeDocument/2006/relationships/hyperlink" Target="https://www.freepik.com/"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s://www.flaticon.com/" TargetMode="External"/><Relationship Id="rId3" Type="http://schemas.openxmlformats.org/officeDocument/2006/relationships/notesSlide" Target="../notesSlides/notesSlide5.xml"/><Relationship Id="rId7" Type="http://schemas.openxmlformats.org/officeDocument/2006/relationships/diagramColors" Target="../diagrams/colors1.xml"/><Relationship Id="rId12" Type="http://schemas.openxmlformats.org/officeDocument/2006/relationships/image" Target="../media/image18.png"/><Relationship Id="rId2" Type="http://schemas.openxmlformats.org/officeDocument/2006/relationships/slideLayout" Target="../slideLayouts/slideLayout17.xml"/><Relationship Id="rId1" Type="http://schemas.openxmlformats.org/officeDocument/2006/relationships/tags" Target="../tags/tag2.xml"/><Relationship Id="rId6" Type="http://schemas.openxmlformats.org/officeDocument/2006/relationships/diagramQuickStyle" Target="../diagrams/quickStyle1.xml"/><Relationship Id="rId11" Type="http://schemas.openxmlformats.org/officeDocument/2006/relationships/image" Target="../media/image17.png"/><Relationship Id="rId5" Type="http://schemas.openxmlformats.org/officeDocument/2006/relationships/diagramLayout" Target="../diagrams/layout1.xml"/><Relationship Id="rId10" Type="http://schemas.openxmlformats.org/officeDocument/2006/relationships/image" Target="../media/image16.png"/><Relationship Id="rId4" Type="http://schemas.openxmlformats.org/officeDocument/2006/relationships/diagramData" Target="../diagrams/data1.xml"/><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7.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7.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3.xml"/><Relationship Id="rId7" Type="http://schemas.openxmlformats.org/officeDocument/2006/relationships/diagramColors" Target="../diagrams/colors3.xml"/><Relationship Id="rId2" Type="http://schemas.openxmlformats.org/officeDocument/2006/relationships/slideLayout" Target="../slideLayouts/slideLayout17.xml"/><Relationship Id="rId1" Type="http://schemas.openxmlformats.org/officeDocument/2006/relationships/tags" Target="../tags/tag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7.xml"/><Relationship Id="rId1" Type="http://schemas.openxmlformats.org/officeDocument/2006/relationships/tags" Target="../tags/tag8.xml"/><Relationship Id="rId4" Type="http://schemas.openxmlformats.org/officeDocument/2006/relationships/hyperlink" Target="http://www.osa-portal.de/"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hyperlink" Target="http://www.studichecks.de/"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tags" Target="../tags/tag10.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studiengaenge.zeit.de/" TargetMode="External"/><Relationship Id="rId7" Type="http://schemas.openxmlformats.org/officeDocument/2006/relationships/hyperlink" Target="http://www.studienwahl.de/de/chnews.htm"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hyperlink" Target="http://www.hochschulkompass.de/" TargetMode="External"/><Relationship Id="rId4" Type="http://schemas.openxmlformats.org/officeDocument/2006/relationships/hyperlink" Target="https://www.studycheck.de/"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tags" Target="../tags/tag11.xml"/><Relationship Id="rId4" Type="http://schemas.openxmlformats.org/officeDocument/2006/relationships/hyperlink" Target="http://www.hochschulstart.d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7.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7.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7.xml"/><Relationship Id="rId1" Type="http://schemas.openxmlformats.org/officeDocument/2006/relationships/tags" Target="../tags/tag15.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7.xml"/><Relationship Id="rId1" Type="http://schemas.openxmlformats.org/officeDocument/2006/relationships/tags" Target="../tags/tag16.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7.xml"/><Relationship Id="rId1" Type="http://schemas.openxmlformats.org/officeDocument/2006/relationships/tags" Target="../tags/tag17.xml"/><Relationship Id="rId5" Type="http://schemas.openxmlformats.org/officeDocument/2006/relationships/image" Target="../media/image28.jpe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7.xml"/><Relationship Id="rId1" Type="http://schemas.openxmlformats.org/officeDocument/2006/relationships/tags" Target="../tags/tag18.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hyperlink" Target="https://www.flaticon.com/" TargetMode="External"/><Relationship Id="rId5" Type="http://schemas.openxmlformats.org/officeDocument/2006/relationships/hyperlink" Target="https://www.freepik.com/" TargetMode="External"/><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hyperlink" Target="https://www.freepik.com/"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https://www.flaticon.com/"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3.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hyperlink" Target="https://www.engagiert-in-nrw.de/freiwilligendienste" TargetMode="External"/><Relationship Id="rId11" Type="http://schemas.openxmlformats.org/officeDocument/2006/relationships/image" Target="../media/image39.png"/><Relationship Id="rId5" Type="http://schemas.openxmlformats.org/officeDocument/2006/relationships/hyperlink" Target="https://www.flaticon.com/" TargetMode="External"/><Relationship Id="rId10" Type="http://schemas.openxmlformats.org/officeDocument/2006/relationships/image" Target="../media/image38.png"/><Relationship Id="rId4" Type="http://schemas.openxmlformats.org/officeDocument/2006/relationships/hyperlink" Target="https://www.freepik.com/" TargetMode="External"/><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3.png"/><Relationship Id="rId7" Type="http://schemas.openxmlformats.org/officeDocument/2006/relationships/hyperlink" Target="https://www.flaticon.com/" TargetMode="External"/><Relationship Id="rId2" Type="http://schemas.openxmlformats.org/officeDocument/2006/relationships/notesSlide" Target="../notesSlides/notesSlide39.xml"/><Relationship Id="rId1" Type="http://schemas.openxmlformats.org/officeDocument/2006/relationships/slideLayout" Target="../slideLayouts/slideLayout16.xml"/><Relationship Id="rId6" Type="http://schemas.openxmlformats.org/officeDocument/2006/relationships/hyperlink" Target="https://www.freepik.com/" TargetMode="External"/><Relationship Id="rId11" Type="http://schemas.openxmlformats.org/officeDocument/2006/relationships/image" Target="../media/image44.png"/><Relationship Id="rId5" Type="http://schemas.openxmlformats.org/officeDocument/2006/relationships/hyperlink" Target="https://www.bing.com/search?q=engagiert-in+nrw&amp;cvid=533d8035d1774ee0bf963a87d8fece3f&amp;aqs=edge..69i57j0l5j5.3147j0j1&amp;pglt=2211&amp;FORM=ANNTA1&amp;PC=U531" TargetMode="External"/><Relationship Id="rId10" Type="http://schemas.openxmlformats.org/officeDocument/2006/relationships/image" Target="../media/image43.png"/><Relationship Id="rId4" Type="http://schemas.openxmlformats.org/officeDocument/2006/relationships/hyperlink" Target="http://www.bundesfreiwilligendienst.de/" TargetMode="External"/><Relationship Id="rId9" Type="http://schemas.openxmlformats.org/officeDocument/2006/relationships/image" Target="../media/image42.png"/></Relationships>
</file>

<file path=ppt/slides/_rels/slide40.xml.rels><?xml version="1.0" encoding="UTF-8" standalone="yes"?>
<Relationships xmlns="http://schemas.openxmlformats.org/package/2006/relationships"><Relationship Id="rId8" Type="http://schemas.openxmlformats.org/officeDocument/2006/relationships/hyperlink" Target="https://www.freepik.com/" TargetMode="External"/><Relationship Id="rId3" Type="http://schemas.openxmlformats.org/officeDocument/2006/relationships/notesSlide" Target="../notesSlides/notesSlide40.xml"/><Relationship Id="rId7" Type="http://schemas.openxmlformats.org/officeDocument/2006/relationships/image" Target="../media/image47.png"/><Relationship Id="rId2" Type="http://schemas.openxmlformats.org/officeDocument/2006/relationships/slideLayout" Target="../slideLayouts/slideLayout17.xml"/><Relationship Id="rId1" Type="http://schemas.openxmlformats.org/officeDocument/2006/relationships/tags" Target="../tags/tag1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www.bundeswehr.de/" TargetMode="External"/><Relationship Id="rId9" Type="http://schemas.openxmlformats.org/officeDocument/2006/relationships/hyperlink" Target="https://www.flaticon.com/"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hyperlink" Target="https://www.freepik.com/" TargetMode="External"/><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16.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hyperlink" Target="https://www.flaticon.com/" TargetMode="External"/><Relationship Id="rId9" Type="http://schemas.openxmlformats.org/officeDocument/2006/relationships/image" Target="../media/image52.png"/><Relationship Id="rId14" Type="http://schemas.openxmlformats.org/officeDocument/2006/relationships/image" Target="../media/image57.png"/></Relationships>
</file>

<file path=ppt/slides/_rels/slide42.xml.rels><?xml version="1.0" encoding="UTF-8" standalone="yes"?>
<Relationships xmlns="http://schemas.openxmlformats.org/package/2006/relationships"><Relationship Id="rId8" Type="http://schemas.openxmlformats.org/officeDocument/2006/relationships/hyperlink" Target="http://www.berufe.tv/BA/index.html" TargetMode="External"/><Relationship Id="rId3" Type="http://schemas.openxmlformats.org/officeDocument/2006/relationships/notesSlide" Target="../notesSlides/notesSlide42.xml"/><Relationship Id="rId7" Type="http://schemas.openxmlformats.org/officeDocument/2006/relationships/image" Target="../media/image59.png"/><Relationship Id="rId2" Type="http://schemas.openxmlformats.org/officeDocument/2006/relationships/slideLayout" Target="../slideLayouts/slideLayout17.xml"/><Relationship Id="rId1" Type="http://schemas.openxmlformats.org/officeDocument/2006/relationships/tags" Target="../tags/tag20.xml"/><Relationship Id="rId6" Type="http://schemas.openxmlformats.org/officeDocument/2006/relationships/hyperlink" Target="https://berufenet.arbeitsagentur.de/berufenet/faces/index;BERUFENETJSESSIONID=c9ldn0ZBGRj14WTWnbVw1NQQ-mIv87XWjJy2TYUi-wlQpT8NSIRE!-801271737?path=null" TargetMode="External"/><Relationship Id="rId11" Type="http://schemas.openxmlformats.org/officeDocument/2006/relationships/image" Target="../media/image23.png"/><Relationship Id="rId5" Type="http://schemas.openxmlformats.org/officeDocument/2006/relationships/image" Target="../media/image58.png"/><Relationship Id="rId10" Type="http://schemas.openxmlformats.org/officeDocument/2006/relationships/hyperlink" Target="http://www.studienwahl.de/de/chnews.htm" TargetMode="External"/><Relationship Id="rId4" Type="http://schemas.openxmlformats.org/officeDocument/2006/relationships/hyperlink" Target="http://www.abi.de/index.htm;jsessionid=9BD171FDB78B24A4BBCE773555771464" TargetMode="External"/><Relationship Id="rId9" Type="http://schemas.openxmlformats.org/officeDocument/2006/relationships/image" Target="../media/image60.jpe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12"/>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0" y="1038216"/>
            <a:ext cx="12244894" cy="4783162"/>
          </a:xfrm>
        </p:spPr>
      </p:pic>
      <p:sp>
        <p:nvSpPr>
          <p:cNvPr id="2" name="Textplatzhalter 1" descr="Textplatzhalter für optionalen Text wie Thema/Version/Datum">
            <a:extLst>
              <a:ext uri="{FF2B5EF4-FFF2-40B4-BE49-F238E27FC236}">
                <a16:creationId xmlns:a16="http://schemas.microsoft.com/office/drawing/2014/main" id="{A3D12BC3-BF58-4666-844F-AA96BEF78E86}"/>
              </a:ext>
            </a:extLst>
          </p:cNvPr>
          <p:cNvSpPr>
            <a:spLocks noGrp="1"/>
          </p:cNvSpPr>
          <p:nvPr>
            <p:ph type="body" sz="quarter" idx="14"/>
          </p:nvPr>
        </p:nvSpPr>
        <p:spPr/>
        <p:txBody>
          <a:bodyPr/>
          <a:lstStyle/>
          <a:p>
            <a:r>
              <a:rPr lang="de-DE" dirty="0" smtClean="0"/>
              <a:t>Städtisches Gymnasium Delbrück, 23.11.2021</a:t>
            </a:r>
            <a:endParaRPr lang="de-DE" dirty="0"/>
          </a:p>
        </p:txBody>
      </p:sp>
      <p:pic>
        <p:nvPicPr>
          <p:cNvPr id="7" name="Bildplatzhalter 13"/>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l="62" r="62"/>
          <a:stretch>
            <a:fillRect/>
          </a:stretch>
        </p:blipFill>
        <p:spPr/>
      </p:pic>
      <p:sp>
        <p:nvSpPr>
          <p:cNvPr id="3" name="Textfeld 2"/>
          <p:cNvSpPr txBox="1"/>
          <p:nvPr/>
        </p:nvSpPr>
        <p:spPr>
          <a:xfrm>
            <a:off x="3560469" y="1343347"/>
            <a:ext cx="5674065" cy="646331"/>
          </a:xfrm>
          <a:prstGeom prst="rect">
            <a:avLst/>
          </a:prstGeom>
          <a:solidFill>
            <a:schemeClr val="accent6">
              <a:lumMod val="60000"/>
              <a:lumOff val="40000"/>
              <a:alpha val="50196"/>
            </a:schemeClr>
          </a:solidFill>
        </p:spPr>
        <p:txBody>
          <a:bodyPr wrap="square" rtlCol="0">
            <a:spAutoFit/>
          </a:bodyPr>
          <a:lstStyle/>
          <a:p>
            <a:r>
              <a:rPr lang="de-DE" sz="3600" b="1" dirty="0">
                <a:solidFill>
                  <a:schemeClr val="bg1"/>
                </a:solidFill>
              </a:rPr>
              <a:t>Wege nach dem Abitur</a:t>
            </a:r>
            <a:endParaRPr lang="de-DE" sz="3600" b="1" dirty="0">
              <a:solidFill>
                <a:schemeClr val="bg1"/>
              </a:solidFill>
            </a:endParaRPr>
          </a:p>
        </p:txBody>
      </p:sp>
    </p:spTree>
    <p:extLst>
      <p:ext uri="{BB962C8B-B14F-4D97-AF65-F5344CB8AC3E}">
        <p14:creationId xmlns:p14="http://schemas.microsoft.com/office/powerpoint/2010/main" val="3897722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Herzlich Willkommen!</a:t>
            </a:r>
            <a:endParaRPr lang="de-DE" sz="2400" dirty="0"/>
          </a:p>
        </p:txBody>
      </p:sp>
      <p:sp>
        <p:nvSpPr>
          <p:cNvPr id="3" name="Inhaltsplatzhalter 2"/>
          <p:cNvSpPr>
            <a:spLocks noGrp="1"/>
          </p:cNvSpPr>
          <p:nvPr>
            <p:ph idx="1"/>
          </p:nvPr>
        </p:nvSpPr>
        <p:spPr>
          <a:xfrm>
            <a:off x="7053535" y="2819950"/>
            <a:ext cx="2233947" cy="526784"/>
          </a:xfrm>
        </p:spPr>
        <p:txBody>
          <a:bodyPr/>
          <a:lstStyle/>
          <a:p>
            <a:pPr marL="0" indent="0">
              <a:buNone/>
            </a:pPr>
            <a:r>
              <a:rPr lang="de-DE" sz="3000" dirty="0"/>
              <a:t>Jutta Frost</a:t>
            </a:r>
            <a:endParaRPr lang="de-DE" sz="2700" dirty="0"/>
          </a:p>
        </p:txBody>
      </p:sp>
      <p:sp>
        <p:nvSpPr>
          <p:cNvPr id="4" name="Fußzeilenplatzhalter 3"/>
          <p:cNvSpPr>
            <a:spLocks noGrp="1"/>
          </p:cNvSpPr>
          <p:nvPr>
            <p:ph type="ftr" sz="quarter" idx="10"/>
          </p:nvPr>
        </p:nvSpPr>
        <p:spPr/>
        <p:txBody>
          <a:bodyPr/>
          <a:lstStyle/>
          <a:p>
            <a:r>
              <a:rPr lang="de-DE" dirty="0" smtClean="0">
                <a:solidFill>
                  <a:srgbClr val="000000"/>
                </a:solidFill>
              </a:rPr>
              <a:t>Wege nach dem Abitur, 23.11.2021 © Bundesagentur für Arbeit</a:t>
            </a:r>
            <a:endParaRPr lang="de-DE" dirty="0">
              <a:solidFill>
                <a:srgbClr val="000000"/>
              </a:solidFill>
            </a:endParaRPr>
          </a:p>
        </p:txBody>
      </p:sp>
      <p:pic>
        <p:nvPicPr>
          <p:cNvPr id="5" name="Bildplatzhalter 13"/>
          <p:cNvPicPr>
            <a:picLocks noChangeAspect="1"/>
          </p:cNvPicPr>
          <p:nvPr/>
        </p:nvPicPr>
        <p:blipFill>
          <a:blip r:embed="rId3" cstate="print">
            <a:extLst>
              <a:ext uri="{28A0092B-C50C-407E-A947-70E740481C1C}">
                <a14:useLocalDpi xmlns:a14="http://schemas.microsoft.com/office/drawing/2010/main" val="0"/>
              </a:ext>
            </a:extLst>
          </a:blip>
          <a:srcRect t="1149" b="1149"/>
          <a:stretch>
            <a:fillRect/>
          </a:stretch>
        </p:blipFill>
        <p:spPr>
          <a:xfrm>
            <a:off x="2310568" y="3003700"/>
            <a:ext cx="2961820" cy="1094437"/>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9510" y="2871595"/>
            <a:ext cx="1140606" cy="1140606"/>
          </a:xfrm>
          <a:prstGeom prst="rect">
            <a:avLst/>
          </a:prstGeom>
        </p:spPr>
      </p:pic>
      <p:sp>
        <p:nvSpPr>
          <p:cNvPr id="7" name="Textfeld 6"/>
          <p:cNvSpPr txBox="1"/>
          <p:nvPr/>
        </p:nvSpPr>
        <p:spPr>
          <a:xfrm>
            <a:off x="7081363" y="3393090"/>
            <a:ext cx="1903085" cy="369332"/>
          </a:xfrm>
          <a:prstGeom prst="rect">
            <a:avLst/>
          </a:prstGeom>
          <a:noFill/>
        </p:spPr>
        <p:txBody>
          <a:bodyPr wrap="none" rtlCol="0">
            <a:spAutoFit/>
          </a:bodyPr>
          <a:lstStyle/>
          <a:p>
            <a:r>
              <a:rPr lang="de-DE" sz="1800" b="1" dirty="0"/>
              <a:t>Berufsberaterin</a:t>
            </a:r>
            <a:endParaRPr lang="de-DE" sz="1800" b="1" dirty="0"/>
          </a:p>
        </p:txBody>
      </p:sp>
      <p:sp>
        <p:nvSpPr>
          <p:cNvPr id="8" name="Textfeld 7"/>
          <p:cNvSpPr txBox="1"/>
          <p:nvPr/>
        </p:nvSpPr>
        <p:spPr>
          <a:xfrm>
            <a:off x="10094180" y="6639454"/>
            <a:ext cx="1771639" cy="196208"/>
          </a:xfrm>
          <a:prstGeom prst="rect">
            <a:avLst/>
          </a:prstGeom>
          <a:noFill/>
        </p:spPr>
        <p:txBody>
          <a:bodyPr wrap="none" rtlCol="0">
            <a:spAutoFit/>
          </a:bodyPr>
          <a:lstStyle/>
          <a:p>
            <a:r>
              <a:rPr lang="de-DE" sz="675" dirty="0"/>
              <a:t>Icon </a:t>
            </a:r>
            <a:r>
              <a:rPr lang="de-DE" sz="675" dirty="0" err="1"/>
              <a:t>made</a:t>
            </a:r>
            <a:r>
              <a:rPr lang="de-DE" sz="675" dirty="0"/>
              <a:t> </a:t>
            </a:r>
            <a:r>
              <a:rPr lang="de-DE" sz="675" dirty="0" err="1"/>
              <a:t>by</a:t>
            </a:r>
            <a:r>
              <a:rPr lang="de-DE" sz="675" dirty="0"/>
              <a:t> </a:t>
            </a:r>
            <a:r>
              <a:rPr lang="de-DE" sz="675" dirty="0" err="1">
                <a:hlinkClick r:id="rId5"/>
              </a:rPr>
              <a:t>Eucalyp</a:t>
            </a:r>
            <a:r>
              <a:rPr lang="de-DE" sz="675" dirty="0"/>
              <a:t> </a:t>
            </a:r>
            <a:r>
              <a:rPr lang="de-DE" sz="675" dirty="0" err="1"/>
              <a:t>from</a:t>
            </a:r>
            <a:r>
              <a:rPr lang="de-DE" sz="675" dirty="0"/>
              <a:t> </a:t>
            </a:r>
            <a:r>
              <a:rPr lang="de-DE" sz="675" dirty="0">
                <a:hlinkClick r:id="rId6"/>
              </a:rPr>
              <a:t>Flaticon</a:t>
            </a:r>
            <a:r>
              <a:rPr lang="de-DE" sz="675" dirty="0"/>
              <a:t>.com </a:t>
            </a:r>
            <a:endParaRPr lang="de-DE" sz="675" dirty="0"/>
          </a:p>
        </p:txBody>
      </p:sp>
      <p:sp>
        <p:nvSpPr>
          <p:cNvPr id="9" name="Textfeld 8"/>
          <p:cNvSpPr txBox="1"/>
          <p:nvPr/>
        </p:nvSpPr>
        <p:spPr>
          <a:xfrm>
            <a:off x="7053535" y="3808778"/>
            <a:ext cx="2928984" cy="1200329"/>
          </a:xfrm>
          <a:prstGeom prst="rect">
            <a:avLst/>
          </a:prstGeom>
          <a:noFill/>
        </p:spPr>
        <p:txBody>
          <a:bodyPr wrap="square" rtlCol="0">
            <a:spAutoFit/>
          </a:bodyPr>
          <a:lstStyle/>
          <a:p>
            <a:r>
              <a:rPr lang="de-DE" sz="1800" dirty="0"/>
              <a:t>Beratungszeiten:</a:t>
            </a:r>
          </a:p>
          <a:p>
            <a:r>
              <a:rPr lang="de-DE" sz="1800" dirty="0"/>
              <a:t>14-tgl. mittwochs </a:t>
            </a:r>
            <a:br>
              <a:rPr lang="de-DE" sz="1800" dirty="0"/>
            </a:br>
            <a:r>
              <a:rPr lang="de-DE" sz="1800" dirty="0"/>
              <a:t>07:45 </a:t>
            </a:r>
            <a:r>
              <a:rPr lang="de-DE" sz="1800" dirty="0"/>
              <a:t>Uhr bis </a:t>
            </a:r>
            <a:r>
              <a:rPr lang="de-DE" sz="1800" dirty="0"/>
              <a:t>14:00 Uhr</a:t>
            </a:r>
          </a:p>
          <a:p>
            <a:r>
              <a:rPr lang="de-DE" sz="1800" dirty="0"/>
              <a:t>Raum B203</a:t>
            </a:r>
            <a:endParaRPr lang="de-DE" sz="1800" dirty="0"/>
          </a:p>
        </p:txBody>
      </p:sp>
    </p:spTree>
    <p:extLst>
      <p:ext uri="{BB962C8B-B14F-4D97-AF65-F5344CB8AC3E}">
        <p14:creationId xmlns:p14="http://schemas.microsoft.com/office/powerpoint/2010/main" val="4175530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627100" y="322652"/>
            <a:ext cx="7758839" cy="548924"/>
          </a:xfrm>
        </p:spPr>
        <p:txBody>
          <a:bodyPr/>
          <a:lstStyle/>
          <a:p>
            <a:r>
              <a:rPr lang="de-DE" sz="2400" dirty="0"/>
              <a:t>Themenübersicht: Wege nach dem Abitur</a:t>
            </a:r>
            <a:endParaRPr lang="de-DE" sz="2400" dirty="0"/>
          </a:p>
        </p:txBody>
      </p:sp>
      <p:sp>
        <p:nvSpPr>
          <p:cNvPr id="4" name="Rechteck 3"/>
          <p:cNvSpPr/>
          <p:nvPr/>
        </p:nvSpPr>
        <p:spPr>
          <a:xfrm>
            <a:off x="1349147" y="886472"/>
            <a:ext cx="7220091" cy="5726439"/>
          </a:xfrm>
          <a:prstGeom prst="rect">
            <a:avLst/>
          </a:prstGeom>
        </p:spPr>
        <p:txBody>
          <a:bodyPr wrap="square">
            <a:spAutoFit/>
          </a:bodyPr>
          <a:lstStyle/>
          <a:p>
            <a:pPr defTabSz="688401">
              <a:buSzPct val="80000"/>
              <a:defRPr/>
            </a:pPr>
            <a:endParaRPr lang="de-DE" sz="2400" b="1" kern="0" dirty="0"/>
          </a:p>
          <a:p>
            <a:pPr defTabSz="688401">
              <a:buSzPct val="80000"/>
              <a:defRPr/>
            </a:pPr>
            <a:endParaRPr lang="de-DE" sz="2400" b="1" kern="0" dirty="0"/>
          </a:p>
          <a:p>
            <a:pPr marL="204853" indent="-204853" defTabSz="688401">
              <a:buSzPct val="80000"/>
              <a:buBlip>
                <a:blip r:embed="rId4"/>
              </a:buBlip>
              <a:defRPr/>
            </a:pPr>
            <a:r>
              <a:rPr lang="de-DE" sz="2400" b="1" kern="0" dirty="0"/>
              <a:t>Einstieg</a:t>
            </a:r>
            <a:endParaRPr lang="de-DE" sz="2400" b="1" kern="0" dirty="0"/>
          </a:p>
          <a:p>
            <a:pPr defTabSz="688401">
              <a:buSzPct val="80000"/>
              <a:defRPr/>
            </a:pPr>
            <a:endParaRPr lang="de-DE" sz="2400" b="1" kern="0" dirty="0"/>
          </a:p>
          <a:p>
            <a:pPr marL="204853" indent="-204853" defTabSz="688401">
              <a:buSzPct val="80000"/>
              <a:buBlip>
                <a:blip r:embed="rId4"/>
              </a:buBlip>
              <a:defRPr/>
            </a:pPr>
            <a:r>
              <a:rPr lang="de-DE" sz="2400" b="1" kern="0" dirty="0"/>
              <a:t>Studium</a:t>
            </a:r>
          </a:p>
          <a:p>
            <a:pPr defTabSz="688401">
              <a:buSzPct val="80000"/>
              <a:defRPr/>
            </a:pPr>
            <a:endParaRPr lang="de-DE" sz="2400" b="1" kern="0" dirty="0"/>
          </a:p>
          <a:p>
            <a:pPr marL="204853" indent="-204853" defTabSz="688401">
              <a:buSzPct val="80000"/>
              <a:buBlip>
                <a:blip r:embed="rId4"/>
              </a:buBlip>
              <a:defRPr/>
            </a:pPr>
            <a:r>
              <a:rPr lang="de-DE" sz="2400" b="1" kern="0" dirty="0"/>
              <a:t>Ausbildung</a:t>
            </a:r>
          </a:p>
          <a:p>
            <a:pPr defTabSz="688401">
              <a:buSzPct val="80000"/>
              <a:defRPr/>
            </a:pPr>
            <a:endParaRPr lang="de-DE" sz="2400" b="1" kern="0" dirty="0"/>
          </a:p>
          <a:p>
            <a:pPr marL="204853" indent="-204853" defTabSz="688401">
              <a:buSzPct val="80000"/>
              <a:buBlip>
                <a:blip r:embed="rId4"/>
              </a:buBlip>
              <a:defRPr/>
            </a:pPr>
            <a:r>
              <a:rPr lang="de-DE" sz="2400" b="1" kern="0" dirty="0"/>
              <a:t>Überbrückungsmöglichkeiten</a:t>
            </a:r>
          </a:p>
          <a:p>
            <a:pPr marL="204853" indent="-204853" defTabSz="688401">
              <a:buSzPct val="80000"/>
              <a:buBlip>
                <a:blip r:embed="rId4"/>
              </a:buBlip>
              <a:defRPr/>
            </a:pPr>
            <a:endParaRPr lang="de-DE" sz="2400" kern="0" dirty="0"/>
          </a:p>
          <a:p>
            <a:pPr marL="204853" indent="-204853" defTabSz="688401">
              <a:buSzPct val="80000"/>
              <a:buBlip>
                <a:blip r:embed="rId4"/>
              </a:buBlip>
              <a:defRPr/>
            </a:pPr>
            <a:endParaRPr lang="de-DE" sz="2400" kern="0" dirty="0"/>
          </a:p>
          <a:p>
            <a:pPr marL="204853" indent="-204853" defTabSz="688401">
              <a:buSzPct val="80000"/>
              <a:buBlip>
                <a:blip r:embed="rId4"/>
              </a:buBlip>
              <a:defRPr/>
            </a:pPr>
            <a:endParaRPr lang="de-DE" sz="2400" kern="0" dirty="0"/>
          </a:p>
          <a:p>
            <a:pPr marL="204853" indent="-204853" defTabSz="688401">
              <a:buSzPct val="80000"/>
              <a:buBlip>
                <a:blip r:embed="rId4"/>
              </a:buBlip>
              <a:defRPr/>
            </a:pPr>
            <a:r>
              <a:rPr lang="de-DE" sz="2400" kern="0" dirty="0"/>
              <a:t>14:00 Uhr: Vortrag FHDW </a:t>
            </a:r>
            <a:br>
              <a:rPr lang="de-DE" sz="2400" kern="0" dirty="0"/>
            </a:br>
            <a:r>
              <a:rPr lang="de-DE" sz="2400" kern="0" dirty="0"/>
              <a:t>Thema: </a:t>
            </a:r>
            <a:r>
              <a:rPr lang="de-DE" sz="2400" b="1" kern="0" dirty="0"/>
              <a:t>Duales Studium</a:t>
            </a:r>
            <a:endParaRPr lang="de-DE" sz="2400" b="1" dirty="0"/>
          </a:p>
          <a:p>
            <a:pPr defTabSz="688401">
              <a:buSzPct val="80000"/>
              <a:defRPr/>
            </a:pPr>
            <a:endParaRPr lang="de-DE" sz="1506" kern="0" dirty="0"/>
          </a:p>
          <a:p>
            <a:pPr defTabSz="688401">
              <a:buSzPct val="80000"/>
              <a:defRPr/>
            </a:pPr>
            <a:endParaRPr lang="de-DE" sz="1506" kern="0" dirty="0"/>
          </a:p>
        </p:txBody>
      </p:sp>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6753" y="2131003"/>
            <a:ext cx="3529243" cy="3529243"/>
          </a:xfrm>
          <a:prstGeom prst="rect">
            <a:avLst/>
          </a:prstGeom>
        </p:spPr>
      </p:pic>
      <p:sp>
        <p:nvSpPr>
          <p:cNvPr id="6" name="Textfeld 5"/>
          <p:cNvSpPr txBox="1"/>
          <p:nvPr/>
        </p:nvSpPr>
        <p:spPr>
          <a:xfrm>
            <a:off x="10643332" y="6657046"/>
            <a:ext cx="1491114" cy="207749"/>
          </a:xfrm>
          <a:prstGeom prst="rect">
            <a:avLst/>
          </a:prstGeom>
          <a:noFill/>
        </p:spPr>
        <p:txBody>
          <a:bodyPr wrap="none" rtlCol="0">
            <a:spAutoFit/>
          </a:bodyPr>
          <a:lstStyle/>
          <a:p>
            <a:r>
              <a:rPr lang="en-US" sz="750" dirty="0"/>
              <a:t>Icon: </a:t>
            </a:r>
            <a:r>
              <a:rPr lang="en-US" sz="750" dirty="0" err="1">
                <a:hlinkClick r:id="rId6"/>
              </a:rPr>
              <a:t>Freepik</a:t>
            </a:r>
            <a:r>
              <a:rPr lang="en-US" sz="750" dirty="0"/>
              <a:t> von </a:t>
            </a:r>
            <a:r>
              <a:rPr lang="en-US" sz="750" dirty="0">
                <a:hlinkClick r:id="rId7"/>
              </a:rPr>
              <a:t>Flaticon</a:t>
            </a:r>
            <a:r>
              <a:rPr lang="en-US" sz="750" dirty="0"/>
              <a:t>.com</a:t>
            </a:r>
            <a:endParaRPr lang="de-DE" sz="750" dirty="0"/>
          </a:p>
        </p:txBody>
      </p:sp>
      <p:sp>
        <p:nvSpPr>
          <p:cNvPr id="2" name="Fußzeilenplatzhalter 1"/>
          <p:cNvSpPr>
            <a:spLocks noGrp="1"/>
          </p:cNvSpPr>
          <p:nvPr>
            <p:ph type="ftr" sz="quarter" idx="3"/>
          </p:nvPr>
        </p:nvSpPr>
        <p:spPr/>
        <p:txBody>
          <a:bodyPr/>
          <a:lstStyle/>
          <a:p>
            <a:r>
              <a:rPr lang="de-DE" smtClean="0"/>
              <a:t>Wege nach dem Abitur, 23.11.2021 © Bundesagentur für Arbeit</a:t>
            </a:r>
            <a:endParaRPr lang="de-DE" dirty="0"/>
          </a:p>
        </p:txBody>
      </p:sp>
    </p:spTree>
    <p:custDataLst>
      <p:tags r:id="rId1"/>
    </p:custDataLst>
    <p:extLst>
      <p:ext uri="{BB962C8B-B14F-4D97-AF65-F5344CB8AC3E}">
        <p14:creationId xmlns:p14="http://schemas.microsoft.com/office/powerpoint/2010/main" val="233155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t>Nach der Schule plane ich (wahrscheinlich…)</a:t>
            </a:r>
            <a:endParaRPr lang="de-DE" sz="2400" dirty="0"/>
          </a:p>
        </p:txBody>
      </p:sp>
      <p:sp>
        <p:nvSpPr>
          <p:cNvPr id="4" name="Fußzeilenplatzhalter 3"/>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11" name="Textfeld 10"/>
          <p:cNvSpPr txBox="1"/>
          <p:nvPr/>
        </p:nvSpPr>
        <p:spPr>
          <a:xfrm>
            <a:off x="2123089" y="2232120"/>
            <a:ext cx="1414170" cy="461665"/>
          </a:xfrm>
          <a:prstGeom prst="rect">
            <a:avLst/>
          </a:prstGeom>
          <a:noFill/>
        </p:spPr>
        <p:txBody>
          <a:bodyPr wrap="none" rtlCol="0">
            <a:spAutoFit/>
          </a:bodyPr>
          <a:lstStyle/>
          <a:p>
            <a:pPr algn="l"/>
            <a:r>
              <a:rPr lang="de-DE" sz="2400" b="1" dirty="0">
                <a:solidFill>
                  <a:srgbClr val="002060"/>
                </a:solidFill>
              </a:rPr>
              <a:t>Studium</a:t>
            </a:r>
            <a:endParaRPr lang="de-DE" sz="2100" b="1" dirty="0">
              <a:solidFill>
                <a:srgbClr val="002060"/>
              </a:solidFill>
            </a:endParaRPr>
          </a:p>
        </p:txBody>
      </p:sp>
      <p:sp>
        <p:nvSpPr>
          <p:cNvPr id="12" name="Textfeld 11"/>
          <p:cNvSpPr txBox="1"/>
          <p:nvPr/>
        </p:nvSpPr>
        <p:spPr>
          <a:xfrm>
            <a:off x="2676505" y="3786023"/>
            <a:ext cx="2509020" cy="461665"/>
          </a:xfrm>
          <a:prstGeom prst="rect">
            <a:avLst/>
          </a:prstGeom>
          <a:noFill/>
        </p:spPr>
        <p:txBody>
          <a:bodyPr wrap="none" rtlCol="0">
            <a:spAutoFit/>
          </a:bodyPr>
          <a:lstStyle/>
          <a:p>
            <a:pPr algn="l"/>
            <a:r>
              <a:rPr lang="de-DE" sz="2400" b="1" dirty="0">
                <a:solidFill>
                  <a:srgbClr val="00B050"/>
                </a:solidFill>
              </a:rPr>
              <a:t>Duales Studium</a:t>
            </a:r>
            <a:endParaRPr lang="de-DE" sz="2400" b="1" dirty="0">
              <a:solidFill>
                <a:srgbClr val="00B050"/>
              </a:solidFill>
            </a:endParaRPr>
          </a:p>
        </p:txBody>
      </p:sp>
      <p:sp>
        <p:nvSpPr>
          <p:cNvPr id="13" name="Textfeld 12"/>
          <p:cNvSpPr txBox="1"/>
          <p:nvPr/>
        </p:nvSpPr>
        <p:spPr>
          <a:xfrm>
            <a:off x="8258991" y="1937939"/>
            <a:ext cx="1874231" cy="461665"/>
          </a:xfrm>
          <a:prstGeom prst="rect">
            <a:avLst/>
          </a:prstGeom>
          <a:noFill/>
        </p:spPr>
        <p:txBody>
          <a:bodyPr wrap="none" rtlCol="0">
            <a:spAutoFit/>
          </a:bodyPr>
          <a:lstStyle/>
          <a:p>
            <a:pPr algn="l"/>
            <a:r>
              <a:rPr lang="de-DE" sz="2400" b="1" dirty="0">
                <a:solidFill>
                  <a:srgbClr val="00B0F0"/>
                </a:solidFill>
              </a:rPr>
              <a:t>Ausbildung</a:t>
            </a:r>
            <a:endParaRPr lang="de-DE" sz="1800" b="1" dirty="0">
              <a:solidFill>
                <a:srgbClr val="00B0F0"/>
              </a:solidFill>
            </a:endParaRPr>
          </a:p>
        </p:txBody>
      </p:sp>
      <p:sp>
        <p:nvSpPr>
          <p:cNvPr id="14" name="Textfeld 13"/>
          <p:cNvSpPr txBox="1"/>
          <p:nvPr/>
        </p:nvSpPr>
        <p:spPr>
          <a:xfrm>
            <a:off x="7398228" y="4224643"/>
            <a:ext cx="3039615" cy="461665"/>
          </a:xfrm>
          <a:prstGeom prst="rect">
            <a:avLst/>
          </a:prstGeom>
          <a:noFill/>
        </p:spPr>
        <p:txBody>
          <a:bodyPr wrap="none" rtlCol="0">
            <a:spAutoFit/>
          </a:bodyPr>
          <a:lstStyle/>
          <a:p>
            <a:pPr algn="l"/>
            <a:r>
              <a:rPr lang="de-DE" sz="2400" b="1" dirty="0">
                <a:solidFill>
                  <a:srgbClr val="B93A6D"/>
                </a:solidFill>
              </a:rPr>
              <a:t>Auslandsaufenthalt</a:t>
            </a:r>
            <a:endParaRPr lang="de-DE" sz="1500" b="1" dirty="0">
              <a:solidFill>
                <a:srgbClr val="B93A6D"/>
              </a:solidFill>
            </a:endParaRPr>
          </a:p>
        </p:txBody>
      </p:sp>
      <p:sp>
        <p:nvSpPr>
          <p:cNvPr id="15" name="Textfeld 14"/>
          <p:cNvSpPr txBox="1"/>
          <p:nvPr/>
        </p:nvSpPr>
        <p:spPr>
          <a:xfrm>
            <a:off x="5137970" y="2638294"/>
            <a:ext cx="2832827" cy="461665"/>
          </a:xfrm>
          <a:prstGeom prst="rect">
            <a:avLst/>
          </a:prstGeom>
          <a:noFill/>
        </p:spPr>
        <p:txBody>
          <a:bodyPr wrap="none" rtlCol="0">
            <a:spAutoFit/>
          </a:bodyPr>
          <a:lstStyle/>
          <a:p>
            <a:pPr algn="l"/>
            <a:r>
              <a:rPr lang="de-DE" sz="2400" b="1" dirty="0">
                <a:solidFill>
                  <a:srgbClr val="7030A0"/>
                </a:solidFill>
              </a:rPr>
              <a:t>Freiwilliger Dienst</a:t>
            </a:r>
            <a:endParaRPr lang="de-DE" sz="2400" b="1" dirty="0">
              <a:solidFill>
                <a:srgbClr val="7030A0"/>
              </a:solidFill>
            </a:endParaRPr>
          </a:p>
        </p:txBody>
      </p:sp>
      <p:sp>
        <p:nvSpPr>
          <p:cNvPr id="16" name="Textfeld 15"/>
          <p:cNvSpPr txBox="1"/>
          <p:nvPr/>
        </p:nvSpPr>
        <p:spPr>
          <a:xfrm>
            <a:off x="4831755" y="5048794"/>
            <a:ext cx="2340705" cy="461665"/>
          </a:xfrm>
          <a:prstGeom prst="rect">
            <a:avLst/>
          </a:prstGeom>
          <a:noFill/>
        </p:spPr>
        <p:txBody>
          <a:bodyPr wrap="none" rtlCol="0">
            <a:spAutoFit/>
          </a:bodyPr>
          <a:lstStyle/>
          <a:p>
            <a:pPr algn="l"/>
            <a:r>
              <a:rPr lang="de-DE" sz="2400" b="1" dirty="0">
                <a:solidFill>
                  <a:srgbClr val="FF0000"/>
                </a:solidFill>
              </a:rPr>
              <a:t>Etwas anderes</a:t>
            </a:r>
            <a:endParaRPr lang="de-DE" sz="2400" b="1" dirty="0">
              <a:solidFill>
                <a:srgbClr val="FF0000"/>
              </a:solidFill>
            </a:endParaRPr>
          </a:p>
        </p:txBody>
      </p:sp>
    </p:spTree>
    <p:extLst>
      <p:ext uri="{BB962C8B-B14F-4D97-AF65-F5344CB8AC3E}">
        <p14:creationId xmlns:p14="http://schemas.microsoft.com/office/powerpoint/2010/main" val="692155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sz="2400" dirty="0" smtClean="0">
                <a:solidFill>
                  <a:schemeClr val="tx1"/>
                </a:solidFill>
              </a:rPr>
              <a:t>Stufen im Berufswahlprozess</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2" name="0"/>
          <p:cNvSpPr/>
          <p:nvPr/>
        </p:nvSpPr>
        <p:spPr>
          <a:xfrm>
            <a:off x="5335702" y="2961399"/>
            <a:ext cx="1548634" cy="224473"/>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r>
              <a:rPr lang="de-DE" sz="1613" b="1" dirty="0">
                <a:solidFill>
                  <a:schemeClr val="bg1"/>
                </a:solidFill>
              </a:rPr>
              <a:t>Information</a:t>
            </a:r>
          </a:p>
        </p:txBody>
      </p:sp>
      <p:sp>
        <p:nvSpPr>
          <p:cNvPr id="9" name="0"/>
          <p:cNvSpPr/>
          <p:nvPr/>
        </p:nvSpPr>
        <p:spPr>
          <a:xfrm>
            <a:off x="3335965" y="3458523"/>
            <a:ext cx="1963639" cy="212478"/>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r>
              <a:rPr lang="de-DE" sz="1613" b="1" dirty="0">
                <a:solidFill>
                  <a:schemeClr val="bg1"/>
                </a:solidFill>
              </a:rPr>
              <a:t>Selbsterkundung</a:t>
            </a:r>
          </a:p>
        </p:txBody>
      </p:sp>
      <p:sp>
        <p:nvSpPr>
          <p:cNvPr id="10" name="0"/>
          <p:cNvSpPr/>
          <p:nvPr/>
        </p:nvSpPr>
        <p:spPr>
          <a:xfrm>
            <a:off x="7275583" y="2110418"/>
            <a:ext cx="1884684" cy="340135"/>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r>
              <a:rPr lang="de-DE" sz="1613" b="1" dirty="0">
                <a:solidFill>
                  <a:schemeClr val="bg1"/>
                </a:solidFill>
              </a:rPr>
              <a:t>Entscheidung</a:t>
            </a:r>
          </a:p>
        </p:txBody>
      </p:sp>
      <p:graphicFrame>
        <p:nvGraphicFramePr>
          <p:cNvPr id="4" name="Diagramm 3"/>
          <p:cNvGraphicFramePr/>
          <p:nvPr>
            <p:extLst>
              <p:ext uri="{D42A27DB-BD31-4B8C-83A1-F6EECF244321}">
                <p14:modId xmlns:p14="http://schemas.microsoft.com/office/powerpoint/2010/main" val="1833896862"/>
              </p:ext>
            </p:extLst>
          </p:nvPr>
        </p:nvGraphicFramePr>
        <p:xfrm>
          <a:off x="506994" y="1195688"/>
          <a:ext cx="11018068" cy="54172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0"/>
          <p:cNvSpPr/>
          <p:nvPr/>
        </p:nvSpPr>
        <p:spPr>
          <a:xfrm>
            <a:off x="9336082" y="2048120"/>
            <a:ext cx="1341423" cy="110224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Bewerbung</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Zulassungs-test</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Einstellungs-test</a:t>
            </a:r>
            <a:endParaRPr lang="de-DE" sz="1500" dirty="0">
              <a:solidFill>
                <a:srgbClr val="000000"/>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Auswahl-gespräch</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a:t>
            </a:r>
          </a:p>
          <a:p>
            <a:pPr>
              <a:spcAft>
                <a:spcPts val="525"/>
              </a:spcAft>
              <a:buClr>
                <a:srgbClr val="FF0000"/>
              </a:buClr>
              <a:buSzPct val="80000"/>
            </a:pPr>
            <a:endParaRPr lang="de-DE" sz="1274" dirty="0">
              <a:solidFill>
                <a:srgbClr val="0000FF"/>
              </a:solidFill>
              <a:latin typeface="Arial" panose="020B0604020202020204" pitchFamily="34" charset="0"/>
            </a:endParaRPr>
          </a:p>
        </p:txBody>
      </p:sp>
      <p:sp>
        <p:nvSpPr>
          <p:cNvPr id="12" name="0"/>
          <p:cNvSpPr/>
          <p:nvPr/>
        </p:nvSpPr>
        <p:spPr>
          <a:xfrm>
            <a:off x="4177889" y="3695624"/>
            <a:ext cx="1419330" cy="110224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Praxis</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Internet</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Messen</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Praktiker</a:t>
            </a:r>
            <a:endParaRPr lang="de-DE" sz="1500" dirty="0">
              <a:solidFill>
                <a:srgbClr val="000000"/>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a:t>
            </a:r>
          </a:p>
          <a:p>
            <a:pPr>
              <a:spcAft>
                <a:spcPts val="525"/>
              </a:spcAft>
              <a:buClr>
                <a:srgbClr val="FF0000"/>
              </a:buClr>
              <a:buSzPct val="80000"/>
            </a:pPr>
            <a:endParaRPr lang="de-DE" sz="1200" dirty="0">
              <a:solidFill>
                <a:srgbClr val="0000FF"/>
              </a:solidFill>
              <a:latin typeface="Arial" panose="020B0604020202020204" pitchFamily="34" charset="0"/>
            </a:endParaRPr>
          </a:p>
        </p:txBody>
      </p:sp>
      <p:sp>
        <p:nvSpPr>
          <p:cNvPr id="13" name="0"/>
          <p:cNvSpPr/>
          <p:nvPr/>
        </p:nvSpPr>
        <p:spPr>
          <a:xfrm>
            <a:off x="1376861" y="4396423"/>
            <a:ext cx="1273968" cy="110224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Interessen</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Fähigkeiten</a:t>
            </a:r>
            <a:endParaRPr lang="de-DE" sz="1500" dirty="0">
              <a:solidFill>
                <a:srgbClr val="000000"/>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Ziele</a:t>
            </a:r>
            <a:endParaRPr lang="de-DE" sz="1500" dirty="0">
              <a:solidFill>
                <a:srgbClr val="000000"/>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Schwächen</a:t>
            </a:r>
            <a:endParaRPr lang="de-DE" sz="1500" dirty="0">
              <a:solidFill>
                <a:srgbClr val="000000"/>
              </a:solidFill>
              <a:latin typeface="Arial" panose="020B0604020202020204" pitchFamily="34" charset="0"/>
            </a:endParaRPr>
          </a:p>
          <a:p>
            <a:pPr>
              <a:spcAft>
                <a:spcPts val="525"/>
              </a:spcAft>
              <a:buClr>
                <a:srgbClr val="FF0000"/>
              </a:buClr>
              <a:buSzPct val="80000"/>
            </a:pPr>
            <a:endParaRPr lang="de-DE" sz="1500" dirty="0">
              <a:solidFill>
                <a:srgbClr val="0000FF"/>
              </a:solidFill>
              <a:latin typeface="Arial" panose="020B0604020202020204" pitchFamily="34" charset="0"/>
            </a:endParaRPr>
          </a:p>
        </p:txBody>
      </p:sp>
      <p:sp>
        <p:nvSpPr>
          <p:cNvPr id="15" name="0"/>
          <p:cNvSpPr/>
          <p:nvPr/>
        </p:nvSpPr>
        <p:spPr>
          <a:xfrm>
            <a:off x="6884336" y="2907400"/>
            <a:ext cx="1273968" cy="110224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Eigene Kriterien überprüfen</a:t>
            </a:r>
          </a:p>
          <a:p>
            <a:pPr marL="257081" indent="-257081">
              <a:spcAft>
                <a:spcPts val="525"/>
              </a:spcAft>
              <a:buClr>
                <a:srgbClr val="FF0000"/>
              </a:buClr>
              <a:buSzPct val="80000"/>
              <a:buFont typeface="Wingdings" panose="05000000000000000000" pitchFamily="2" charset="2"/>
              <a:buChar char="§"/>
            </a:pPr>
            <a:r>
              <a:rPr lang="de-DE" sz="1500" dirty="0">
                <a:solidFill>
                  <a:srgbClr val="000000"/>
                </a:solidFill>
                <a:latin typeface="Arial" panose="020B0604020202020204" pitchFamily="34" charset="0"/>
              </a:rPr>
              <a:t>Pro und Contra vergleichen</a:t>
            </a:r>
          </a:p>
          <a:p>
            <a:pPr>
              <a:spcAft>
                <a:spcPts val="525"/>
              </a:spcAft>
              <a:buClr>
                <a:srgbClr val="FF0000"/>
              </a:buClr>
              <a:buSzPct val="80000"/>
            </a:pPr>
            <a:endParaRPr lang="de-DE" sz="1500" dirty="0">
              <a:solidFill>
                <a:srgbClr val="0000FF"/>
              </a:solidFill>
              <a:latin typeface="Arial" panose="020B0604020202020204" pitchFamily="34" charset="0"/>
            </a:endParaRPr>
          </a:p>
        </p:txBody>
      </p:sp>
      <p:sp>
        <p:nvSpPr>
          <p:cNvPr id="16" name="0"/>
          <p:cNvSpPr/>
          <p:nvPr/>
        </p:nvSpPr>
        <p:spPr>
          <a:xfrm>
            <a:off x="3261695" y="5516956"/>
            <a:ext cx="5904276" cy="346043"/>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049" dirty="0">
              <a:solidFill>
                <a:srgbClr val="0000FF"/>
              </a:solidFill>
              <a:latin typeface="Arial" panose="020B0604020202020204" pitchFamily="34" charset="0"/>
            </a:endParaRPr>
          </a:p>
        </p:txBody>
      </p:sp>
      <p:pic>
        <p:nvPicPr>
          <p:cNvPr id="17" name="Picture 2" descr="Daily task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76861" y="2842613"/>
            <a:ext cx="1055299" cy="10552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nformative free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92131" y="2201499"/>
            <a:ext cx="1014231" cy="10142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Decision making free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25334" y="1286644"/>
            <a:ext cx="1139227" cy="1139227"/>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49346" y="486524"/>
            <a:ext cx="1028159" cy="1028159"/>
          </a:xfrm>
          <a:prstGeom prst="rect">
            <a:avLst/>
          </a:prstGeom>
        </p:spPr>
      </p:pic>
      <p:sp>
        <p:nvSpPr>
          <p:cNvPr id="20" name="Pfeil nach rechts 19"/>
          <p:cNvSpPr/>
          <p:nvPr/>
        </p:nvSpPr>
        <p:spPr>
          <a:xfrm>
            <a:off x="564596" y="6107762"/>
            <a:ext cx="11322603" cy="505146"/>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500" dirty="0"/>
              <a:t>Hilfestellung auf dem Weg zur </a:t>
            </a:r>
            <a:r>
              <a:rPr lang="de-DE" sz="1500" b="1" dirty="0"/>
              <a:t>Realisierung</a:t>
            </a:r>
            <a:endParaRPr lang="de-DE" sz="1500" dirty="0"/>
          </a:p>
        </p:txBody>
      </p:sp>
      <p:sp>
        <p:nvSpPr>
          <p:cNvPr id="21" name="Textfeld 20"/>
          <p:cNvSpPr txBox="1"/>
          <p:nvPr/>
        </p:nvSpPr>
        <p:spPr>
          <a:xfrm>
            <a:off x="9731854" y="6627368"/>
            <a:ext cx="2363147" cy="196208"/>
          </a:xfrm>
          <a:prstGeom prst="rect">
            <a:avLst/>
          </a:prstGeom>
          <a:noFill/>
        </p:spPr>
        <p:txBody>
          <a:bodyPr wrap="none" rtlCol="0">
            <a:spAutoFit/>
          </a:bodyPr>
          <a:lstStyle/>
          <a:p>
            <a:r>
              <a:rPr lang="de-DE" sz="675" dirty="0"/>
              <a:t>Icons </a:t>
            </a:r>
            <a:r>
              <a:rPr lang="de-DE" sz="675" dirty="0" err="1"/>
              <a:t>made</a:t>
            </a:r>
            <a:r>
              <a:rPr lang="de-DE" sz="675" dirty="0"/>
              <a:t> </a:t>
            </a:r>
            <a:r>
              <a:rPr lang="de-DE" sz="675" dirty="0" err="1"/>
              <a:t>by</a:t>
            </a:r>
            <a:r>
              <a:rPr lang="de-DE" sz="675" dirty="0"/>
              <a:t> </a:t>
            </a:r>
            <a:r>
              <a:rPr lang="de-DE" sz="675" dirty="0" err="1"/>
              <a:t>Freepik</a:t>
            </a:r>
            <a:r>
              <a:rPr lang="de-DE" sz="675" dirty="0"/>
              <a:t> </a:t>
            </a:r>
            <a:r>
              <a:rPr lang="de-DE" sz="675" dirty="0" err="1"/>
              <a:t>and</a:t>
            </a:r>
            <a:r>
              <a:rPr lang="de-DE" sz="675" dirty="0"/>
              <a:t> Flat Icons </a:t>
            </a:r>
            <a:r>
              <a:rPr lang="de-DE" sz="675" dirty="0" err="1"/>
              <a:t>from</a:t>
            </a:r>
            <a:r>
              <a:rPr lang="de-DE" sz="675" dirty="0"/>
              <a:t> </a:t>
            </a:r>
            <a:r>
              <a:rPr lang="de-DE" sz="675" dirty="0">
                <a:hlinkClick r:id="rId13"/>
              </a:rPr>
              <a:t>Flaticon</a:t>
            </a:r>
            <a:r>
              <a:rPr lang="de-DE" sz="675" dirty="0"/>
              <a:t>.com </a:t>
            </a:r>
            <a:endParaRPr lang="de-DE" sz="675" dirty="0"/>
          </a:p>
        </p:txBody>
      </p:sp>
      <p:sp>
        <p:nvSpPr>
          <p:cNvPr id="7" name="Textfeld 6"/>
          <p:cNvSpPr txBox="1"/>
          <p:nvPr/>
        </p:nvSpPr>
        <p:spPr>
          <a:xfrm>
            <a:off x="8217925" y="6216769"/>
            <a:ext cx="4743683" cy="323165"/>
          </a:xfrm>
          <a:prstGeom prst="rect">
            <a:avLst/>
          </a:prstGeom>
          <a:noFill/>
        </p:spPr>
        <p:txBody>
          <a:bodyPr wrap="square" rtlCol="0">
            <a:spAutoFit/>
          </a:bodyPr>
          <a:lstStyle/>
          <a:p>
            <a:pPr algn="l"/>
            <a:r>
              <a:rPr lang="de-DE" sz="1500" dirty="0">
                <a:solidFill>
                  <a:schemeClr val="bg1"/>
                </a:solidFill>
              </a:rPr>
              <a:t>Eltern, Freunde, Lehrer, Berater, …</a:t>
            </a:r>
            <a:endParaRPr lang="de-DE" sz="1500" dirty="0">
              <a:solidFill>
                <a:schemeClr val="bg1"/>
              </a:solidFill>
            </a:endParaRPr>
          </a:p>
        </p:txBody>
      </p:sp>
    </p:spTree>
    <p:custDataLst>
      <p:tags r:id="rId1"/>
    </p:custDataLst>
    <p:extLst>
      <p:ext uri="{BB962C8B-B14F-4D97-AF65-F5344CB8AC3E}">
        <p14:creationId xmlns:p14="http://schemas.microsoft.com/office/powerpoint/2010/main" val="453910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err="1" smtClean="0">
                <a:solidFill>
                  <a:schemeClr val="tx1"/>
                </a:solidFill>
              </a:rPr>
              <a:t>Quiztime</a:t>
            </a:r>
            <a:r>
              <a:rPr lang="de-DE" sz="2400" dirty="0" smtClean="0">
                <a:solidFill>
                  <a:schemeClr val="tx1"/>
                </a:solidFill>
              </a:rPr>
              <a:t>: Wofür stehen die Zahlen?</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5" y="1859153"/>
            <a:ext cx="5800852" cy="315821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613" b="1" dirty="0">
              <a:solidFill>
                <a:srgbClr val="000000"/>
              </a:solidFill>
              <a:latin typeface="Arial" panose="020B0604020202020204" pitchFamily="34" charset="0"/>
            </a:endParaRPr>
          </a:p>
        </p:txBody>
      </p:sp>
      <p:sp>
        <p:nvSpPr>
          <p:cNvPr id="6" name="0"/>
          <p:cNvSpPr/>
          <p:nvPr/>
        </p:nvSpPr>
        <p:spPr>
          <a:xfrm>
            <a:off x="2227331" y="2123534"/>
            <a:ext cx="2967873" cy="673975"/>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4498" b="1" dirty="0">
                <a:solidFill>
                  <a:srgbClr val="000000"/>
                </a:solidFill>
                <a:latin typeface="Arial" panose="020B0604020202020204" pitchFamily="34" charset="0"/>
              </a:rPr>
              <a:t>2 944 145</a:t>
            </a:r>
            <a:endParaRPr lang="de-DE" sz="4498" b="1" dirty="0">
              <a:solidFill>
                <a:srgbClr val="0000FF"/>
              </a:solidFill>
              <a:latin typeface="Arial" panose="020B0604020202020204" pitchFamily="34" charset="0"/>
            </a:endParaRPr>
          </a:p>
        </p:txBody>
      </p:sp>
      <p:sp>
        <p:nvSpPr>
          <p:cNvPr id="7" name="0"/>
          <p:cNvSpPr/>
          <p:nvPr/>
        </p:nvSpPr>
        <p:spPr>
          <a:xfrm>
            <a:off x="5195205" y="4224539"/>
            <a:ext cx="2255315" cy="673975"/>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4498" b="1" dirty="0">
                <a:solidFill>
                  <a:srgbClr val="000000"/>
                </a:solidFill>
                <a:latin typeface="Arial" panose="020B0604020202020204" pitchFamily="34" charset="0"/>
              </a:rPr>
              <a:t>21.102</a:t>
            </a:r>
            <a:endParaRPr lang="de-DE" sz="4498" dirty="0">
              <a:solidFill>
                <a:srgbClr val="0000FF"/>
              </a:solidFill>
              <a:latin typeface="Arial" panose="020B0604020202020204" pitchFamily="34" charset="0"/>
            </a:endParaRPr>
          </a:p>
        </p:txBody>
      </p:sp>
      <p:sp>
        <p:nvSpPr>
          <p:cNvPr id="8" name="0"/>
          <p:cNvSpPr/>
          <p:nvPr/>
        </p:nvSpPr>
        <p:spPr>
          <a:xfrm>
            <a:off x="7254651" y="2460767"/>
            <a:ext cx="1306594" cy="815668"/>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lvl="1">
              <a:spcAft>
                <a:spcPts val="525"/>
              </a:spcAft>
              <a:buClr>
                <a:srgbClr val="FF0000"/>
              </a:buClr>
              <a:buSzPct val="80000"/>
            </a:pPr>
            <a:r>
              <a:rPr lang="de-DE" sz="4498" b="1" dirty="0">
                <a:solidFill>
                  <a:srgbClr val="000000"/>
                </a:solidFill>
                <a:latin typeface="Arial" panose="020B0604020202020204" pitchFamily="34" charset="0"/>
              </a:rPr>
              <a:t>422</a:t>
            </a:r>
            <a:endParaRPr lang="de-DE" sz="4498" b="1" dirty="0">
              <a:solidFill>
                <a:srgbClr val="0000FF"/>
              </a:solidFill>
              <a:latin typeface="Arial" panose="020B0604020202020204" pitchFamily="34" charset="0"/>
            </a:endParaRPr>
          </a:p>
        </p:txBody>
      </p:sp>
      <p:sp>
        <p:nvSpPr>
          <p:cNvPr id="5" name="Textfeld 4"/>
          <p:cNvSpPr txBox="1"/>
          <p:nvPr/>
        </p:nvSpPr>
        <p:spPr>
          <a:xfrm>
            <a:off x="2148625" y="2747620"/>
            <a:ext cx="3326552" cy="646331"/>
          </a:xfrm>
          <a:prstGeom prst="rect">
            <a:avLst/>
          </a:prstGeom>
          <a:noFill/>
        </p:spPr>
        <p:txBody>
          <a:bodyPr wrap="none" rtlCol="0">
            <a:spAutoFit/>
          </a:bodyPr>
          <a:lstStyle/>
          <a:p>
            <a:pPr algn="l"/>
            <a:r>
              <a:rPr lang="de-DE" sz="1800" dirty="0"/>
              <a:t>Studierende in Deutschland im</a:t>
            </a:r>
          </a:p>
          <a:p>
            <a:pPr algn="l"/>
            <a:r>
              <a:rPr lang="de-DE" sz="1800" dirty="0"/>
              <a:t>Wintersemester 20/21</a:t>
            </a:r>
            <a:endParaRPr lang="de-DE" sz="1800" dirty="0"/>
          </a:p>
        </p:txBody>
      </p:sp>
      <p:sp>
        <p:nvSpPr>
          <p:cNvPr id="9" name="Textfeld 8"/>
          <p:cNvSpPr txBox="1"/>
          <p:nvPr/>
        </p:nvSpPr>
        <p:spPr>
          <a:xfrm>
            <a:off x="5195205" y="4912677"/>
            <a:ext cx="3095719" cy="646331"/>
          </a:xfrm>
          <a:prstGeom prst="rect">
            <a:avLst/>
          </a:prstGeom>
          <a:noFill/>
        </p:spPr>
        <p:txBody>
          <a:bodyPr wrap="none" rtlCol="0">
            <a:spAutoFit/>
          </a:bodyPr>
          <a:lstStyle/>
          <a:p>
            <a:pPr algn="l"/>
            <a:r>
              <a:rPr lang="de-DE" sz="1800" dirty="0"/>
              <a:t>Anzahl der Studienangebote</a:t>
            </a:r>
          </a:p>
          <a:p>
            <a:pPr algn="l"/>
            <a:r>
              <a:rPr lang="de-DE" sz="1800" dirty="0"/>
              <a:t>2021</a:t>
            </a:r>
            <a:endParaRPr lang="de-DE" sz="1800" dirty="0"/>
          </a:p>
        </p:txBody>
      </p:sp>
      <p:sp>
        <p:nvSpPr>
          <p:cNvPr id="10" name="Textfeld 9"/>
          <p:cNvSpPr txBox="1"/>
          <p:nvPr/>
        </p:nvSpPr>
        <p:spPr>
          <a:xfrm>
            <a:off x="7254652" y="3139907"/>
            <a:ext cx="3108543" cy="646331"/>
          </a:xfrm>
          <a:prstGeom prst="rect">
            <a:avLst/>
          </a:prstGeom>
          <a:noFill/>
        </p:spPr>
        <p:txBody>
          <a:bodyPr wrap="none" rtlCol="0">
            <a:spAutoFit/>
          </a:bodyPr>
          <a:lstStyle/>
          <a:p>
            <a:pPr algn="l"/>
            <a:r>
              <a:rPr lang="de-DE" sz="1800" dirty="0"/>
              <a:t>Hochschulen in Deutschland</a:t>
            </a:r>
          </a:p>
          <a:p>
            <a:pPr algn="l"/>
            <a:r>
              <a:rPr lang="de-DE" sz="1800" dirty="0"/>
              <a:t>Im Wintersemester 20/21</a:t>
            </a:r>
            <a:endParaRPr lang="de-DE" sz="1800" dirty="0"/>
          </a:p>
        </p:txBody>
      </p:sp>
    </p:spTree>
    <p:custDataLst>
      <p:tags r:id="rId1"/>
    </p:custDataLst>
    <p:extLst>
      <p:ext uri="{BB962C8B-B14F-4D97-AF65-F5344CB8AC3E}">
        <p14:creationId xmlns:p14="http://schemas.microsoft.com/office/powerpoint/2010/main" val="20617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5"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7201" dirty="0"/>
              <a:t>Studium</a:t>
            </a:r>
            <a:endParaRPr lang="de-DE" sz="7201" dirty="0"/>
          </a:p>
        </p:txBody>
      </p:sp>
    </p:spTree>
    <p:extLst>
      <p:ext uri="{BB962C8B-B14F-4D97-AF65-F5344CB8AC3E}">
        <p14:creationId xmlns:p14="http://schemas.microsoft.com/office/powerpoint/2010/main" val="82867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defTabSz="683354" fontAlgn="base">
              <a:lnSpc>
                <a:spcPct val="90000"/>
              </a:lnSpc>
              <a:spcBef>
                <a:spcPct val="50000"/>
              </a:spcBef>
              <a:spcAft>
                <a:spcPct val="0"/>
              </a:spcAft>
            </a:pPr>
            <a:r>
              <a:rPr lang="de-DE" sz="2400" dirty="0" smtClean="0">
                <a:latin typeface="Arial" charset="0"/>
              </a:rPr>
              <a:t>Zugangswege </a:t>
            </a:r>
            <a:r>
              <a:rPr lang="de-DE" sz="2400" dirty="0" smtClean="0">
                <a:latin typeface="Arial" charset="0"/>
              </a:rPr>
              <a:t>zum Studium</a:t>
            </a:r>
            <a:endParaRPr lang="de-DE" sz="2400" dirty="0">
              <a:latin typeface="Arial" charset="0"/>
            </a:endParaRPr>
          </a:p>
        </p:txBody>
      </p:sp>
      <p:sp>
        <p:nvSpPr>
          <p:cNvPr id="3" name="Inhaltsplatzhalter 2"/>
          <p:cNvSpPr>
            <a:spLocks noGrp="1"/>
          </p:cNvSpPr>
          <p:nvPr>
            <p:ph idx="1"/>
          </p:nvPr>
        </p:nvSpPr>
        <p:spPr>
          <a:xfrm>
            <a:off x="660904" y="1140737"/>
            <a:ext cx="10891318" cy="5368705"/>
          </a:xfrm>
        </p:spPr>
        <p:txBody>
          <a:bodyPr/>
          <a:lstStyle/>
          <a:p>
            <a:r>
              <a:rPr lang="de-DE" sz="2400" b="1" u="sng" dirty="0">
                <a:solidFill>
                  <a:srgbClr val="C00000"/>
                </a:solidFill>
              </a:rPr>
              <a:t>Allgemeine Hochschulreife</a:t>
            </a:r>
            <a:r>
              <a:rPr lang="de-DE" sz="2400" b="1" dirty="0">
                <a:solidFill>
                  <a:srgbClr val="C00000"/>
                </a:solidFill>
              </a:rPr>
              <a:t> (Abitur):</a:t>
            </a:r>
            <a:r>
              <a:rPr lang="de-DE" sz="2400" dirty="0">
                <a:solidFill>
                  <a:srgbClr val="C00000"/>
                </a:solidFill>
              </a:rPr>
              <a:t> </a:t>
            </a:r>
          </a:p>
          <a:p>
            <a:pPr marL="0" indent="0">
              <a:buNone/>
            </a:pPr>
            <a:r>
              <a:rPr lang="de-DE" sz="2400" dirty="0"/>
              <a:t>erfolgreicher Besuch EF, Q1, Q2, Abschlussprüfungen – Studienberechtigung an allen Hochschulformen</a:t>
            </a:r>
          </a:p>
          <a:p>
            <a:r>
              <a:rPr lang="de-DE" sz="2400" b="1" u="sng" dirty="0">
                <a:solidFill>
                  <a:srgbClr val="C00000"/>
                </a:solidFill>
                <a:latin typeface="Arial" charset="0"/>
              </a:rPr>
              <a:t>Fachhochschulreife:</a:t>
            </a:r>
            <a:endParaRPr lang="de-DE" sz="2400" b="1" u="sng" dirty="0">
              <a:solidFill>
                <a:srgbClr val="C00000"/>
              </a:solidFill>
              <a:latin typeface="Arial" charset="0"/>
            </a:endParaRP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Studienberechtigung an </a:t>
            </a:r>
            <a:r>
              <a:rPr lang="de-DE" sz="2400" dirty="0">
                <a:solidFill>
                  <a:srgbClr val="000000"/>
                </a:solidFill>
                <a:latin typeface="Arial" charset="0"/>
              </a:rPr>
              <a:t>Fachhochschulen in NRW</a:t>
            </a: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Die </a:t>
            </a:r>
            <a:r>
              <a:rPr lang="de-DE" sz="2400" dirty="0">
                <a:solidFill>
                  <a:srgbClr val="000000"/>
                </a:solidFill>
                <a:latin typeface="Arial" charset="0"/>
              </a:rPr>
              <a:t>Fachhochschulreife </a:t>
            </a:r>
            <a:r>
              <a:rPr lang="de-DE" sz="2400" dirty="0">
                <a:solidFill>
                  <a:srgbClr val="000000"/>
                </a:solidFill>
                <a:latin typeface="Arial" charset="0"/>
              </a:rPr>
              <a:t>besteht aus einem </a:t>
            </a:r>
            <a:r>
              <a:rPr lang="de-DE" sz="2400" b="1" u="sng" dirty="0">
                <a:solidFill>
                  <a:srgbClr val="000000"/>
                </a:solidFill>
                <a:latin typeface="Arial" charset="0"/>
              </a:rPr>
              <a:t>schulischen</a:t>
            </a:r>
            <a:r>
              <a:rPr lang="de-DE" sz="2400" dirty="0">
                <a:solidFill>
                  <a:srgbClr val="000000"/>
                </a:solidFill>
                <a:latin typeface="Arial" charset="0"/>
              </a:rPr>
              <a:t> und einem </a:t>
            </a:r>
            <a:r>
              <a:rPr lang="de-DE" sz="2400" b="1" u="sng" dirty="0">
                <a:solidFill>
                  <a:srgbClr val="000000"/>
                </a:solidFill>
                <a:latin typeface="Arial" charset="0"/>
              </a:rPr>
              <a:t>berufspraktischen</a:t>
            </a:r>
            <a:r>
              <a:rPr lang="de-DE" sz="2400" dirty="0">
                <a:solidFill>
                  <a:srgbClr val="000000"/>
                </a:solidFill>
                <a:latin typeface="Arial" charset="0"/>
              </a:rPr>
              <a:t> </a:t>
            </a:r>
            <a:r>
              <a:rPr lang="de-DE" sz="2400" dirty="0">
                <a:solidFill>
                  <a:srgbClr val="000000"/>
                </a:solidFill>
                <a:latin typeface="Arial" charset="0"/>
              </a:rPr>
              <a:t>Teil</a:t>
            </a: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Anerkennung für Hochschulen in anderen Bundesländern über </a:t>
            </a:r>
            <a:r>
              <a:rPr lang="de-DE" sz="2400" dirty="0">
                <a:solidFill>
                  <a:srgbClr val="000000"/>
                </a:solidFill>
                <a:latin typeface="Arial" charset="0"/>
              </a:rPr>
              <a:t>die </a:t>
            </a:r>
            <a:r>
              <a:rPr lang="de-DE" sz="2400" dirty="0">
                <a:solidFill>
                  <a:srgbClr val="000000"/>
                </a:solidFill>
                <a:latin typeface="Arial" charset="0"/>
              </a:rPr>
              <a:t>Bezirksregierungen möglich </a:t>
            </a:r>
            <a:r>
              <a:rPr lang="de-DE" sz="2400" dirty="0">
                <a:solidFill>
                  <a:srgbClr val="C00000"/>
                </a:solidFill>
                <a:latin typeface="Arial" charset="0"/>
              </a:rPr>
              <a:t>(Ausnahmen</a:t>
            </a:r>
            <a:r>
              <a:rPr lang="de-DE" sz="2400" dirty="0">
                <a:solidFill>
                  <a:srgbClr val="C00000"/>
                </a:solidFill>
                <a:latin typeface="Arial" charset="0"/>
              </a:rPr>
              <a:t>: Bayern und Sachsen</a:t>
            </a:r>
            <a:r>
              <a:rPr lang="de-DE" sz="2400" dirty="0">
                <a:solidFill>
                  <a:srgbClr val="C00000"/>
                </a:solidFill>
                <a:latin typeface="Arial" charset="0"/>
              </a:rPr>
              <a:t>)!</a:t>
            </a:r>
            <a:endParaRPr lang="de-DE" sz="2400" dirty="0">
              <a:solidFill>
                <a:srgbClr val="C00000"/>
              </a:solidFill>
              <a:latin typeface="Arial" charset="0"/>
            </a:endParaRP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Achtung: Praktikumsvoraussetzungen </a:t>
            </a:r>
            <a:r>
              <a:rPr lang="de-DE" sz="2400" dirty="0">
                <a:solidFill>
                  <a:srgbClr val="000000"/>
                </a:solidFill>
                <a:latin typeface="Arial" charset="0"/>
              </a:rPr>
              <a:t>für Studiengänge an </a:t>
            </a:r>
            <a:r>
              <a:rPr lang="de-DE" sz="2400" dirty="0">
                <a:solidFill>
                  <a:srgbClr val="000000"/>
                </a:solidFill>
                <a:latin typeface="Arial" charset="0"/>
              </a:rPr>
              <a:t>Fachhochschulen</a:t>
            </a: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Studium an einzelnen Universitäten z.T. auch ohne zusätzliche Aufnahmeprüfung – häufig in Hessen und Niedersachsen</a:t>
            </a:r>
          </a:p>
          <a:p>
            <a:pPr defTabSz="683354" fontAlgn="base">
              <a:lnSpc>
                <a:spcPct val="90000"/>
              </a:lnSpc>
              <a:spcBef>
                <a:spcPct val="50000"/>
              </a:spcBef>
              <a:spcAft>
                <a:spcPct val="0"/>
              </a:spcAft>
              <a:buFont typeface="Wingdings" panose="05000000000000000000" pitchFamily="2" charset="2"/>
              <a:buChar char="§"/>
            </a:pPr>
            <a:endParaRPr lang="de-DE" sz="1800" dirty="0">
              <a:solidFill>
                <a:srgbClr val="000000"/>
              </a:solidFill>
              <a:latin typeface="Arial" charset="0"/>
            </a:endParaRPr>
          </a:p>
        </p:txBody>
      </p:sp>
      <p:sp>
        <p:nvSpPr>
          <p:cNvPr id="4" name="Fußzeilenplatzhalter 3"/>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Tree>
    <p:extLst>
      <p:ext uri="{BB962C8B-B14F-4D97-AF65-F5344CB8AC3E}">
        <p14:creationId xmlns:p14="http://schemas.microsoft.com/office/powerpoint/2010/main" val="3975178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t>Vom schulischen Teil der FHR zur „vollen“ FHR</a:t>
            </a:r>
            <a:endParaRPr lang="de-DE" sz="2400" dirty="0"/>
          </a:p>
        </p:txBody>
      </p:sp>
      <p:sp>
        <p:nvSpPr>
          <p:cNvPr id="3" name="Inhaltsplatzhalter 2"/>
          <p:cNvSpPr>
            <a:spLocks noGrp="1"/>
          </p:cNvSpPr>
          <p:nvPr>
            <p:ph idx="1"/>
          </p:nvPr>
        </p:nvSpPr>
        <p:spPr>
          <a:xfrm>
            <a:off x="590400" y="1005190"/>
            <a:ext cx="11387334" cy="4921549"/>
          </a:xfrm>
        </p:spPr>
        <p:txBody>
          <a:bodyPr/>
          <a:lstStyle/>
          <a:p>
            <a:pPr marL="0" indent="0">
              <a:buNone/>
            </a:pPr>
            <a:r>
              <a:rPr lang="de-DE" sz="2400" b="1" u="sng" dirty="0"/>
              <a:t>Schulischer Teil</a:t>
            </a:r>
            <a:r>
              <a:rPr lang="de-DE" sz="2400" b="1" dirty="0"/>
              <a:t> </a:t>
            </a:r>
            <a:r>
              <a:rPr lang="de-DE" sz="2400" dirty="0"/>
              <a:t>der </a:t>
            </a:r>
            <a:r>
              <a:rPr lang="de-DE" sz="2400" dirty="0"/>
              <a:t>Fachhochschulreife am Gymnasium: </a:t>
            </a:r>
            <a:endParaRPr lang="de-DE" sz="2400" dirty="0"/>
          </a:p>
          <a:p>
            <a:pPr marL="0" indent="0">
              <a:buNone/>
            </a:pPr>
            <a:r>
              <a:rPr lang="de-DE" sz="2400" dirty="0"/>
              <a:t>Kann frühestens mit </a:t>
            </a:r>
            <a:r>
              <a:rPr lang="de-DE" sz="2400" dirty="0"/>
              <a:t>Abschluss der </a:t>
            </a:r>
            <a:r>
              <a:rPr lang="de-DE" sz="2400" dirty="0"/>
              <a:t>Q1 vergeben werden</a:t>
            </a:r>
          </a:p>
          <a:p>
            <a:pPr marL="0" indent="0">
              <a:buNone/>
            </a:pPr>
            <a:r>
              <a:rPr lang="de-DE" sz="2400" dirty="0"/>
              <a:t>Bedingungen (</a:t>
            </a:r>
            <a:r>
              <a:rPr lang="de-DE" sz="2400" dirty="0" err="1"/>
              <a:t>u.A.</a:t>
            </a:r>
            <a:r>
              <a:rPr lang="de-DE" sz="2400" dirty="0"/>
              <a:t> Kurswahl u. Mindestpunktzahlen) siehe „</a:t>
            </a:r>
            <a:r>
              <a:rPr lang="de-DE" sz="2400" i="1" dirty="0"/>
              <a:t>Merkblatt zum Erwerb der Fachhochschulreife für Schülerinnen und Schüler der gymnasialen Oberstufe an Gymnasien und Gesamtschulen)“ </a:t>
            </a:r>
            <a:r>
              <a:rPr lang="de-DE" sz="2400" dirty="0"/>
              <a:t>vom Schulministerium </a:t>
            </a:r>
            <a:r>
              <a:rPr lang="de-DE" sz="2400" dirty="0"/>
              <a:t>NRW</a:t>
            </a:r>
            <a:br>
              <a:rPr lang="de-DE" sz="2400" dirty="0"/>
            </a:br>
            <a:endParaRPr lang="de-DE" sz="2400" dirty="0"/>
          </a:p>
          <a:p>
            <a:pPr marL="0" indent="0" algn="ctr" defTabSz="683354" fontAlgn="base">
              <a:lnSpc>
                <a:spcPct val="90000"/>
              </a:lnSpc>
              <a:spcBef>
                <a:spcPct val="50000"/>
              </a:spcBef>
              <a:spcAft>
                <a:spcPct val="0"/>
              </a:spcAft>
              <a:buNone/>
            </a:pPr>
            <a:endParaRPr lang="de-DE" sz="2400" dirty="0" smtClean="0">
              <a:solidFill>
                <a:srgbClr val="000000"/>
              </a:solidFill>
              <a:latin typeface="Arial" charset="0"/>
            </a:endParaRPr>
          </a:p>
          <a:p>
            <a:pPr marL="0" indent="0" defTabSz="683354" fontAlgn="base">
              <a:lnSpc>
                <a:spcPct val="90000"/>
              </a:lnSpc>
              <a:spcBef>
                <a:spcPct val="50000"/>
              </a:spcBef>
              <a:spcAft>
                <a:spcPct val="0"/>
              </a:spcAft>
              <a:buNone/>
            </a:pPr>
            <a:r>
              <a:rPr lang="de-DE" sz="2400" dirty="0">
                <a:solidFill>
                  <a:srgbClr val="000000"/>
                </a:solidFill>
                <a:latin typeface="Arial" charset="0"/>
              </a:rPr>
              <a:t>Möglichkeiten </a:t>
            </a:r>
            <a:r>
              <a:rPr lang="de-DE" sz="2400" dirty="0">
                <a:solidFill>
                  <a:srgbClr val="000000"/>
                </a:solidFill>
                <a:latin typeface="Arial" charset="0"/>
              </a:rPr>
              <a:t>zur Erlangung </a:t>
            </a:r>
            <a:r>
              <a:rPr lang="de-DE" sz="2400" dirty="0">
                <a:solidFill>
                  <a:srgbClr val="000000"/>
                </a:solidFill>
                <a:latin typeface="Arial" charset="0"/>
              </a:rPr>
              <a:t>des </a:t>
            </a:r>
            <a:r>
              <a:rPr lang="de-DE" sz="2400" b="1" u="sng" dirty="0">
                <a:solidFill>
                  <a:srgbClr val="000000"/>
                </a:solidFill>
                <a:latin typeface="Arial" charset="0"/>
              </a:rPr>
              <a:t>berufspraktischen Teils</a:t>
            </a:r>
            <a:r>
              <a:rPr lang="de-DE" sz="2400" dirty="0">
                <a:solidFill>
                  <a:srgbClr val="000000"/>
                </a:solidFill>
                <a:latin typeface="Arial" charset="0"/>
              </a:rPr>
              <a:t> der FHR</a:t>
            </a:r>
            <a:r>
              <a:rPr lang="de-DE" sz="2400" dirty="0">
                <a:solidFill>
                  <a:srgbClr val="000000"/>
                </a:solidFill>
                <a:latin typeface="Arial" charset="0"/>
              </a:rPr>
              <a:t>:</a:t>
            </a: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Das einjährige gelenkte Praktikum</a:t>
            </a:r>
          </a:p>
          <a:p>
            <a:pPr defTabSz="683354" fontAlgn="base">
              <a:lnSpc>
                <a:spcPct val="90000"/>
              </a:lnSpc>
              <a:spcBef>
                <a:spcPct val="50000"/>
              </a:spcBef>
              <a:spcAft>
                <a:spcPct val="0"/>
              </a:spcAft>
              <a:buFont typeface="Wingdings" panose="05000000000000000000" pitchFamily="2" charset="2"/>
              <a:buChar char="§"/>
            </a:pPr>
            <a:r>
              <a:rPr lang="de-DE" sz="2400" dirty="0">
                <a:solidFill>
                  <a:srgbClr val="000000"/>
                </a:solidFill>
                <a:latin typeface="Arial" charset="0"/>
              </a:rPr>
              <a:t>eine abgeschlossene mindestens zweijährige Berufsausbildung in einem anerkannten Ausbildungsberuf nach Bundes- oder </a:t>
            </a:r>
            <a:r>
              <a:rPr lang="de-DE" sz="2400" dirty="0">
                <a:solidFill>
                  <a:srgbClr val="000000"/>
                </a:solidFill>
                <a:latin typeface="Arial" charset="0"/>
              </a:rPr>
              <a:t>Landesrecht</a:t>
            </a:r>
            <a:endParaRPr lang="de-DE" sz="2400" dirty="0">
              <a:solidFill>
                <a:srgbClr val="000000"/>
              </a:solidFill>
              <a:latin typeface="Arial" charset="0"/>
            </a:endParaRPr>
          </a:p>
          <a:p>
            <a:pPr marL="0" indent="0" defTabSz="683354" fontAlgn="base">
              <a:lnSpc>
                <a:spcPct val="90000"/>
              </a:lnSpc>
              <a:spcBef>
                <a:spcPct val="50000"/>
              </a:spcBef>
              <a:spcAft>
                <a:spcPct val="0"/>
              </a:spcAft>
              <a:buNone/>
            </a:pPr>
            <a:r>
              <a:rPr lang="de-DE" sz="2400" dirty="0">
                <a:solidFill>
                  <a:srgbClr val="000000"/>
                </a:solidFill>
                <a:latin typeface="Arial" charset="0"/>
              </a:rPr>
              <a:t>Dem einjährigen Praktikum gleichgestellt sind </a:t>
            </a:r>
            <a:r>
              <a:rPr lang="de-DE" sz="2400" dirty="0" err="1">
                <a:solidFill>
                  <a:srgbClr val="000000"/>
                </a:solidFill>
                <a:latin typeface="Arial" charset="0"/>
              </a:rPr>
              <a:t>u.A.</a:t>
            </a:r>
            <a:r>
              <a:rPr lang="de-DE" sz="2400" dirty="0">
                <a:solidFill>
                  <a:srgbClr val="000000"/>
                </a:solidFill>
                <a:latin typeface="Arial" charset="0"/>
              </a:rPr>
              <a:t> ein </a:t>
            </a:r>
            <a:r>
              <a:rPr lang="de-DE" sz="2400" dirty="0">
                <a:solidFill>
                  <a:srgbClr val="000000"/>
                </a:solidFill>
                <a:latin typeface="Arial" charset="0"/>
              </a:rPr>
              <a:t>freiwilliges soziales </a:t>
            </a:r>
            <a:r>
              <a:rPr lang="de-DE" sz="2400" dirty="0">
                <a:solidFill>
                  <a:srgbClr val="000000"/>
                </a:solidFill>
                <a:latin typeface="Arial" charset="0"/>
              </a:rPr>
              <a:t>Jahr, der </a:t>
            </a:r>
            <a:r>
              <a:rPr lang="de-DE" sz="2400" dirty="0">
                <a:solidFill>
                  <a:srgbClr val="000000"/>
                </a:solidFill>
                <a:latin typeface="Arial" charset="0"/>
              </a:rPr>
              <a:t>Bundesfreiwilligen </a:t>
            </a:r>
            <a:r>
              <a:rPr lang="de-DE" sz="2400" dirty="0">
                <a:solidFill>
                  <a:srgbClr val="000000"/>
                </a:solidFill>
                <a:latin typeface="Arial" charset="0"/>
              </a:rPr>
              <a:t>Dienst, Wehrdienst, …</a:t>
            </a:r>
            <a:endParaRPr lang="de-DE" sz="2400" dirty="0"/>
          </a:p>
        </p:txBody>
      </p:sp>
      <p:sp>
        <p:nvSpPr>
          <p:cNvPr id="4" name="Fußzeilenplatzhalter 3"/>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sp>
        <p:nvSpPr>
          <p:cNvPr id="6" name="Textfeld 5"/>
          <p:cNvSpPr txBox="1"/>
          <p:nvPr/>
        </p:nvSpPr>
        <p:spPr>
          <a:xfrm>
            <a:off x="5780629" y="2799644"/>
            <a:ext cx="723275" cy="1200457"/>
          </a:xfrm>
          <a:prstGeom prst="rect">
            <a:avLst/>
          </a:prstGeom>
          <a:noFill/>
        </p:spPr>
        <p:txBody>
          <a:bodyPr wrap="none" rtlCol="0">
            <a:spAutoFit/>
          </a:bodyPr>
          <a:lstStyle/>
          <a:p>
            <a:pPr algn="l"/>
            <a:r>
              <a:rPr lang="de-DE" sz="7201" b="1" dirty="0">
                <a:solidFill>
                  <a:srgbClr val="C00000"/>
                </a:solidFill>
              </a:rPr>
              <a:t>+</a:t>
            </a:r>
            <a:endParaRPr lang="de-DE" sz="7201" b="1" dirty="0">
              <a:solidFill>
                <a:srgbClr val="C00000"/>
              </a:solidFill>
            </a:endParaRPr>
          </a:p>
        </p:txBody>
      </p:sp>
    </p:spTree>
    <p:extLst>
      <p:ext uri="{BB962C8B-B14F-4D97-AF65-F5344CB8AC3E}">
        <p14:creationId xmlns:p14="http://schemas.microsoft.com/office/powerpoint/2010/main" val="906770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703950439"/>
              </p:ext>
            </p:extLst>
          </p:nvPr>
        </p:nvGraphicFramePr>
        <p:xfrm>
          <a:off x="344033" y="298764"/>
          <a:ext cx="8763753" cy="64189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7594639" y="1392161"/>
            <a:ext cx="4437415" cy="1446550"/>
          </a:xfrm>
          <a:prstGeom prst="rect">
            <a:avLst/>
          </a:prstGeom>
          <a:noFill/>
        </p:spPr>
        <p:txBody>
          <a:bodyPr wrap="square" rtlCol="0">
            <a:spAutoFit/>
          </a:bodyPr>
          <a:lstStyle/>
          <a:p>
            <a:r>
              <a:rPr lang="de-DE" sz="2400" dirty="0"/>
              <a:t>Besonderheit: </a:t>
            </a:r>
            <a:r>
              <a:rPr lang="de-DE" sz="2400" b="1" dirty="0"/>
              <a:t>Duales Studium</a:t>
            </a:r>
            <a:r>
              <a:rPr lang="de-DE" sz="2400" dirty="0"/>
              <a:t/>
            </a:r>
            <a:br>
              <a:rPr lang="de-DE" sz="2400" dirty="0"/>
            </a:br>
            <a:r>
              <a:rPr lang="de-DE" sz="2000" dirty="0"/>
              <a:t>(in </a:t>
            </a:r>
            <a:r>
              <a:rPr lang="de-DE" sz="2000" dirty="0"/>
              <a:t>einigen Bundesländern </a:t>
            </a:r>
            <a:r>
              <a:rPr lang="de-DE" sz="2000" dirty="0"/>
              <a:t>in eigenständigen Dualen Hochschulen)</a:t>
            </a:r>
            <a:endParaRPr lang="de-DE" sz="2000" dirty="0"/>
          </a:p>
        </p:txBody>
      </p:sp>
    </p:spTree>
    <p:extLst>
      <p:ext uri="{BB962C8B-B14F-4D97-AF65-F5344CB8AC3E}">
        <p14:creationId xmlns:p14="http://schemas.microsoft.com/office/powerpoint/2010/main" val="1470587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rgbClr val="C00000"/>
                </a:solidFill>
              </a:rPr>
              <a:t>Wissenschaftliche Hochschulen</a:t>
            </a:r>
            <a:endParaRPr lang="de-DE" sz="2400" dirty="0">
              <a:solidFill>
                <a:srgbClr val="C00000"/>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5" y="1859153"/>
            <a:ext cx="5800852" cy="315821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049" dirty="0">
              <a:solidFill>
                <a:srgbClr val="0000FF"/>
              </a:solidFill>
              <a:latin typeface="Arial" panose="020B0604020202020204" pitchFamily="34" charset="0"/>
            </a:endParaRPr>
          </a:p>
        </p:txBody>
      </p:sp>
      <p:sp>
        <p:nvSpPr>
          <p:cNvPr id="5" name="0"/>
          <p:cNvSpPr/>
          <p:nvPr/>
        </p:nvSpPr>
        <p:spPr>
          <a:xfrm>
            <a:off x="758270" y="1129964"/>
            <a:ext cx="5189529" cy="448059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Universität</a:t>
            </a:r>
            <a:endParaRPr lang="de-DE" sz="2400" dirty="0">
              <a:solidFill>
                <a:srgbClr val="000000"/>
              </a:solidFill>
              <a:latin typeface="Arial" panose="020B0604020202020204" pitchFamily="34" charset="0"/>
            </a:endParaRP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Technische Universität (TU)</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Kunsthochschule</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Musikhochschule</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Sporthochschule</a:t>
            </a:r>
          </a:p>
          <a:p>
            <a:pPr>
              <a:spcAft>
                <a:spcPts val="525"/>
              </a:spcAft>
              <a:buClr>
                <a:srgbClr val="FF0000"/>
              </a:buClr>
              <a:buSzPct val="80000"/>
            </a:pPr>
            <a:r>
              <a:rPr lang="de-DE" sz="2400" b="1" dirty="0">
                <a:solidFill>
                  <a:srgbClr val="000000"/>
                </a:solidFill>
                <a:latin typeface="Arial" panose="020B0604020202020204" pitchFamily="34" charset="0"/>
              </a:rPr>
              <a:t>Ausrichtung </a:t>
            </a:r>
            <a:r>
              <a:rPr lang="de-DE" sz="2400" b="1" dirty="0">
                <a:solidFill>
                  <a:srgbClr val="000000"/>
                </a:solidFill>
                <a:latin typeface="Arial" panose="020B0604020202020204" pitchFamily="34" charset="0"/>
              </a:rPr>
              <a:t>u. Schwerpunkt: </a:t>
            </a:r>
            <a:r>
              <a:rPr lang="de-DE" sz="2400" dirty="0">
                <a:solidFill>
                  <a:srgbClr val="000000"/>
                </a:solidFill>
                <a:latin typeface="Arial" panose="020B0604020202020204" pitchFamily="34" charset="0"/>
              </a:rPr>
              <a:t>wissenschaftliche Forschung und Lehre, Theorie</a:t>
            </a:r>
          </a:p>
          <a:p>
            <a:pPr marL="214234" indent="-214234">
              <a:spcAft>
                <a:spcPts val="525"/>
              </a:spcAft>
              <a:buClr>
                <a:srgbClr val="FF0000"/>
              </a:buClr>
              <a:buSzPct val="80000"/>
              <a:buFont typeface="Wingdings" panose="05000000000000000000" pitchFamily="2" charset="2"/>
              <a:buChar char="§"/>
            </a:pPr>
            <a:endParaRPr lang="de-DE" sz="2400" b="1"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Zugangsvoraussetzung: </a:t>
            </a:r>
            <a:r>
              <a:rPr lang="de-DE" sz="2400" dirty="0">
                <a:solidFill>
                  <a:srgbClr val="000000"/>
                </a:solidFill>
                <a:latin typeface="Arial" panose="020B0604020202020204" pitchFamily="34" charset="0"/>
              </a:rPr>
              <a:t>Abitur</a:t>
            </a:r>
          </a:p>
          <a:p>
            <a:pPr>
              <a:spcAft>
                <a:spcPts val="525"/>
              </a:spcAft>
              <a:buClr>
                <a:srgbClr val="FF0000"/>
              </a:buClr>
              <a:buSzPct val="80000"/>
            </a:pPr>
            <a:r>
              <a:rPr lang="de-DE" sz="2400" dirty="0">
                <a:solidFill>
                  <a:srgbClr val="000000"/>
                </a:solidFill>
                <a:latin typeface="Arial" panose="020B0604020202020204" pitchFamily="34" charset="0"/>
              </a:rPr>
              <a:t>An </a:t>
            </a:r>
            <a:r>
              <a:rPr lang="de-DE" sz="2400" dirty="0">
                <a:solidFill>
                  <a:srgbClr val="000000"/>
                </a:solidFill>
                <a:latin typeface="Arial" panose="020B0604020202020204" pitchFamily="34" charset="0"/>
              </a:rPr>
              <a:t>Kunst-, Musik- und Sporthochschulen </a:t>
            </a:r>
            <a:r>
              <a:rPr lang="de-DE" sz="2400" dirty="0">
                <a:solidFill>
                  <a:srgbClr val="000000"/>
                </a:solidFill>
                <a:latin typeface="Arial" panose="020B0604020202020204" pitchFamily="34" charset="0"/>
              </a:rPr>
              <a:t>i.d.R</a:t>
            </a:r>
            <a:r>
              <a:rPr lang="de-DE" sz="2400" dirty="0">
                <a:solidFill>
                  <a:srgbClr val="000000"/>
                </a:solidFill>
                <a:latin typeface="Arial" panose="020B0604020202020204" pitchFamily="34" charset="0"/>
              </a:rPr>
              <a:t>. zusätzlich </a:t>
            </a:r>
            <a:r>
              <a:rPr lang="de-DE" sz="2400" u="sng" dirty="0">
                <a:solidFill>
                  <a:srgbClr val="000000"/>
                </a:solidFill>
                <a:latin typeface="Arial" panose="020B0604020202020204" pitchFamily="34" charset="0"/>
              </a:rPr>
              <a:t>Eignungsprüfung</a:t>
            </a:r>
            <a:r>
              <a:rPr lang="de-DE" sz="2400" dirty="0">
                <a:solidFill>
                  <a:srgbClr val="000000"/>
                </a:solidFill>
                <a:latin typeface="Arial" panose="020B0604020202020204" pitchFamily="34" charset="0"/>
              </a:rPr>
              <a:t> </a:t>
            </a:r>
            <a:r>
              <a:rPr lang="de-DE" sz="2400" dirty="0">
                <a:solidFill>
                  <a:srgbClr val="000000"/>
                </a:solidFill>
                <a:latin typeface="Arial" panose="020B0604020202020204" pitchFamily="34" charset="0"/>
              </a:rPr>
              <a:t>vor der </a:t>
            </a:r>
            <a:r>
              <a:rPr lang="de-DE" sz="2400" dirty="0">
                <a:solidFill>
                  <a:srgbClr val="000000"/>
                </a:solidFill>
                <a:latin typeface="Arial" panose="020B0604020202020204" pitchFamily="34" charset="0"/>
              </a:rPr>
              <a:t>Zulassung</a:t>
            </a:r>
            <a:endParaRPr lang="de-DE" sz="2400" b="1" dirty="0">
              <a:solidFill>
                <a:srgbClr val="000000"/>
              </a:solidFill>
              <a:latin typeface="Arial" panose="020B0604020202020204" pitchFamily="34" charset="0"/>
            </a:endParaRPr>
          </a:p>
        </p:txBody>
      </p:sp>
      <p:sp>
        <p:nvSpPr>
          <p:cNvPr id="6" name="0"/>
          <p:cNvSpPr/>
          <p:nvPr/>
        </p:nvSpPr>
        <p:spPr>
          <a:xfrm>
            <a:off x="6118701" y="1025268"/>
            <a:ext cx="4343695" cy="376215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000000"/>
                </a:solidFill>
                <a:latin typeface="Arial" panose="020B0604020202020204" pitchFamily="34" charset="0"/>
              </a:rPr>
              <a:t>Fächerangebot: </a:t>
            </a:r>
            <a:r>
              <a:rPr lang="de-DE" sz="2400" dirty="0">
                <a:solidFill>
                  <a:srgbClr val="000000"/>
                </a:solidFill>
                <a:latin typeface="Arial" panose="020B0604020202020204" pitchFamily="34" charset="0"/>
              </a:rPr>
              <a:t>umfassend</a:t>
            </a:r>
          </a:p>
          <a:p>
            <a:pPr>
              <a:spcAft>
                <a:spcPts val="525"/>
              </a:spcAft>
              <a:buClr>
                <a:srgbClr val="FF0000"/>
              </a:buClr>
              <a:buSzPct val="80000"/>
            </a:pPr>
            <a:r>
              <a:rPr lang="de-DE" sz="2400" dirty="0">
                <a:solidFill>
                  <a:srgbClr val="000000"/>
                </a:solidFill>
                <a:latin typeface="Arial" panose="020B0604020202020204" pitchFamily="34" charset="0"/>
              </a:rPr>
              <a:t>Manche Studiengänge sind nur an Universitäten möglich, z.B.:</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Medizin, Rechtswissenschaft, Lehramt, Geisteswissenschaften</a:t>
            </a:r>
          </a:p>
          <a:p>
            <a:pPr>
              <a:spcAft>
                <a:spcPts val="525"/>
              </a:spcAft>
              <a:buClr>
                <a:srgbClr val="FF0000"/>
              </a:buClr>
              <a:buSzPct val="80000"/>
            </a:pPr>
            <a:endParaRPr lang="de-DE" sz="2400" b="1"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Abschlüsse</a:t>
            </a:r>
            <a:r>
              <a:rPr lang="de-DE" sz="2400" b="1" dirty="0">
                <a:solidFill>
                  <a:srgbClr val="000000"/>
                </a:solidFill>
                <a:latin typeface="Arial" panose="020B0604020202020204" pitchFamily="34" charset="0"/>
              </a:rPr>
              <a:t>:</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Bachelor (1. Stufe)</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Master (2. Stufe)</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Staatsexamen</a:t>
            </a:r>
          </a:p>
          <a:p>
            <a:pPr>
              <a:spcAft>
                <a:spcPts val="525"/>
              </a:spcAft>
              <a:buClr>
                <a:srgbClr val="FF0000"/>
              </a:buClr>
              <a:buSzPct val="80000"/>
            </a:pPr>
            <a:r>
              <a:rPr lang="de-DE" sz="2400" dirty="0">
                <a:solidFill>
                  <a:srgbClr val="000000"/>
                </a:solidFill>
                <a:latin typeface="Arial" panose="020B0604020202020204" pitchFamily="34" charset="0"/>
              </a:rPr>
              <a:t>Promotion / Habilitation sind möglich!</a:t>
            </a:r>
          </a:p>
          <a:p>
            <a:pPr>
              <a:spcAft>
                <a:spcPts val="525"/>
              </a:spcAft>
              <a:buClr>
                <a:srgbClr val="FF0000"/>
              </a:buClr>
              <a:buSzPct val="80000"/>
            </a:pPr>
            <a:endParaRPr lang="de-DE" sz="2400" dirty="0">
              <a:solidFill>
                <a:srgbClr val="000000"/>
              </a:solidFill>
              <a:latin typeface="Arial" panose="020B0604020202020204" pitchFamily="34" charset="0"/>
            </a:endParaRPr>
          </a:p>
          <a:p>
            <a:pPr>
              <a:spcAft>
                <a:spcPts val="525"/>
              </a:spcAft>
              <a:buClr>
                <a:srgbClr val="FF0000"/>
              </a:buClr>
              <a:buSzPct val="80000"/>
            </a:pPr>
            <a:endParaRPr lang="de-DE" sz="1274" dirty="0">
              <a:solidFill>
                <a:srgbClr val="000000"/>
              </a:solidFill>
              <a:latin typeface="Arial" panose="020B0604020202020204" pitchFamily="34" charset="0"/>
            </a:endParaRPr>
          </a:p>
          <a:p>
            <a:pPr marL="214234" indent="-214234">
              <a:spcAft>
                <a:spcPts val="525"/>
              </a:spcAft>
              <a:buClr>
                <a:srgbClr val="FF0000"/>
              </a:buClr>
              <a:buSzPct val="80000"/>
              <a:buFont typeface="Wingdings" panose="05000000000000000000" pitchFamily="2" charset="2"/>
              <a:buChar char="§"/>
            </a:pPr>
            <a:endParaRPr lang="de-DE" sz="1049" dirty="0">
              <a:solidFill>
                <a:srgbClr val="000000"/>
              </a:solidFill>
              <a:latin typeface="Arial" panose="020B0604020202020204" pitchFamily="34" charset="0"/>
            </a:endParaRPr>
          </a:p>
          <a:p>
            <a:pPr>
              <a:spcAft>
                <a:spcPts val="525"/>
              </a:spcAft>
              <a:buClr>
                <a:srgbClr val="FF0000"/>
              </a:buClr>
              <a:buSzPct val="80000"/>
            </a:pPr>
            <a:endParaRPr lang="de-DE" sz="1049" dirty="0">
              <a:solidFill>
                <a:srgbClr val="000000"/>
              </a:solidFill>
              <a:latin typeface="Arial" panose="020B0604020202020204" pitchFamily="34" charset="0"/>
            </a:endParaRPr>
          </a:p>
          <a:p>
            <a:pPr>
              <a:spcAft>
                <a:spcPts val="525"/>
              </a:spcAft>
              <a:buClr>
                <a:srgbClr val="FF0000"/>
              </a:buClr>
              <a:buSzPct val="80000"/>
            </a:pPr>
            <a:endParaRPr lang="de-DE" sz="824" dirty="0">
              <a:solidFill>
                <a:srgbClr val="0000FF"/>
              </a:solidFill>
              <a:latin typeface="Arial" panose="020B0604020202020204" pitchFamily="34" charset="0"/>
            </a:endParaRPr>
          </a:p>
          <a:p>
            <a:pPr>
              <a:spcAft>
                <a:spcPts val="525"/>
              </a:spcAft>
              <a:buClr>
                <a:srgbClr val="FF0000"/>
              </a:buClr>
              <a:buSzPct val="80000"/>
            </a:pPr>
            <a:endParaRPr lang="de-DE" sz="1049" dirty="0">
              <a:solidFill>
                <a:srgbClr val="0000FF"/>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977065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solidFill>
                  <a:srgbClr val="C00000"/>
                </a:solidFill>
              </a:rPr>
              <a:t>Fachhochschulen (FH oder HS für angewandte Wissenschaften)</a:t>
            </a:r>
            <a:br>
              <a:rPr lang="de-DE" sz="2400" dirty="0">
                <a:solidFill>
                  <a:srgbClr val="C00000"/>
                </a:solidFill>
              </a:rPr>
            </a:br>
            <a:endParaRPr lang="de-DE" sz="2400" dirty="0">
              <a:solidFill>
                <a:srgbClr val="C00000"/>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5" y="1859153"/>
            <a:ext cx="5800852" cy="315821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049" dirty="0">
              <a:solidFill>
                <a:srgbClr val="0000FF"/>
              </a:solidFill>
              <a:latin typeface="Arial" panose="020B0604020202020204" pitchFamily="34" charset="0"/>
            </a:endParaRPr>
          </a:p>
        </p:txBody>
      </p:sp>
      <p:sp>
        <p:nvSpPr>
          <p:cNvPr id="7" name="0"/>
          <p:cNvSpPr/>
          <p:nvPr/>
        </p:nvSpPr>
        <p:spPr>
          <a:xfrm>
            <a:off x="930285" y="1224605"/>
            <a:ext cx="3892483" cy="3961358"/>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000000"/>
                </a:solidFill>
                <a:latin typeface="Arial" panose="020B0604020202020204" pitchFamily="34" charset="0"/>
              </a:rPr>
              <a:t>Ausrichtung </a:t>
            </a:r>
            <a:r>
              <a:rPr lang="de-DE" sz="2400" b="1" dirty="0">
                <a:solidFill>
                  <a:srgbClr val="000000"/>
                </a:solidFill>
                <a:latin typeface="Arial" panose="020B0604020202020204" pitchFamily="34" charset="0"/>
              </a:rPr>
              <a:t>und Schwerpunkt:</a:t>
            </a:r>
            <a:br>
              <a:rPr lang="de-DE" sz="2400" b="1" dirty="0">
                <a:solidFill>
                  <a:srgbClr val="000000"/>
                </a:solidFill>
                <a:latin typeface="Arial" panose="020B0604020202020204" pitchFamily="34" charset="0"/>
              </a:rPr>
            </a:br>
            <a:r>
              <a:rPr lang="de-DE" sz="2400" dirty="0">
                <a:solidFill>
                  <a:srgbClr val="000000"/>
                </a:solidFill>
                <a:latin typeface="Arial" panose="020B0604020202020204" pitchFamily="34" charset="0"/>
              </a:rPr>
              <a:t>Anwendungsorientiertes Studium, Praxistransfer</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Häufig Grundpraktikum vor Aufnahme des Studiums</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Stark strukturiertes </a:t>
            </a:r>
            <a:r>
              <a:rPr lang="de-DE" sz="2400" dirty="0">
                <a:solidFill>
                  <a:srgbClr val="000000"/>
                </a:solidFill>
                <a:latin typeface="Arial" panose="020B0604020202020204" pitchFamily="34" charset="0"/>
              </a:rPr>
              <a:t>Studium</a:t>
            </a:r>
            <a:endParaRPr lang="de-DE" sz="2400" dirty="0">
              <a:solidFill>
                <a:srgbClr val="000000"/>
              </a:solidFill>
              <a:latin typeface="Arial" panose="020B0604020202020204" pitchFamily="34" charset="0"/>
            </a:endParaRP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Überschaubare Lerngruppen</a:t>
            </a:r>
          </a:p>
          <a:p>
            <a:pPr marL="214234" indent="-214234">
              <a:spcAft>
                <a:spcPts val="525"/>
              </a:spcAft>
              <a:buClr>
                <a:srgbClr val="FF0000"/>
              </a:buClr>
              <a:buSzPct val="80000"/>
              <a:buFont typeface="Wingdings" panose="05000000000000000000" pitchFamily="2" charset="2"/>
              <a:buChar char="§"/>
            </a:pPr>
            <a:endParaRPr lang="de-DE" sz="2400" dirty="0">
              <a:solidFill>
                <a:srgbClr val="000000"/>
              </a:solidFill>
              <a:latin typeface="Arial" panose="020B0604020202020204" pitchFamily="34" charset="0"/>
            </a:endParaRPr>
          </a:p>
          <a:p>
            <a:pPr marL="214234" indent="-214234">
              <a:spcAft>
                <a:spcPts val="525"/>
              </a:spcAft>
              <a:buClr>
                <a:srgbClr val="FF0000"/>
              </a:buClr>
              <a:buSzPct val="80000"/>
              <a:buFont typeface="Wingdings" panose="05000000000000000000" pitchFamily="2" charset="2"/>
              <a:buChar char="§"/>
            </a:pPr>
            <a:r>
              <a:rPr lang="de-DE" sz="2400" b="1" dirty="0">
                <a:solidFill>
                  <a:srgbClr val="000000"/>
                </a:solidFill>
                <a:latin typeface="Arial" panose="020B0604020202020204" pitchFamily="34" charset="0"/>
              </a:rPr>
              <a:t>Zugangsvoraussetzung: </a:t>
            </a:r>
            <a:r>
              <a:rPr lang="de-DE" sz="2400" dirty="0">
                <a:solidFill>
                  <a:srgbClr val="000000"/>
                </a:solidFill>
                <a:latin typeface="Arial" panose="020B0604020202020204" pitchFamily="34" charset="0"/>
              </a:rPr>
              <a:t>Fachhochschulreife</a:t>
            </a:r>
            <a:endParaRPr lang="de-DE" sz="2400" dirty="0">
              <a:solidFill>
                <a:srgbClr val="000000"/>
              </a:solidFill>
              <a:latin typeface="Arial" panose="020B0604020202020204" pitchFamily="34" charset="0"/>
            </a:endParaRPr>
          </a:p>
        </p:txBody>
      </p:sp>
      <p:sp>
        <p:nvSpPr>
          <p:cNvPr id="5" name="Textfeld 4"/>
          <p:cNvSpPr txBox="1"/>
          <p:nvPr/>
        </p:nvSpPr>
        <p:spPr>
          <a:xfrm>
            <a:off x="6084860" y="1224605"/>
            <a:ext cx="3979507" cy="3367589"/>
          </a:xfrm>
          <a:prstGeom prst="rect">
            <a:avLst/>
          </a:prstGeom>
          <a:noFill/>
        </p:spPr>
        <p:txBody>
          <a:bodyPr wrap="square" rtlCol="0">
            <a:spAutoFit/>
          </a:bodyPr>
          <a:lstStyle/>
          <a:p>
            <a:pPr>
              <a:spcAft>
                <a:spcPts val="525"/>
              </a:spcAft>
              <a:buClr>
                <a:srgbClr val="FF0000"/>
              </a:buClr>
              <a:buSzPct val="80000"/>
            </a:pPr>
            <a:r>
              <a:rPr lang="de-DE" sz="2400" b="1" dirty="0">
                <a:solidFill>
                  <a:srgbClr val="000000"/>
                </a:solidFill>
                <a:latin typeface="Arial" panose="020B0604020202020204" pitchFamily="34" charset="0"/>
              </a:rPr>
              <a:t>Fächerangebot</a:t>
            </a:r>
            <a:r>
              <a:rPr lang="de-DE" sz="2400" b="1" dirty="0">
                <a:solidFill>
                  <a:srgbClr val="000000"/>
                </a:solidFill>
                <a:latin typeface="Arial" panose="020B0604020202020204" pitchFamily="34" charset="0"/>
              </a:rPr>
              <a:t>: </a:t>
            </a:r>
            <a:r>
              <a:rPr lang="de-DE" sz="2400" dirty="0">
                <a:solidFill>
                  <a:srgbClr val="000000"/>
                </a:solidFill>
                <a:latin typeface="Arial" panose="020B0604020202020204" pitchFamily="34" charset="0"/>
              </a:rPr>
              <a:t>eingeschränkt</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Fokus auf Wirtschaft, Technik, Soziales, Design</a:t>
            </a:r>
          </a:p>
          <a:p>
            <a:pPr>
              <a:spcAft>
                <a:spcPts val="525"/>
              </a:spcAft>
              <a:buClr>
                <a:srgbClr val="FF0000"/>
              </a:buClr>
              <a:buSzPct val="80000"/>
            </a:pPr>
            <a:endParaRPr lang="de-DE" sz="2400"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Abschlüsse: </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Bachelor (1. Stufe)</a:t>
            </a:r>
          </a:p>
          <a:p>
            <a:pPr marL="214234" indent="-214234">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Master (2. Stufe</a:t>
            </a:r>
            <a:r>
              <a:rPr lang="de-DE" sz="2400" dirty="0">
                <a:solidFill>
                  <a:srgbClr val="000000"/>
                </a:solidFill>
                <a:latin typeface="Arial" panose="020B0604020202020204" pitchFamily="34" charset="0"/>
              </a:rPr>
              <a:t>)</a:t>
            </a:r>
            <a:endParaRPr lang="de-DE" sz="2400" dirty="0"/>
          </a:p>
        </p:txBody>
      </p:sp>
    </p:spTree>
    <p:custDataLst>
      <p:tags r:id="rId1"/>
    </p:custDataLst>
    <p:extLst>
      <p:ext uri="{BB962C8B-B14F-4D97-AF65-F5344CB8AC3E}">
        <p14:creationId xmlns:p14="http://schemas.microsoft.com/office/powerpoint/2010/main" val="2403605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solidFill>
                  <a:schemeClr val="tx1"/>
                </a:solidFill>
              </a:rPr>
              <a:t>Wie entscheide ich mich für einen Studiengang? </a:t>
            </a: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graphicFrame>
        <p:nvGraphicFramePr>
          <p:cNvPr id="6" name="Diagramm 5"/>
          <p:cNvGraphicFramePr/>
          <p:nvPr>
            <p:extLst>
              <p:ext uri="{D42A27DB-BD31-4B8C-83A1-F6EECF244321}">
                <p14:modId xmlns:p14="http://schemas.microsoft.com/office/powerpoint/2010/main" val="98385389"/>
              </p:ext>
            </p:extLst>
          </p:nvPr>
        </p:nvGraphicFramePr>
        <p:xfrm>
          <a:off x="823865" y="1200925"/>
          <a:ext cx="10836998" cy="19044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0"/>
          <p:cNvSpPr/>
          <p:nvPr/>
        </p:nvSpPr>
        <p:spPr>
          <a:xfrm>
            <a:off x="4827200" y="3280996"/>
            <a:ext cx="2895405" cy="1823152"/>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342774" lvl="1">
              <a:spcAft>
                <a:spcPts val="525"/>
              </a:spcAft>
              <a:buClr>
                <a:srgbClr val="FF0000"/>
              </a:buClr>
              <a:buSzPct val="80000"/>
            </a:pPr>
            <a:r>
              <a:rPr lang="de-DE" sz="2400" dirty="0">
                <a:solidFill>
                  <a:srgbClr val="000000"/>
                </a:solidFill>
                <a:latin typeface="Arial" panose="020B0604020202020204" pitchFamily="34" charset="0"/>
              </a:rPr>
              <a:t>Auswahl: </a:t>
            </a:r>
            <a:r>
              <a:rPr lang="de-DE" sz="2400" dirty="0">
                <a:solidFill>
                  <a:srgbClr val="000000"/>
                </a:solidFill>
                <a:latin typeface="Arial" panose="020B0604020202020204" pitchFamily="34" charset="0"/>
              </a:rPr>
              <a:t>Studienfeld, das am besten zu den individuellen Fähigkeiten und Interessen </a:t>
            </a:r>
            <a:r>
              <a:rPr lang="de-DE" sz="2400" dirty="0">
                <a:solidFill>
                  <a:srgbClr val="000000"/>
                </a:solidFill>
                <a:latin typeface="Arial" panose="020B0604020202020204" pitchFamily="34" charset="0"/>
              </a:rPr>
              <a:t>passt</a:t>
            </a:r>
            <a:endParaRPr lang="de-DE" sz="2400" dirty="0">
              <a:solidFill>
                <a:srgbClr val="000000"/>
              </a:solidFill>
              <a:latin typeface="Arial" panose="020B0604020202020204" pitchFamily="34" charset="0"/>
            </a:endParaRPr>
          </a:p>
        </p:txBody>
      </p:sp>
      <p:sp>
        <p:nvSpPr>
          <p:cNvPr id="4" name="Rechteck 3"/>
          <p:cNvSpPr/>
          <p:nvPr/>
        </p:nvSpPr>
        <p:spPr>
          <a:xfrm>
            <a:off x="823865" y="3239449"/>
            <a:ext cx="3315790" cy="3239348"/>
          </a:xfrm>
          <a:prstGeom prst="rect">
            <a:avLst/>
          </a:prstGeom>
        </p:spPr>
        <p:txBody>
          <a:bodyPr wrap="square">
            <a:spAutoFit/>
          </a:bodyPr>
          <a:lstStyle/>
          <a:p>
            <a:pPr>
              <a:spcAft>
                <a:spcPts val="525"/>
              </a:spcAft>
              <a:buClr>
                <a:srgbClr val="FF0000"/>
              </a:buClr>
              <a:buSzPct val="80000"/>
            </a:pPr>
            <a:r>
              <a:rPr lang="de-DE" sz="2400" dirty="0">
                <a:solidFill>
                  <a:srgbClr val="000000"/>
                </a:solidFill>
                <a:latin typeface="Arial" panose="020B0604020202020204" pitchFamily="34" charset="0"/>
              </a:rPr>
              <a:t>Realistische </a:t>
            </a:r>
            <a:r>
              <a:rPr lang="de-DE" sz="2400" dirty="0">
                <a:solidFill>
                  <a:srgbClr val="000000"/>
                </a:solidFill>
                <a:latin typeface="Arial" panose="020B0604020202020204" pitchFamily="34" charset="0"/>
              </a:rPr>
              <a:t>Selbsteinschätzung:</a:t>
            </a:r>
          </a:p>
          <a:p>
            <a:pPr marL="257209" indent="-257209">
              <a:spcAft>
                <a:spcPts val="525"/>
              </a:spcAft>
              <a:buClr>
                <a:srgbClr val="FF0000"/>
              </a:buClr>
              <a:buSzPct val="80000"/>
              <a:buFont typeface="Wingdings" panose="05000000000000000000" pitchFamily="2" charset="2"/>
              <a:buChar char="Ø"/>
            </a:pPr>
            <a:r>
              <a:rPr lang="de-DE" sz="2400" dirty="0">
                <a:solidFill>
                  <a:srgbClr val="000000"/>
                </a:solidFill>
                <a:latin typeface="Arial" panose="020B0604020202020204" pitchFamily="34" charset="0"/>
              </a:rPr>
              <a:t>Interessen und Stärken kennen</a:t>
            </a:r>
            <a:endParaRPr lang="de-DE" sz="2400" dirty="0">
              <a:solidFill>
                <a:srgbClr val="000000"/>
              </a:solidFill>
              <a:latin typeface="Arial" panose="020B0604020202020204" pitchFamily="34" charset="0"/>
            </a:endParaRPr>
          </a:p>
          <a:p>
            <a:pPr>
              <a:spcAft>
                <a:spcPts val="525"/>
              </a:spcAft>
              <a:buClr>
                <a:srgbClr val="FF0000"/>
              </a:buClr>
              <a:buSzPct val="80000"/>
            </a:pPr>
            <a:r>
              <a:rPr lang="de-DE" sz="2400" dirty="0">
                <a:solidFill>
                  <a:srgbClr val="000000"/>
                </a:solidFill>
                <a:latin typeface="Arial" panose="020B0604020202020204" pitchFamily="34" charset="0"/>
              </a:rPr>
              <a:t>Umfassend </a:t>
            </a:r>
            <a:r>
              <a:rPr lang="de-DE" sz="2400" dirty="0">
                <a:solidFill>
                  <a:srgbClr val="000000"/>
                </a:solidFill>
                <a:latin typeface="Arial" panose="020B0604020202020204" pitchFamily="34" charset="0"/>
              </a:rPr>
              <a:t>informieren:</a:t>
            </a:r>
          </a:p>
          <a:p>
            <a:pPr marL="257209" indent="-257209">
              <a:spcAft>
                <a:spcPts val="525"/>
              </a:spcAft>
              <a:buClr>
                <a:srgbClr val="FF0000"/>
              </a:buClr>
              <a:buSzPct val="80000"/>
              <a:buFont typeface="Wingdings" panose="05000000000000000000" pitchFamily="2" charset="2"/>
              <a:buChar char="Ø"/>
            </a:pPr>
            <a:r>
              <a:rPr lang="de-DE" sz="2400" dirty="0">
                <a:solidFill>
                  <a:srgbClr val="000000"/>
                </a:solidFill>
                <a:latin typeface="Arial" panose="020B0604020202020204" pitchFamily="34" charset="0"/>
              </a:rPr>
              <a:t>Überblick </a:t>
            </a:r>
            <a:r>
              <a:rPr lang="de-DE" sz="2400" dirty="0">
                <a:solidFill>
                  <a:srgbClr val="000000"/>
                </a:solidFill>
                <a:latin typeface="Arial" panose="020B0604020202020204" pitchFamily="34" charset="0"/>
              </a:rPr>
              <a:t>über den </a:t>
            </a:r>
            <a:r>
              <a:rPr lang="de-DE" sz="2400" dirty="0">
                <a:solidFill>
                  <a:srgbClr val="000000"/>
                </a:solidFill>
                <a:latin typeface="Arial" panose="020B0604020202020204" pitchFamily="34" charset="0"/>
              </a:rPr>
              <a:t>Studienbereich</a:t>
            </a:r>
            <a:endParaRPr lang="de-DE" sz="2400" dirty="0">
              <a:solidFill>
                <a:srgbClr val="000000"/>
              </a:solidFill>
              <a:latin typeface="Arial" panose="020B0604020202020204" pitchFamily="34" charset="0"/>
            </a:endParaRPr>
          </a:p>
        </p:txBody>
      </p:sp>
      <p:sp>
        <p:nvSpPr>
          <p:cNvPr id="8" name="Rechteck 7"/>
          <p:cNvSpPr/>
          <p:nvPr/>
        </p:nvSpPr>
        <p:spPr>
          <a:xfrm>
            <a:off x="8609834" y="3234037"/>
            <a:ext cx="3051029" cy="2308324"/>
          </a:xfrm>
          <a:prstGeom prst="rect">
            <a:avLst/>
          </a:prstGeom>
        </p:spPr>
        <p:txBody>
          <a:bodyPr wrap="square">
            <a:spAutoFit/>
          </a:bodyPr>
          <a:lstStyle/>
          <a:p>
            <a:pPr marL="342774" lvl="1">
              <a:spcAft>
                <a:spcPts val="525"/>
              </a:spcAft>
              <a:buClr>
                <a:srgbClr val="FF0000"/>
              </a:buClr>
              <a:buSzPct val="80000"/>
            </a:pPr>
            <a:r>
              <a:rPr lang="de-DE" sz="2400" dirty="0">
                <a:solidFill>
                  <a:srgbClr val="000000"/>
                </a:solidFill>
                <a:latin typeface="Arial" panose="020B0604020202020204" pitchFamily="34" charset="0"/>
              </a:rPr>
              <a:t>Eingrenzung der Angebote auf das gewünschte </a:t>
            </a:r>
            <a:r>
              <a:rPr lang="de-DE" sz="2400" dirty="0">
                <a:solidFill>
                  <a:srgbClr val="000000"/>
                </a:solidFill>
                <a:latin typeface="Arial" panose="020B0604020202020204" pitchFamily="34" charset="0"/>
              </a:rPr>
              <a:t>Studienangebot, Auswahl </a:t>
            </a:r>
            <a:r>
              <a:rPr lang="de-DE" sz="2400" dirty="0">
                <a:solidFill>
                  <a:srgbClr val="000000"/>
                </a:solidFill>
                <a:latin typeface="Arial" panose="020B0604020202020204" pitchFamily="34" charset="0"/>
              </a:rPr>
              <a:t>des Studiengangs</a:t>
            </a:r>
          </a:p>
        </p:txBody>
      </p:sp>
    </p:spTree>
    <p:custDataLst>
      <p:tags r:id="rId1"/>
    </p:custDataLst>
    <p:extLst>
      <p:ext uri="{BB962C8B-B14F-4D97-AF65-F5344CB8AC3E}">
        <p14:creationId xmlns:p14="http://schemas.microsoft.com/office/powerpoint/2010/main" val="4629873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Studienbereiche nach dem Standardwerk </a:t>
            </a:r>
            <a:r>
              <a:rPr lang="de-DE" sz="2400" dirty="0">
                <a:solidFill>
                  <a:schemeClr val="tx1"/>
                </a:solidFill>
              </a:rPr>
              <a:t>S</a:t>
            </a:r>
            <a:r>
              <a:rPr lang="de-DE" sz="2400" dirty="0" smtClean="0">
                <a:solidFill>
                  <a:schemeClr val="tx1"/>
                </a:solidFill>
              </a:rPr>
              <a:t>tudienwahl</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5" name="0"/>
          <p:cNvSpPr/>
          <p:nvPr/>
        </p:nvSpPr>
        <p:spPr>
          <a:xfrm>
            <a:off x="385842" y="1025268"/>
            <a:ext cx="5735558" cy="429876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6438" lvl="1" indent="-256438">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Agrar-, Forst- und Ernährungs-</a:t>
            </a:r>
            <a:br>
              <a:rPr lang="de-DE" sz="2400" b="1" dirty="0">
                <a:solidFill>
                  <a:schemeClr val="tx1"/>
                </a:solidFill>
                <a:latin typeface="Arial" panose="020B0604020202020204" pitchFamily="34" charset="0"/>
              </a:rPr>
            </a:br>
            <a:r>
              <a:rPr lang="de-DE" sz="2400" b="1" dirty="0" err="1">
                <a:solidFill>
                  <a:schemeClr val="tx1"/>
                </a:solidFill>
                <a:latin typeface="Arial" panose="020B0604020202020204" pitchFamily="34" charset="0"/>
              </a:rPr>
              <a:t>wissenschaften</a:t>
            </a:r>
            <a:r>
              <a:rPr lang="de-DE" sz="2400" b="1" dirty="0">
                <a:solidFill>
                  <a:schemeClr val="tx1"/>
                </a:solidFill>
                <a:latin typeface="Arial" panose="020B0604020202020204" pitchFamily="34" charset="0"/>
              </a:rPr>
              <a:t> (</a:t>
            </a:r>
            <a:r>
              <a:rPr lang="de-DE" sz="2400" dirty="0">
                <a:solidFill>
                  <a:schemeClr val="tx1"/>
                </a:solidFill>
                <a:latin typeface="Arial" panose="020B0604020202020204" pitchFamily="34" charset="0"/>
              </a:rPr>
              <a:t>5 Studienfelder)</a:t>
            </a:r>
          </a:p>
          <a:p>
            <a:pPr marL="256438" lvl="1" indent="-256438">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Ingenieurwissenschaften </a:t>
            </a:r>
            <a:r>
              <a:rPr lang="de-DE" sz="2400" dirty="0">
                <a:solidFill>
                  <a:schemeClr val="tx1"/>
                </a:solidFill>
                <a:latin typeface="Arial" panose="020B0604020202020204" pitchFamily="34" charset="0"/>
              </a:rPr>
              <a:t>(24 Studienfelder)</a:t>
            </a:r>
          </a:p>
          <a:p>
            <a:pPr marL="256438" lvl="1" indent="-256438">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Mathematik, Naturwissenschaften </a:t>
            </a:r>
            <a:br>
              <a:rPr lang="de-DE" sz="2400" b="1" dirty="0">
                <a:solidFill>
                  <a:schemeClr val="tx1"/>
                </a:solidFill>
                <a:latin typeface="Arial" panose="020B0604020202020204" pitchFamily="34" charset="0"/>
              </a:rPr>
            </a:br>
            <a:r>
              <a:rPr lang="de-DE" sz="2400" dirty="0">
                <a:solidFill>
                  <a:schemeClr val="tx1"/>
                </a:solidFill>
                <a:latin typeface="Arial" panose="020B0604020202020204" pitchFamily="34" charset="0"/>
              </a:rPr>
              <a:t>(7 Studienfelder)</a:t>
            </a:r>
          </a:p>
          <a:p>
            <a:pPr marL="256438" lvl="1" indent="-256438">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Medizin, Gesundheitswissenschaften, </a:t>
            </a:r>
            <a:br>
              <a:rPr lang="de-DE" sz="2400" b="1" dirty="0">
                <a:solidFill>
                  <a:schemeClr val="tx1"/>
                </a:solidFill>
                <a:latin typeface="Arial" panose="020B0604020202020204" pitchFamily="34" charset="0"/>
              </a:rPr>
            </a:br>
            <a:r>
              <a:rPr lang="de-DE" sz="2400" b="1" dirty="0">
                <a:solidFill>
                  <a:schemeClr val="tx1"/>
                </a:solidFill>
                <a:latin typeface="Arial" panose="020B0604020202020204" pitchFamily="34" charset="0"/>
              </a:rPr>
              <a:t>Psychologie, Sport </a:t>
            </a:r>
            <a:r>
              <a:rPr lang="de-DE" sz="2400" dirty="0">
                <a:solidFill>
                  <a:schemeClr val="tx1"/>
                </a:solidFill>
                <a:latin typeface="Arial" panose="020B0604020202020204" pitchFamily="34" charset="0"/>
              </a:rPr>
              <a:t>(6 Studienfelder)</a:t>
            </a:r>
          </a:p>
          <a:p>
            <a:pPr marL="256438" lvl="1" indent="-256438">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Wirtschaftswissenschaften </a:t>
            </a:r>
            <a:r>
              <a:rPr lang="de-DE" sz="2400" dirty="0">
                <a:solidFill>
                  <a:schemeClr val="tx1"/>
                </a:solidFill>
                <a:latin typeface="Arial" panose="020B0604020202020204" pitchFamily="34" charset="0"/>
              </a:rPr>
              <a:t>(16 Studienfelder</a:t>
            </a:r>
            <a:r>
              <a:rPr lang="de-DE" sz="2400" dirty="0">
                <a:solidFill>
                  <a:schemeClr val="tx1"/>
                </a:solidFill>
                <a:latin typeface="Arial" panose="020B0604020202020204" pitchFamily="34" charset="0"/>
              </a:rPr>
              <a:t>)</a:t>
            </a:r>
          </a:p>
        </p:txBody>
      </p:sp>
      <p:sp>
        <p:nvSpPr>
          <p:cNvPr id="6" name="Rechteck 5"/>
          <p:cNvSpPr/>
          <p:nvPr/>
        </p:nvSpPr>
        <p:spPr>
          <a:xfrm>
            <a:off x="6119813" y="1043469"/>
            <a:ext cx="5821707" cy="4106252"/>
          </a:xfrm>
          <a:prstGeom prst="rect">
            <a:avLst/>
          </a:prstGeom>
        </p:spPr>
        <p:txBody>
          <a:bodyPr wrap="square">
            <a:spAutoFit/>
          </a:bodyPr>
          <a:lstStyle/>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Rechts-, Sozialwissenschaften </a:t>
            </a:r>
            <a:r>
              <a:rPr lang="de-DE" sz="2400" dirty="0">
                <a:latin typeface="Arial" panose="020B0604020202020204" pitchFamily="34" charset="0"/>
              </a:rPr>
              <a:t>(5 Studienfelder)</a:t>
            </a:r>
          </a:p>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Erziehungs-</a:t>
            </a:r>
            <a:r>
              <a:rPr lang="de-DE" sz="2400" b="1" dirty="0">
                <a:latin typeface="Arial" panose="020B0604020202020204" pitchFamily="34" charset="0"/>
              </a:rPr>
              <a:t>, Bildungswissenschaften </a:t>
            </a:r>
          </a:p>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Sprach-, Kulturwissenschaften </a:t>
            </a:r>
            <a:r>
              <a:rPr lang="de-DE" sz="2400" dirty="0">
                <a:latin typeface="Arial" panose="020B0604020202020204" pitchFamily="34" charset="0"/>
              </a:rPr>
              <a:t>(17 Studienfelder)</a:t>
            </a:r>
          </a:p>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Kunst, Musik </a:t>
            </a:r>
            <a:r>
              <a:rPr lang="de-DE" sz="2400" dirty="0">
                <a:latin typeface="Arial" panose="020B0604020202020204" pitchFamily="34" charset="0"/>
              </a:rPr>
              <a:t>(5 Studienfelder)</a:t>
            </a:r>
          </a:p>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Lehramtsausbildung </a:t>
            </a:r>
            <a:r>
              <a:rPr lang="de-DE" sz="2400" dirty="0">
                <a:latin typeface="Arial" panose="020B0604020202020204" pitchFamily="34" charset="0"/>
              </a:rPr>
              <a:t>(5 Schulformen)</a:t>
            </a:r>
          </a:p>
          <a:p>
            <a:pPr marL="256438" lvl="1" indent="-256438">
              <a:spcAft>
                <a:spcPts val="525"/>
              </a:spcAft>
              <a:buClr>
                <a:srgbClr val="FF0000"/>
              </a:buClr>
              <a:buSzPct val="80000"/>
              <a:buFont typeface="Wingdings" panose="05000000000000000000" pitchFamily="2" charset="2"/>
              <a:buChar char="§"/>
            </a:pPr>
            <a:r>
              <a:rPr lang="de-DE" sz="2400" b="1" dirty="0">
                <a:latin typeface="Arial" panose="020B0604020202020204" pitchFamily="34" charset="0"/>
              </a:rPr>
              <a:t>Öffentliche Verwaltung </a:t>
            </a:r>
            <a:r>
              <a:rPr lang="de-DE" sz="2400" dirty="0">
                <a:latin typeface="Arial" panose="020B0604020202020204" pitchFamily="34" charset="0"/>
              </a:rPr>
              <a:t>(18 </a:t>
            </a:r>
            <a:r>
              <a:rPr lang="de-DE" sz="2400" dirty="0">
                <a:latin typeface="Arial" panose="020B0604020202020204" pitchFamily="34" charset="0"/>
              </a:rPr>
              <a:t>Ausbildungswege/Studienoptionen</a:t>
            </a:r>
            <a:r>
              <a:rPr lang="de-DE" sz="2400" dirty="0">
                <a:latin typeface="Arial" panose="020B0604020202020204" pitchFamily="34" charset="0"/>
              </a:rPr>
              <a:t>)</a:t>
            </a:r>
          </a:p>
        </p:txBody>
      </p:sp>
      <p:pic>
        <p:nvPicPr>
          <p:cNvPr id="10" name="Grafik 9"/>
          <p:cNvPicPr>
            <a:picLocks noChangeAspect="1"/>
          </p:cNvPicPr>
          <p:nvPr/>
        </p:nvPicPr>
        <p:blipFill>
          <a:blip r:embed="rId4"/>
          <a:stretch>
            <a:fillRect/>
          </a:stretch>
        </p:blipFill>
        <p:spPr>
          <a:xfrm>
            <a:off x="3037839" y="5408854"/>
            <a:ext cx="5920919" cy="944920"/>
          </a:xfrm>
          <a:prstGeom prst="rect">
            <a:avLst/>
          </a:prstGeom>
        </p:spPr>
      </p:pic>
    </p:spTree>
    <p:custDataLst>
      <p:tags r:id="rId1"/>
    </p:custDataLst>
    <p:extLst>
      <p:ext uri="{BB962C8B-B14F-4D97-AF65-F5344CB8AC3E}">
        <p14:creationId xmlns:p14="http://schemas.microsoft.com/office/powerpoint/2010/main" val="2466860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p:cNvPicPr>
          <p:nvPr/>
        </p:nvPicPr>
        <p:blipFill>
          <a:blip r:embed="rId3">
            <a:extLst>
              <a:ext uri="{28A0092B-C50C-407E-A947-70E740481C1C}">
                <a14:useLocalDpi xmlns:a14="http://schemas.microsoft.com/office/drawing/2010/main" val="0"/>
              </a:ext>
            </a:extLst>
          </a:blip>
          <a:stretch>
            <a:fillRect/>
          </a:stretch>
        </p:blipFill>
        <p:spPr>
          <a:xfrm>
            <a:off x="307818" y="54321"/>
            <a:ext cx="8603750" cy="3813093"/>
          </a:xfrm>
          <a:prstGeom prst="rect">
            <a:avLst/>
          </a:prstGeom>
        </p:spPr>
      </p:pic>
      <p:sp>
        <p:nvSpPr>
          <p:cNvPr id="3" name="0"/>
          <p:cNvSpPr/>
          <p:nvPr/>
        </p:nvSpPr>
        <p:spPr>
          <a:xfrm>
            <a:off x="3512745" y="4428726"/>
            <a:ext cx="8501024" cy="2252731"/>
          </a:xfrm>
          <a:prstGeom prst="rect">
            <a:avLst/>
          </a:prstGeom>
          <a:solidFill>
            <a:srgbClr val="FFC6CD">
              <a:alpha val="43137"/>
            </a:srgbClr>
          </a:solidFill>
          <a:ln w="20955" cap="flat" cmpd="sng" algn="ctr">
            <a:noFill/>
            <a:prstDash val="solid"/>
          </a:ln>
          <a:effectLs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i="1" dirty="0" smtClean="0">
                <a:solidFill>
                  <a:schemeClr val="tx1"/>
                </a:solidFill>
              </a:rPr>
              <a:t>„</a:t>
            </a:r>
            <a:r>
              <a:rPr lang="de-DE" sz="2400" i="1" dirty="0">
                <a:solidFill>
                  <a:schemeClr val="tx1"/>
                </a:solidFill>
              </a:rPr>
              <a:t>Die Studiengänge in diesem Bereich heißen z.B. </a:t>
            </a:r>
            <a:r>
              <a:rPr lang="de-DE" sz="2400" i="1" dirty="0">
                <a:solidFill>
                  <a:schemeClr val="tx1"/>
                </a:solidFill>
              </a:rPr>
              <a:t>Forstwissenschaften, Forstwirtschaft, Waldwirtschaft und Umwelt oder Urbanes Baum- und Waldmanagement. </a:t>
            </a:r>
            <a:br>
              <a:rPr lang="de-DE" sz="2400" i="1" dirty="0">
                <a:solidFill>
                  <a:schemeClr val="tx1"/>
                </a:solidFill>
              </a:rPr>
            </a:br>
            <a:r>
              <a:rPr lang="de-DE" sz="2400" i="1" dirty="0">
                <a:solidFill>
                  <a:schemeClr val="tx1"/>
                </a:solidFill>
              </a:rPr>
              <a:t>Je nach Schwerpunkt beschäftigen sich die Studierenden eher mit wirtschaftlichen, umweltnaturwissenschaftlichen oder ingenieurwissenschaftlichen </a:t>
            </a:r>
            <a:r>
              <a:rPr lang="de-DE" sz="2400" i="1" dirty="0">
                <a:solidFill>
                  <a:schemeClr val="tx1"/>
                </a:solidFill>
              </a:rPr>
              <a:t>Themen (…)“ </a:t>
            </a:r>
            <a:r>
              <a:rPr lang="de-DE" sz="2400" dirty="0">
                <a:solidFill>
                  <a:schemeClr val="tx1"/>
                </a:solidFill>
              </a:rPr>
              <a:t>(studienwahl.de)</a:t>
            </a:r>
            <a:endParaRPr lang="de-DE" sz="2400" dirty="0">
              <a:solidFill>
                <a:schemeClr val="tx1"/>
              </a:solidFill>
              <a:latin typeface="Arial" panose="020B0604020202020204" pitchFamily="34" charset="0"/>
            </a:endParaRPr>
          </a:p>
        </p:txBody>
      </p:sp>
      <p:sp>
        <p:nvSpPr>
          <p:cNvPr id="4" name="Rechteck 3"/>
          <p:cNvSpPr/>
          <p:nvPr/>
        </p:nvSpPr>
        <p:spPr>
          <a:xfrm>
            <a:off x="6121400" y="521832"/>
            <a:ext cx="2790168" cy="16691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13"/>
          </a:p>
        </p:txBody>
      </p:sp>
      <p:cxnSp>
        <p:nvCxnSpPr>
          <p:cNvPr id="6" name="Gerade Verbindung mit Pfeil 5"/>
          <p:cNvCxnSpPr/>
          <p:nvPr/>
        </p:nvCxnSpPr>
        <p:spPr>
          <a:xfrm flipH="1">
            <a:off x="6971168" y="2190939"/>
            <a:ext cx="606582" cy="209135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514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err="1" smtClean="0"/>
              <a:t>It‘s</a:t>
            </a:r>
            <a:r>
              <a:rPr lang="de-DE" sz="2400" dirty="0" smtClean="0"/>
              <a:t> a </a:t>
            </a:r>
            <a:r>
              <a:rPr lang="de-DE" sz="2400" dirty="0" err="1" smtClean="0"/>
              <a:t>match</a:t>
            </a:r>
            <a:r>
              <a:rPr lang="de-DE" sz="2400" dirty="0" smtClean="0"/>
              <a:t>! – </a:t>
            </a:r>
            <a:r>
              <a:rPr lang="de-DE" sz="2400" dirty="0" smtClean="0"/>
              <a:t>Oder…?</a:t>
            </a:r>
            <a:endParaRPr lang="de-DE" sz="2400" dirty="0"/>
          </a:p>
        </p:txBody>
      </p:sp>
      <p:sp>
        <p:nvSpPr>
          <p:cNvPr id="4" name="Fußzeilenplatzhalter 3"/>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pic>
        <p:nvPicPr>
          <p:cNvPr id="3074" name="Picture 2" descr="Puzz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8287" y="2074942"/>
            <a:ext cx="3063053" cy="3063054"/>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10435103" y="6633683"/>
            <a:ext cx="1491114" cy="207749"/>
          </a:xfrm>
          <a:prstGeom prst="rect">
            <a:avLst/>
          </a:prstGeom>
          <a:noFill/>
        </p:spPr>
        <p:txBody>
          <a:bodyPr wrap="none" rtlCol="0">
            <a:spAutoFit/>
          </a:bodyPr>
          <a:lstStyle/>
          <a:p>
            <a:r>
              <a:rPr lang="en-US" sz="750" dirty="0"/>
              <a:t>Icon: </a:t>
            </a:r>
            <a:r>
              <a:rPr lang="en-US" sz="750" dirty="0" err="1">
                <a:hlinkClick r:id="rId4"/>
              </a:rPr>
              <a:t>Freepik</a:t>
            </a:r>
            <a:r>
              <a:rPr lang="en-US" sz="750" dirty="0"/>
              <a:t> von </a:t>
            </a:r>
            <a:r>
              <a:rPr lang="en-US" sz="750" dirty="0">
                <a:hlinkClick r:id="rId5"/>
              </a:rPr>
              <a:t>Flaticon</a:t>
            </a:r>
            <a:r>
              <a:rPr lang="en-US" sz="750" dirty="0"/>
              <a:t>.com</a:t>
            </a:r>
            <a:endParaRPr lang="de-DE" sz="750" dirty="0"/>
          </a:p>
        </p:txBody>
      </p:sp>
    </p:spTree>
    <p:extLst>
      <p:ext uri="{BB962C8B-B14F-4D97-AF65-F5344CB8AC3E}">
        <p14:creationId xmlns:p14="http://schemas.microsoft.com/office/powerpoint/2010/main" val="3995162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Online-</a:t>
            </a:r>
            <a:r>
              <a:rPr lang="de-DE" sz="2400" dirty="0" err="1" smtClean="0">
                <a:solidFill>
                  <a:schemeClr val="tx1"/>
                </a:solidFill>
              </a:rPr>
              <a:t>Self</a:t>
            </a:r>
            <a:r>
              <a:rPr lang="de-DE" sz="2400" dirty="0" smtClean="0">
                <a:solidFill>
                  <a:schemeClr val="tx1"/>
                </a:solidFill>
              </a:rPr>
              <a:t>-Assessments zur Studienorientierung</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5" y="1859153"/>
            <a:ext cx="5800852" cy="315821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613" b="1" dirty="0">
              <a:solidFill>
                <a:srgbClr val="000000"/>
              </a:solidFill>
              <a:latin typeface="Arial" panose="020B0604020202020204" pitchFamily="34" charset="0"/>
            </a:endParaRPr>
          </a:p>
          <a:p>
            <a:pPr>
              <a:spcAft>
                <a:spcPts val="525"/>
              </a:spcAft>
              <a:buClr>
                <a:srgbClr val="FF0000"/>
              </a:buClr>
              <a:buSzPct val="80000"/>
            </a:pPr>
            <a:endParaRPr lang="de-DE" sz="1613" b="1" dirty="0">
              <a:solidFill>
                <a:srgbClr val="000000"/>
              </a:solidFill>
              <a:latin typeface="Arial" panose="020B0604020202020204" pitchFamily="34" charset="0"/>
            </a:endParaRPr>
          </a:p>
          <a:p>
            <a:pPr>
              <a:spcAft>
                <a:spcPts val="525"/>
              </a:spcAft>
              <a:buClr>
                <a:srgbClr val="FF0000"/>
              </a:buClr>
              <a:buSzPct val="80000"/>
            </a:pPr>
            <a:endParaRPr lang="de-DE" sz="1049" dirty="0">
              <a:solidFill>
                <a:srgbClr val="0000FF"/>
              </a:solidFill>
              <a:latin typeface="Arial" panose="020B0604020202020204" pitchFamily="34" charset="0"/>
            </a:endParaRPr>
          </a:p>
        </p:txBody>
      </p:sp>
      <p:sp>
        <p:nvSpPr>
          <p:cNvPr id="5" name="0"/>
          <p:cNvSpPr/>
          <p:nvPr/>
        </p:nvSpPr>
        <p:spPr>
          <a:xfrm>
            <a:off x="688063" y="1195057"/>
            <a:ext cx="10900373" cy="438130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lvl="1" algn="ctr">
              <a:spcAft>
                <a:spcPts val="525"/>
              </a:spcAft>
              <a:buClr>
                <a:srgbClr val="FF0000"/>
              </a:buClr>
              <a:buSzPct val="80000"/>
            </a:pPr>
            <a:r>
              <a:rPr lang="de-DE" sz="2700" b="1" dirty="0">
                <a:solidFill>
                  <a:srgbClr val="000000"/>
                </a:solidFill>
                <a:latin typeface="Arial" panose="020B0604020202020204" pitchFamily="34" charset="0"/>
                <a:hlinkClick r:id="rId4"/>
              </a:rPr>
              <a:t>http</a:t>
            </a:r>
            <a:r>
              <a:rPr lang="de-DE" sz="2700" b="1" dirty="0">
                <a:solidFill>
                  <a:srgbClr val="000000"/>
                </a:solidFill>
                <a:latin typeface="Arial" panose="020B0604020202020204" pitchFamily="34" charset="0"/>
                <a:hlinkClick r:id="rId4"/>
              </a:rPr>
              <a:t>://www.osa-portal.de</a:t>
            </a:r>
            <a:r>
              <a:rPr lang="de-DE" sz="1800" b="1" dirty="0">
                <a:solidFill>
                  <a:srgbClr val="000000"/>
                </a:solidFill>
                <a:latin typeface="Arial" panose="020B0604020202020204" pitchFamily="34" charset="0"/>
              </a:rPr>
              <a:t/>
            </a:r>
            <a:br>
              <a:rPr lang="de-DE" sz="1800" b="1" dirty="0">
                <a:solidFill>
                  <a:srgbClr val="000000"/>
                </a:solidFill>
                <a:latin typeface="Arial" panose="020B0604020202020204" pitchFamily="34" charset="0"/>
              </a:rPr>
            </a:br>
            <a:endParaRPr lang="de-DE" sz="1800" b="1" dirty="0">
              <a:solidFill>
                <a:srgbClr val="000000"/>
              </a:solidFill>
              <a:latin typeface="Arial" panose="020B0604020202020204" pitchFamily="34" charset="0"/>
            </a:endParaRPr>
          </a:p>
          <a:p>
            <a:pPr marL="256438" lvl="1" indent="-256438">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OSA-Portal: Schneller Überblick über die unterschiedlichen Angebote der Hochschulen – Liste nach Studienbereichen, Suchfunktion</a:t>
            </a:r>
          </a:p>
          <a:p>
            <a:pPr marL="0" lvl="1">
              <a:spcAft>
                <a:spcPts val="525"/>
              </a:spcAft>
              <a:buClr>
                <a:srgbClr val="FF0000"/>
              </a:buClr>
              <a:buSzPct val="80000"/>
            </a:pPr>
            <a:endParaRPr lang="de-DE" sz="2400" dirty="0">
              <a:solidFill>
                <a:srgbClr val="000000"/>
              </a:solidFill>
              <a:latin typeface="Arial" panose="020B0604020202020204" pitchFamily="34" charset="0"/>
            </a:endParaRPr>
          </a:p>
          <a:p>
            <a:pPr marL="0" lvl="1">
              <a:spcAft>
                <a:spcPts val="525"/>
              </a:spcAft>
              <a:buClr>
                <a:srgbClr val="FF0000"/>
              </a:buClr>
              <a:buSzPct val="80000"/>
            </a:pPr>
            <a:r>
              <a:rPr lang="de-DE" sz="2400" b="1" dirty="0">
                <a:solidFill>
                  <a:schemeClr val="tx1"/>
                </a:solidFill>
                <a:latin typeface="Arial" panose="020B0604020202020204" pitchFamily="34" charset="0"/>
              </a:rPr>
              <a:t>PRO: </a:t>
            </a:r>
            <a:r>
              <a:rPr lang="de-DE" sz="2400" dirty="0">
                <a:solidFill>
                  <a:schemeClr val="tx1"/>
                </a:solidFill>
                <a:latin typeface="Arial" panose="020B0604020202020204" pitchFamily="34" charset="0"/>
              </a:rPr>
              <a:t>Es müssen nicht alle Hochschulwebsites einzeln ausgewertet werden, um die Tests zu finden</a:t>
            </a:r>
          </a:p>
          <a:p>
            <a:pPr marL="0" lvl="1">
              <a:spcAft>
                <a:spcPts val="525"/>
              </a:spcAft>
              <a:buClr>
                <a:srgbClr val="FF0000"/>
              </a:buClr>
              <a:buSzPct val="80000"/>
            </a:pPr>
            <a:r>
              <a:rPr lang="de-DE" sz="2400" b="1" dirty="0">
                <a:solidFill>
                  <a:schemeClr val="tx1"/>
                </a:solidFill>
                <a:latin typeface="Arial" panose="020B0604020202020204" pitchFamily="34" charset="0"/>
              </a:rPr>
              <a:t>CONTRA: </a:t>
            </a:r>
            <a:r>
              <a:rPr lang="de-DE" sz="2400" dirty="0">
                <a:solidFill>
                  <a:schemeClr val="tx1"/>
                </a:solidFill>
                <a:latin typeface="Arial" panose="020B0604020202020204" pitchFamily="34" charset="0"/>
              </a:rPr>
              <a:t>Nicht alle Anbieter haben ihr </a:t>
            </a:r>
            <a:r>
              <a:rPr lang="de-DE" sz="2400" dirty="0">
                <a:solidFill>
                  <a:schemeClr val="tx1"/>
                </a:solidFill>
                <a:latin typeface="Arial" panose="020B0604020202020204" pitchFamily="34" charset="0"/>
              </a:rPr>
              <a:t>OSA-Angebot auch </a:t>
            </a:r>
            <a:r>
              <a:rPr lang="de-DE" sz="2400" dirty="0">
                <a:solidFill>
                  <a:schemeClr val="tx1"/>
                </a:solidFill>
                <a:latin typeface="Arial" panose="020B0604020202020204" pitchFamily="34" charset="0"/>
              </a:rPr>
              <a:t>im Portal verlinkt! </a:t>
            </a:r>
          </a:p>
          <a:p>
            <a:pPr marL="0" lvl="1">
              <a:spcAft>
                <a:spcPts val="525"/>
              </a:spcAft>
              <a:buClr>
                <a:srgbClr val="FF0000"/>
              </a:buClr>
              <a:buSzPct val="80000"/>
            </a:pPr>
            <a:endParaRPr lang="de-DE" sz="2400" dirty="0">
              <a:solidFill>
                <a:srgbClr val="C00000"/>
              </a:solidFill>
              <a:latin typeface="Arial" panose="020B0604020202020204" pitchFamily="34" charset="0"/>
            </a:endParaRPr>
          </a:p>
          <a:p>
            <a:pPr marL="256438" lvl="1" indent="-256438">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Studienbereich noch nicht eingegrenzt? </a:t>
            </a:r>
            <a:br>
              <a:rPr lang="de-DE" sz="2400" dirty="0">
                <a:solidFill>
                  <a:schemeClr val="tx1"/>
                </a:solidFill>
                <a:latin typeface="Arial" panose="020B0604020202020204" pitchFamily="34" charset="0"/>
              </a:rPr>
            </a:br>
            <a:r>
              <a:rPr lang="de-DE" sz="2400" dirty="0">
                <a:solidFill>
                  <a:srgbClr val="000000"/>
                </a:solidFill>
                <a:latin typeface="Arial" panose="020B0604020202020204" pitchFamily="34" charset="0"/>
              </a:rPr>
              <a:t>Eine Liste für </a:t>
            </a:r>
            <a:r>
              <a:rPr lang="de-DE" sz="2400" b="1" dirty="0">
                <a:solidFill>
                  <a:srgbClr val="000000"/>
                </a:solidFill>
                <a:latin typeface="Arial" panose="020B0604020202020204" pitchFamily="34" charset="0"/>
              </a:rPr>
              <a:t>fachübergreifende Orientierungstests </a:t>
            </a:r>
            <a:r>
              <a:rPr lang="de-DE" sz="2400" dirty="0">
                <a:solidFill>
                  <a:srgbClr val="000000"/>
                </a:solidFill>
                <a:latin typeface="Arial" panose="020B0604020202020204" pitchFamily="34" charset="0"/>
              </a:rPr>
              <a:t>ist verfügbar</a:t>
            </a:r>
          </a:p>
        </p:txBody>
      </p:sp>
    </p:spTree>
    <p:custDataLst>
      <p:tags r:id="rId1"/>
    </p:custDataLst>
    <p:extLst>
      <p:ext uri="{BB962C8B-B14F-4D97-AF65-F5344CB8AC3E}">
        <p14:creationId xmlns:p14="http://schemas.microsoft.com/office/powerpoint/2010/main" val="1697691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err="1" smtClean="0">
                <a:solidFill>
                  <a:schemeClr val="tx1"/>
                </a:solidFill>
              </a:rPr>
              <a:t>StudiChecks</a:t>
            </a:r>
            <a:r>
              <a:rPr lang="de-DE" sz="2400" dirty="0" smtClean="0">
                <a:solidFill>
                  <a:schemeClr val="tx1"/>
                </a:solidFill>
              </a:rPr>
              <a:t> (NRW)</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5" y="1859153"/>
            <a:ext cx="5800852" cy="315821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613" b="1" dirty="0">
              <a:solidFill>
                <a:srgbClr val="000000"/>
              </a:solidFill>
              <a:latin typeface="Arial" panose="020B0604020202020204" pitchFamily="34" charset="0"/>
            </a:endParaRPr>
          </a:p>
          <a:p>
            <a:pPr>
              <a:spcAft>
                <a:spcPts val="525"/>
              </a:spcAft>
              <a:buClr>
                <a:srgbClr val="FF0000"/>
              </a:buClr>
              <a:buSzPct val="80000"/>
            </a:pPr>
            <a:endParaRPr lang="de-DE" sz="1613" b="1" dirty="0">
              <a:solidFill>
                <a:srgbClr val="000000"/>
              </a:solidFill>
              <a:latin typeface="Arial" panose="020B0604020202020204" pitchFamily="34" charset="0"/>
            </a:endParaRPr>
          </a:p>
          <a:p>
            <a:pPr>
              <a:spcAft>
                <a:spcPts val="525"/>
              </a:spcAft>
              <a:buClr>
                <a:srgbClr val="FF0000"/>
              </a:buClr>
              <a:buSzPct val="80000"/>
            </a:pPr>
            <a:endParaRPr lang="de-DE" sz="1049" dirty="0">
              <a:solidFill>
                <a:srgbClr val="0000FF"/>
              </a:solidFill>
              <a:latin typeface="Arial" panose="020B0604020202020204" pitchFamily="34" charset="0"/>
            </a:endParaRPr>
          </a:p>
        </p:txBody>
      </p:sp>
      <p:sp>
        <p:nvSpPr>
          <p:cNvPr id="5" name="0"/>
          <p:cNvSpPr/>
          <p:nvPr/>
        </p:nvSpPr>
        <p:spPr>
          <a:xfrm>
            <a:off x="930285" y="1186004"/>
            <a:ext cx="10830166" cy="4634508"/>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000000"/>
                </a:solidFill>
                <a:latin typeface="Arial" panose="020B0604020202020204" pitchFamily="34" charset="0"/>
              </a:rPr>
              <a:t>Das Studienfeld steht </a:t>
            </a:r>
            <a:r>
              <a:rPr lang="de-DE" sz="2400" b="1" dirty="0">
                <a:solidFill>
                  <a:srgbClr val="000000"/>
                </a:solidFill>
                <a:latin typeface="Arial" panose="020B0604020202020204" pitchFamily="34" charset="0"/>
              </a:rPr>
              <a:t>fest, aber entsprechen </a:t>
            </a:r>
            <a:r>
              <a:rPr lang="de-DE" sz="2400" b="1" dirty="0">
                <a:solidFill>
                  <a:srgbClr val="000000"/>
                </a:solidFill>
                <a:latin typeface="Arial" panose="020B0604020202020204" pitchFamily="34" charset="0"/>
              </a:rPr>
              <a:t>meine Kenntnisse den Anforderungen?</a:t>
            </a:r>
          </a:p>
          <a:p>
            <a:pPr>
              <a:spcAft>
                <a:spcPts val="525"/>
              </a:spcAft>
              <a:buClr>
                <a:srgbClr val="FF0000"/>
              </a:buClr>
              <a:buSzPct val="80000"/>
            </a:pPr>
            <a:r>
              <a:rPr lang="de-DE" sz="2400" dirty="0">
                <a:solidFill>
                  <a:srgbClr val="000000"/>
                </a:solidFill>
                <a:latin typeface="Arial" panose="020B0604020202020204" pitchFamily="34" charset="0"/>
              </a:rPr>
              <a:t>Voraussetzungen </a:t>
            </a:r>
            <a:r>
              <a:rPr lang="de-DE" sz="2400" dirty="0">
                <a:solidFill>
                  <a:srgbClr val="000000"/>
                </a:solidFill>
                <a:latin typeface="Arial" panose="020B0604020202020204" pitchFamily="34" charset="0"/>
              </a:rPr>
              <a:t>für die Aufnahme eines Studiums an bestimmten </a:t>
            </a:r>
            <a:r>
              <a:rPr lang="de-DE" sz="2400" dirty="0">
                <a:solidFill>
                  <a:srgbClr val="000000"/>
                </a:solidFill>
                <a:latin typeface="Arial" panose="020B0604020202020204" pitchFamily="34" charset="0"/>
              </a:rPr>
              <a:t>Hochschulen überprüfen mit Studiengangspezifischen Wissenstests über</a:t>
            </a:r>
            <a:endParaRPr lang="de-DE" sz="2400" dirty="0">
              <a:solidFill>
                <a:srgbClr val="000000"/>
              </a:solidFill>
              <a:latin typeface="Arial" panose="020B0604020202020204" pitchFamily="34" charset="0"/>
            </a:endParaRPr>
          </a:p>
          <a:p>
            <a:pPr marL="0" lvl="1" algn="ctr">
              <a:spcAft>
                <a:spcPts val="525"/>
              </a:spcAft>
              <a:buClr>
                <a:srgbClr val="FF0000"/>
              </a:buClr>
              <a:buSzPct val="80000"/>
            </a:pPr>
            <a:r>
              <a:rPr lang="de-DE" sz="2400" b="1" dirty="0">
                <a:solidFill>
                  <a:srgbClr val="000000"/>
                </a:solidFill>
                <a:latin typeface="Arial" panose="020B0604020202020204" pitchFamily="34" charset="0"/>
                <a:hlinkClick r:id="rId4"/>
              </a:rPr>
              <a:t>https</a:t>
            </a:r>
            <a:r>
              <a:rPr lang="de-DE" sz="2400" b="1" dirty="0">
                <a:solidFill>
                  <a:srgbClr val="000000"/>
                </a:solidFill>
                <a:latin typeface="Arial" panose="020B0604020202020204" pitchFamily="34" charset="0"/>
                <a:hlinkClick r:id="rId4"/>
              </a:rPr>
              <a:t>://www.studichecks.de/</a:t>
            </a:r>
            <a:br>
              <a:rPr lang="de-DE" sz="2400" b="1" dirty="0">
                <a:solidFill>
                  <a:srgbClr val="000000"/>
                </a:solidFill>
                <a:latin typeface="Arial" panose="020B0604020202020204" pitchFamily="34" charset="0"/>
                <a:hlinkClick r:id="rId4"/>
              </a:rPr>
            </a:br>
            <a:endParaRPr lang="de-DE" sz="2400" b="1" dirty="0">
              <a:solidFill>
                <a:srgbClr val="000000"/>
              </a:solidFill>
              <a:latin typeface="Arial" panose="020B0604020202020204" pitchFamily="34" charset="0"/>
            </a:endParaRPr>
          </a:p>
          <a:p>
            <a:pPr marL="256438" lvl="1" indent="-256438">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Anmeldung ist erforderlich, aber kostenlos!</a:t>
            </a:r>
          </a:p>
          <a:p>
            <a:pPr marL="256438" lvl="1" indent="-256438">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Einfache </a:t>
            </a:r>
            <a:r>
              <a:rPr lang="de-DE" sz="2400" dirty="0">
                <a:solidFill>
                  <a:srgbClr val="000000"/>
                </a:solidFill>
                <a:latin typeface="Arial" panose="020B0604020202020204" pitchFamily="34" charset="0"/>
              </a:rPr>
              <a:t>Auswertung der Ergebnisse durch ein Ampelsystem</a:t>
            </a:r>
          </a:p>
          <a:p>
            <a:pPr marL="256438" lvl="1" indent="-256438">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Es kann überprüft werden, ob das Schulwissen (insbesondere in den Bereichen Mathematik und Sprach- und Textverständnis) den Anforderungen des Studiengangs entspricht</a:t>
            </a:r>
          </a:p>
          <a:p>
            <a:pPr marL="256438" lvl="1" indent="-256438">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Das Testergebnis kann bei der Einschätzung helfen, was konkret in einem Studiengang erwartet wird</a:t>
            </a:r>
            <a:endParaRPr lang="de-DE" sz="2400" dirty="0">
              <a:solidFill>
                <a:srgbClr val="000000"/>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880560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Studienfeldbezogene Beratungstests (SFBT)</a:t>
            </a:r>
            <a:br>
              <a:rPr lang="de-DE" sz="2400" dirty="0" smtClean="0">
                <a:solidFill>
                  <a:schemeClr val="tx1"/>
                </a:solidFill>
              </a:rPr>
            </a:br>
            <a:r>
              <a:rPr lang="de-DE" sz="2000" dirty="0">
                <a:solidFill>
                  <a:schemeClr val="tx1"/>
                </a:solidFill>
              </a:rPr>
              <a:t>Berufspsychologischer Service der Agentur für Arbeit</a:t>
            </a: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930285" y="1211755"/>
            <a:ext cx="7924004" cy="3903788"/>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04712" lvl="1" indent="-204712">
              <a:buSzPct val="80000"/>
              <a:buBlip>
                <a:blip r:embed="rId4"/>
              </a:buBlip>
              <a:defRPr/>
            </a:pPr>
            <a:r>
              <a:rPr lang="de-DE" sz="2400" dirty="0">
                <a:solidFill>
                  <a:schemeClr val="tx1"/>
                </a:solidFill>
              </a:rPr>
              <a:t>Es gibt Beratungstests für </a:t>
            </a:r>
            <a:r>
              <a:rPr lang="de-DE" sz="2400" dirty="0">
                <a:solidFill>
                  <a:schemeClr val="tx1"/>
                </a:solidFill>
              </a:rPr>
              <a:t>die Studienbereiche</a:t>
            </a:r>
          </a:p>
          <a:p>
            <a:pPr marL="0" lvl="1">
              <a:buSzPct val="80000"/>
              <a:defRPr/>
            </a:pPr>
            <a:endParaRPr lang="de-DE" sz="2400" dirty="0">
              <a:solidFill>
                <a:schemeClr val="tx1"/>
              </a:solidFill>
            </a:endParaRPr>
          </a:p>
          <a:p>
            <a:pPr marL="557009" lvl="1" indent="-214234">
              <a:buClr>
                <a:srgbClr val="C00000"/>
              </a:buClr>
              <a:buFont typeface="Wingdings" panose="05000000000000000000" pitchFamily="2" charset="2"/>
              <a:buChar char="§"/>
              <a:defRPr/>
            </a:pPr>
            <a:r>
              <a:rPr lang="de-DE" sz="2400" b="1" dirty="0">
                <a:solidFill>
                  <a:schemeClr val="tx1"/>
                </a:solidFill>
              </a:rPr>
              <a:t>Ingenieurwissenschaften</a:t>
            </a:r>
          </a:p>
          <a:p>
            <a:pPr marL="557009" lvl="1" indent="-214234">
              <a:buClr>
                <a:srgbClr val="C00000"/>
              </a:buClr>
              <a:buFont typeface="Wingdings" panose="05000000000000000000" pitchFamily="2" charset="2"/>
              <a:buChar char="§"/>
              <a:defRPr/>
            </a:pPr>
            <a:r>
              <a:rPr lang="de-DE" sz="2400" b="1" dirty="0">
                <a:solidFill>
                  <a:schemeClr val="tx1"/>
                </a:solidFill>
              </a:rPr>
              <a:t>Naturwissenschaften </a:t>
            </a:r>
          </a:p>
          <a:p>
            <a:pPr marL="557009" lvl="1" indent="-214234">
              <a:buClr>
                <a:srgbClr val="C00000"/>
              </a:buClr>
              <a:buFont typeface="Wingdings" panose="05000000000000000000" pitchFamily="2" charset="2"/>
              <a:buChar char="§"/>
              <a:defRPr/>
            </a:pPr>
            <a:r>
              <a:rPr lang="de-DE" sz="2400" b="1" dirty="0">
                <a:solidFill>
                  <a:schemeClr val="tx1"/>
                </a:solidFill>
              </a:rPr>
              <a:t>Wirtschaftswissenschaften</a:t>
            </a:r>
          </a:p>
          <a:p>
            <a:pPr marL="557009" lvl="1" indent="-214234">
              <a:buClr>
                <a:srgbClr val="C00000"/>
              </a:buClr>
              <a:buFont typeface="Wingdings" panose="05000000000000000000" pitchFamily="2" charset="2"/>
              <a:buChar char="§"/>
              <a:defRPr/>
            </a:pPr>
            <a:r>
              <a:rPr lang="de-DE" sz="2400" b="1" dirty="0">
                <a:solidFill>
                  <a:schemeClr val="tx1"/>
                </a:solidFill>
              </a:rPr>
              <a:t>Informatik/Mathematik</a:t>
            </a:r>
          </a:p>
          <a:p>
            <a:pPr marL="557009" lvl="1" indent="-214234">
              <a:buClr>
                <a:srgbClr val="C00000"/>
              </a:buClr>
              <a:buFont typeface="Wingdings" panose="05000000000000000000" pitchFamily="2" charset="2"/>
              <a:buChar char="§"/>
              <a:defRPr/>
            </a:pPr>
            <a:r>
              <a:rPr lang="de-DE" sz="2400" b="1" dirty="0">
                <a:solidFill>
                  <a:schemeClr val="tx1"/>
                </a:solidFill>
              </a:rPr>
              <a:t>Philologische Studiengänge</a:t>
            </a:r>
          </a:p>
          <a:p>
            <a:pPr marL="557009" lvl="1" indent="-214234">
              <a:buClr>
                <a:srgbClr val="C00000"/>
              </a:buClr>
              <a:buFont typeface="Wingdings" panose="05000000000000000000" pitchFamily="2" charset="2"/>
              <a:buChar char="§"/>
              <a:defRPr/>
            </a:pPr>
            <a:r>
              <a:rPr lang="de-DE" sz="2400" b="1" dirty="0">
                <a:solidFill>
                  <a:schemeClr val="tx1"/>
                </a:solidFill>
              </a:rPr>
              <a:t>Rechtswissenschaften</a:t>
            </a:r>
          </a:p>
          <a:p>
            <a:pPr marL="557009" lvl="1" indent="-214234">
              <a:buClr>
                <a:srgbClr val="C00000"/>
              </a:buClr>
              <a:buFont typeface="Wingdings" panose="05000000000000000000" pitchFamily="2" charset="2"/>
              <a:buChar char="§"/>
              <a:defRPr/>
            </a:pPr>
            <a:endParaRPr lang="de-DE" sz="2400" dirty="0">
              <a:solidFill>
                <a:schemeClr val="tx1"/>
              </a:solidFill>
            </a:endParaRPr>
          </a:p>
          <a:p>
            <a:pPr marL="204712" lvl="1" indent="-204712">
              <a:buSzPct val="80000"/>
              <a:buBlip>
                <a:blip r:embed="rId4"/>
              </a:buBlip>
              <a:defRPr/>
            </a:pPr>
            <a:r>
              <a:rPr lang="de-DE" sz="2400" dirty="0">
                <a:solidFill>
                  <a:schemeClr val="tx1"/>
                </a:solidFill>
              </a:rPr>
              <a:t>Dauer: jeder Test ca. 2-3 Stunden</a:t>
            </a:r>
          </a:p>
          <a:p>
            <a:pPr marL="204712" lvl="1" indent="-204712">
              <a:buSzPct val="80000"/>
              <a:buBlip>
                <a:blip r:embed="rId4"/>
              </a:buBlip>
              <a:defRPr/>
            </a:pPr>
            <a:r>
              <a:rPr lang="de-DE" sz="2400" dirty="0">
                <a:solidFill>
                  <a:schemeClr val="tx1"/>
                </a:solidFill>
              </a:rPr>
              <a:t>Ergebnisse können mit </a:t>
            </a:r>
            <a:r>
              <a:rPr lang="de-DE" sz="2400" dirty="0">
                <a:solidFill>
                  <a:schemeClr val="tx1"/>
                </a:solidFill>
              </a:rPr>
              <a:t>der Psychologin / dem Psychologen besprochen </a:t>
            </a:r>
            <a:r>
              <a:rPr lang="de-DE" sz="2400" dirty="0">
                <a:solidFill>
                  <a:schemeClr val="tx1"/>
                </a:solidFill>
              </a:rPr>
              <a:t>werden. </a:t>
            </a:r>
            <a:r>
              <a:rPr lang="de-DE" sz="2400" dirty="0"/>
              <a:t>Studieninteressenten</a:t>
            </a:r>
            <a:endParaRPr lang="de-DE" sz="2400" dirty="0"/>
          </a:p>
          <a:p>
            <a:pPr marL="204712" lvl="1" indent="-204712">
              <a:buSzPct val="80000"/>
              <a:buBlip>
                <a:blip r:embed="rId4"/>
              </a:buBlip>
              <a:defRPr/>
            </a:pPr>
            <a:r>
              <a:rPr lang="de-DE" sz="2400" dirty="0">
                <a:solidFill>
                  <a:srgbClr val="C00000"/>
                </a:solidFill>
              </a:rPr>
              <a:t>Der Test ist kostenlos!</a:t>
            </a:r>
          </a:p>
          <a:p>
            <a:pPr marL="204712" lvl="1" indent="-204712">
              <a:buSzPct val="80000"/>
              <a:buBlip>
                <a:blip r:embed="rId4"/>
              </a:buBlip>
              <a:defRPr/>
            </a:pPr>
            <a:r>
              <a:rPr lang="de-DE" sz="2400" dirty="0">
                <a:solidFill>
                  <a:srgbClr val="C00000"/>
                </a:solidFill>
              </a:rPr>
              <a:t>Anmeldung über </a:t>
            </a:r>
            <a:r>
              <a:rPr lang="de-DE" sz="2400" dirty="0">
                <a:solidFill>
                  <a:srgbClr val="C00000"/>
                </a:solidFill>
              </a:rPr>
              <a:t>die Berufsberatung</a:t>
            </a:r>
            <a:endParaRPr lang="de-DE" sz="2400" dirty="0">
              <a:solidFill>
                <a:srgbClr val="C00000"/>
              </a:solidFill>
            </a:endParaRPr>
          </a:p>
        </p:txBody>
      </p:sp>
      <p:sp>
        <p:nvSpPr>
          <p:cNvPr id="6" name="0"/>
          <p:cNvSpPr/>
          <p:nvPr/>
        </p:nvSpPr>
        <p:spPr>
          <a:xfrm>
            <a:off x="8012670" y="3289208"/>
            <a:ext cx="954384" cy="76619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1613" dirty="0"/>
              <a:t> </a:t>
            </a:r>
            <a:endParaRPr lang="de-DE" sz="1049" dirty="0">
              <a:solidFill>
                <a:srgbClr val="0000FF"/>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25133556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
          <p:cNvSpPr/>
          <p:nvPr/>
        </p:nvSpPr>
        <p:spPr>
          <a:xfrm>
            <a:off x="443620" y="316871"/>
            <a:ext cx="11443580" cy="639174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000000"/>
                </a:solidFill>
                <a:latin typeface="Arial" panose="020B0604020202020204" pitchFamily="34" charset="0"/>
              </a:rPr>
              <a:t>Hochschulkompass.de</a:t>
            </a:r>
          </a:p>
          <a:p>
            <a:pPr>
              <a:spcAft>
                <a:spcPts val="525"/>
              </a:spcAft>
              <a:buClr>
                <a:srgbClr val="FF0000"/>
              </a:buClr>
              <a:buSzPct val="80000"/>
            </a:pPr>
            <a:r>
              <a:rPr lang="de-DE" sz="2000" dirty="0">
                <a:solidFill>
                  <a:srgbClr val="000000"/>
                </a:solidFill>
                <a:latin typeface="Arial" panose="020B0604020202020204" pitchFamily="34" charset="0"/>
              </a:rPr>
              <a:t>Angebot der Hochschulrektorenkonferenz, </a:t>
            </a:r>
            <a:r>
              <a:rPr lang="de-DE" sz="2000" dirty="0">
                <a:solidFill>
                  <a:srgbClr val="000000"/>
                </a:solidFill>
                <a:latin typeface="Arial" panose="020B0604020202020204" pitchFamily="34" charset="0"/>
              </a:rPr>
              <a:t>Studienplatzbörse </a:t>
            </a:r>
            <a:r>
              <a:rPr lang="de-DE" sz="2000" dirty="0">
                <a:solidFill>
                  <a:srgbClr val="000000"/>
                </a:solidFill>
                <a:latin typeface="Arial" panose="020B0604020202020204" pitchFamily="34" charset="0"/>
              </a:rPr>
              <a:t>für freie Studienplätze</a:t>
            </a:r>
          </a:p>
          <a:p>
            <a:pPr>
              <a:spcAft>
                <a:spcPts val="525"/>
              </a:spcAft>
              <a:buClr>
                <a:srgbClr val="FF0000"/>
              </a:buClr>
              <a:buSzPct val="80000"/>
            </a:pPr>
            <a:endParaRPr lang="de-DE" sz="1800" dirty="0">
              <a:solidFill>
                <a:srgbClr val="000000"/>
              </a:solidFill>
              <a:latin typeface="Arial" panose="020B0604020202020204" pitchFamily="34" charset="0"/>
            </a:endParaRPr>
          </a:p>
          <a:p>
            <a:pPr>
              <a:spcAft>
                <a:spcPts val="525"/>
              </a:spcAft>
              <a:buClr>
                <a:srgbClr val="FF0000"/>
              </a:buClr>
              <a:buSzPct val="80000"/>
            </a:pPr>
            <a:endParaRPr lang="de-DE" sz="1800" b="1" dirty="0">
              <a:solidFill>
                <a:srgbClr val="000000"/>
              </a:solidFill>
              <a:latin typeface="Arial" panose="020B0604020202020204" pitchFamily="34" charset="0"/>
            </a:endParaRPr>
          </a:p>
          <a:p>
            <a:pPr>
              <a:spcAft>
                <a:spcPts val="525"/>
              </a:spcAft>
              <a:buClr>
                <a:srgbClr val="FF0000"/>
              </a:buClr>
              <a:buSzPct val="80000"/>
            </a:pPr>
            <a:endParaRPr lang="de-DE" sz="1800" b="1" dirty="0">
              <a:solidFill>
                <a:srgbClr val="000000"/>
              </a:solidFill>
              <a:latin typeface="Arial" panose="020B0604020202020204" pitchFamily="34" charset="0"/>
            </a:endParaRPr>
          </a:p>
          <a:p>
            <a:pPr>
              <a:spcAft>
                <a:spcPts val="525"/>
              </a:spcAft>
              <a:buClr>
                <a:srgbClr val="FF0000"/>
              </a:buClr>
              <a:buSzPct val="80000"/>
            </a:pPr>
            <a:endParaRPr lang="de-DE" sz="1800" b="1"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Studienwahl.de </a:t>
            </a:r>
            <a:r>
              <a:rPr lang="de-DE" sz="1800" b="1" dirty="0">
                <a:solidFill>
                  <a:srgbClr val="000000"/>
                </a:solidFill>
                <a:latin typeface="Arial" panose="020B0604020202020204" pitchFamily="34" charset="0"/>
              </a:rPr>
              <a:t/>
            </a:r>
            <a:br>
              <a:rPr lang="de-DE" sz="1800" b="1" dirty="0">
                <a:solidFill>
                  <a:srgbClr val="000000"/>
                </a:solidFill>
                <a:latin typeface="Arial" panose="020B0604020202020204" pitchFamily="34" charset="0"/>
              </a:rPr>
            </a:br>
            <a:r>
              <a:rPr lang="de-DE" sz="2000" dirty="0">
                <a:solidFill>
                  <a:srgbClr val="000000"/>
                </a:solidFill>
                <a:latin typeface="Arial" panose="020B0604020202020204" pitchFamily="34" charset="0"/>
              </a:rPr>
              <a:t>Angebot der Stiftung für Hochschulzulassung und der Bundesagentur für Arbeit</a:t>
            </a:r>
          </a:p>
          <a:p>
            <a:pPr>
              <a:spcAft>
                <a:spcPts val="525"/>
              </a:spcAft>
              <a:buClr>
                <a:srgbClr val="FF0000"/>
              </a:buClr>
              <a:buSzPct val="80000"/>
            </a:pPr>
            <a:endParaRPr lang="de-DE" sz="2400" b="1" dirty="0">
              <a:solidFill>
                <a:srgbClr val="000000"/>
              </a:solidFill>
              <a:latin typeface="Arial" panose="020B0604020202020204" pitchFamily="34" charset="0"/>
            </a:endParaRPr>
          </a:p>
          <a:p>
            <a:pPr>
              <a:spcAft>
                <a:spcPts val="525"/>
              </a:spcAft>
              <a:buClr>
                <a:srgbClr val="FF0000"/>
              </a:buClr>
              <a:buSzPct val="80000"/>
            </a:pPr>
            <a:endParaRPr lang="de-DE" sz="2400" b="1" dirty="0">
              <a:solidFill>
                <a:srgbClr val="000000"/>
              </a:solidFill>
              <a:latin typeface="Arial" panose="020B0604020202020204" pitchFamily="34" charset="0"/>
            </a:endParaRPr>
          </a:p>
          <a:p>
            <a:pPr>
              <a:spcAft>
                <a:spcPts val="525"/>
              </a:spcAft>
              <a:buClr>
                <a:srgbClr val="FF0000"/>
              </a:buClr>
              <a:buSzPct val="80000"/>
            </a:pPr>
            <a:endParaRPr lang="de-DE" sz="2400" b="1"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Diverse </a:t>
            </a:r>
            <a:r>
              <a:rPr lang="de-DE" sz="2400" b="1" dirty="0">
                <a:solidFill>
                  <a:srgbClr val="000000"/>
                </a:solidFill>
                <a:latin typeface="Arial" panose="020B0604020202020204" pitchFamily="34" charset="0"/>
              </a:rPr>
              <a:t>weitere (private und kommerzielle) Angebote, z.B.</a:t>
            </a:r>
          </a:p>
          <a:p>
            <a:pPr>
              <a:spcAft>
                <a:spcPts val="525"/>
              </a:spcAft>
              <a:buClr>
                <a:srgbClr val="FF0000"/>
              </a:buClr>
              <a:buSzPct val="80000"/>
            </a:pPr>
            <a:r>
              <a:rPr lang="de-DE" sz="1800" dirty="0">
                <a:solidFill>
                  <a:srgbClr val="000000"/>
                </a:solidFill>
                <a:latin typeface="Arial" panose="020B0604020202020204" pitchFamily="34" charset="0"/>
                <a:hlinkClick r:id="rId3"/>
              </a:rPr>
              <a:t>https://studiengaenge.zeit.de/</a:t>
            </a:r>
            <a:r>
              <a:rPr lang="de-DE" sz="1800" dirty="0">
                <a:solidFill>
                  <a:srgbClr val="000000"/>
                </a:solidFill>
                <a:latin typeface="Arial" panose="020B0604020202020204" pitchFamily="34" charset="0"/>
              </a:rPr>
              <a:t> / </a:t>
            </a:r>
            <a:r>
              <a:rPr lang="de-DE" sz="1800" dirty="0">
                <a:solidFill>
                  <a:srgbClr val="000000"/>
                </a:solidFill>
                <a:latin typeface="Arial" panose="020B0604020202020204" pitchFamily="34" charset="0"/>
                <a:hlinkClick r:id="rId4"/>
              </a:rPr>
              <a:t>https://www.studycheck.de/</a:t>
            </a:r>
            <a:r>
              <a:rPr lang="de-DE" sz="1800" dirty="0">
                <a:solidFill>
                  <a:srgbClr val="000000"/>
                </a:solidFill>
                <a:latin typeface="Arial" panose="020B0604020202020204" pitchFamily="34" charset="0"/>
              </a:rPr>
              <a:t> </a:t>
            </a:r>
          </a:p>
          <a:p>
            <a:pPr>
              <a:spcAft>
                <a:spcPts val="525"/>
              </a:spcAft>
              <a:buClr>
                <a:srgbClr val="FF0000"/>
              </a:buClr>
              <a:buSzPct val="80000"/>
            </a:pPr>
            <a:endParaRPr lang="de-DE" sz="1613" dirty="0">
              <a:solidFill>
                <a:srgbClr val="C00000"/>
              </a:solidFill>
              <a:latin typeface="Arial" panose="020B0604020202020204" pitchFamily="34" charset="0"/>
            </a:endParaRPr>
          </a:p>
          <a:p>
            <a:pPr>
              <a:spcAft>
                <a:spcPts val="525"/>
              </a:spcAft>
              <a:buClr>
                <a:srgbClr val="FF0000"/>
              </a:buClr>
              <a:buSzPct val="80000"/>
            </a:pPr>
            <a:endParaRPr lang="de-DE" sz="1613" dirty="0">
              <a:solidFill>
                <a:srgbClr val="000000"/>
              </a:solidFill>
              <a:latin typeface="Arial" panose="020B0604020202020204" pitchFamily="34" charset="0"/>
            </a:endParaRPr>
          </a:p>
          <a:p>
            <a:pPr>
              <a:spcAft>
                <a:spcPts val="525"/>
              </a:spcAft>
              <a:buClr>
                <a:srgbClr val="FF0000"/>
              </a:buClr>
              <a:buSzPct val="80000"/>
            </a:pPr>
            <a:endParaRPr lang="de-DE" sz="1613" dirty="0">
              <a:solidFill>
                <a:srgbClr val="000000"/>
              </a:solidFill>
              <a:latin typeface="Arial" panose="020B0604020202020204" pitchFamily="34" charset="0"/>
            </a:endParaRPr>
          </a:p>
        </p:txBody>
      </p:sp>
      <p:pic>
        <p:nvPicPr>
          <p:cNvPr id="3" name="Grafik 2">
            <a:hlinkClick r:id="rId5"/>
          </p:cNvPr>
          <p:cNvPicPr>
            <a:picLocks/>
          </p:cNvPicPr>
          <p:nvPr/>
        </p:nvPicPr>
        <p:blipFill>
          <a:blip r:embed="rId6">
            <a:extLst>
              <a:ext uri="{28A0092B-C50C-407E-A947-70E740481C1C}">
                <a14:useLocalDpi xmlns:a14="http://schemas.microsoft.com/office/drawing/2010/main" val="0"/>
              </a:ext>
            </a:extLst>
          </a:blip>
          <a:stretch>
            <a:fillRect/>
          </a:stretch>
        </p:blipFill>
        <p:spPr>
          <a:xfrm>
            <a:off x="4798178" y="1160200"/>
            <a:ext cx="2646443" cy="1390214"/>
          </a:xfrm>
          <a:prstGeom prst="rect">
            <a:avLst/>
          </a:prstGeom>
        </p:spPr>
      </p:pic>
      <p:pic>
        <p:nvPicPr>
          <p:cNvPr id="4" name="Grafik 3">
            <a:hlinkClick r:id="rId7"/>
          </p:cNvPr>
          <p:cNvPicPr>
            <a:picLocks noChangeAspect="1"/>
          </p:cNvPicPr>
          <p:nvPr/>
        </p:nvPicPr>
        <p:blipFill>
          <a:blip r:embed="rId8"/>
          <a:stretch>
            <a:fillRect/>
          </a:stretch>
        </p:blipFill>
        <p:spPr>
          <a:xfrm>
            <a:off x="4315631" y="3512744"/>
            <a:ext cx="3611538" cy="579779"/>
          </a:xfrm>
          <a:prstGeom prst="rect">
            <a:avLst/>
          </a:prstGeom>
        </p:spPr>
      </p:pic>
    </p:spTree>
    <p:extLst>
      <p:ext uri="{BB962C8B-B14F-4D97-AF65-F5344CB8AC3E}">
        <p14:creationId xmlns:p14="http://schemas.microsoft.com/office/powerpoint/2010/main" val="40771195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Wege an die Hochschule</a:t>
            </a:r>
            <a:r>
              <a:rPr lang="de-DE" dirty="0" smtClean="0">
                <a:solidFill>
                  <a:schemeClr val="tx1"/>
                </a:solidFill>
              </a:rPr>
              <a:t/>
            </a:r>
            <a:br>
              <a:rPr lang="de-DE" dirty="0" smtClean="0">
                <a:solidFill>
                  <a:schemeClr val="tx1"/>
                </a:solidFill>
              </a:rPr>
            </a:br>
            <a:endParaRPr lang="de-DE"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6" y="1753166"/>
            <a:ext cx="5748779" cy="390478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8271" indent="-258271" defTabSz="687929" eaLnBrk="0" hangingPunct="0">
              <a:buSzPct val="80000"/>
            </a:pPr>
            <a:endParaRPr lang="de-DE" sz="1613" b="1" u="sng" kern="0" dirty="0">
              <a:solidFill>
                <a:srgbClr val="000000"/>
              </a:solidFill>
            </a:endParaRPr>
          </a:p>
        </p:txBody>
      </p:sp>
      <p:sp>
        <p:nvSpPr>
          <p:cNvPr id="11" name="0"/>
          <p:cNvSpPr/>
          <p:nvPr/>
        </p:nvSpPr>
        <p:spPr>
          <a:xfrm>
            <a:off x="930285" y="1195057"/>
            <a:ext cx="10902593" cy="4586641"/>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dirty="0">
                <a:solidFill>
                  <a:schemeClr val="tx1"/>
                </a:solidFill>
              </a:rPr>
              <a:t>Allgemein ist zu beachten</a:t>
            </a:r>
            <a:r>
              <a:rPr lang="de-DE" sz="2400" dirty="0">
                <a:solidFill>
                  <a:schemeClr val="tx1"/>
                </a:solidFill>
              </a:rPr>
              <a:t>:</a:t>
            </a:r>
          </a:p>
          <a:p>
            <a:pPr marL="257081" indent="-257081">
              <a:spcAft>
                <a:spcPts val="525"/>
              </a:spcAft>
              <a:buClr>
                <a:srgbClr val="FF0000"/>
              </a:buClr>
              <a:buSzPct val="80000"/>
              <a:buFont typeface="Wingdings" panose="05000000000000000000" pitchFamily="2" charset="2"/>
              <a:buChar char="§"/>
            </a:pPr>
            <a:r>
              <a:rPr lang="de-DE" sz="2400" b="1" dirty="0">
                <a:solidFill>
                  <a:schemeClr val="tx1"/>
                </a:solidFill>
                <a:latin typeface="+mj-lt"/>
              </a:rPr>
              <a:t>Bewerbungsfristen</a:t>
            </a:r>
            <a:r>
              <a:rPr lang="de-DE" sz="2400" b="1" dirty="0">
                <a:solidFill>
                  <a:schemeClr val="tx1"/>
                </a:solidFill>
                <a:latin typeface="+mj-lt"/>
              </a:rPr>
              <a:t>: </a:t>
            </a:r>
            <a:r>
              <a:rPr lang="de-DE" sz="2400" dirty="0">
                <a:solidFill>
                  <a:schemeClr val="tx1"/>
                </a:solidFill>
                <a:latin typeface="+mj-lt"/>
              </a:rPr>
              <a:t> </a:t>
            </a:r>
            <a:br>
              <a:rPr lang="de-DE" sz="2400" dirty="0">
                <a:solidFill>
                  <a:schemeClr val="tx1"/>
                </a:solidFill>
                <a:latin typeface="+mj-lt"/>
              </a:rPr>
            </a:br>
            <a:r>
              <a:rPr lang="de-DE" sz="2400" b="1" dirty="0">
                <a:solidFill>
                  <a:schemeClr val="tx1"/>
                </a:solidFill>
                <a:latin typeface="+mj-lt"/>
              </a:rPr>
              <a:t>15. Juli</a:t>
            </a:r>
            <a:r>
              <a:rPr lang="de-DE" sz="2400" dirty="0">
                <a:solidFill>
                  <a:schemeClr val="tx1"/>
                </a:solidFill>
                <a:latin typeface="+mj-lt"/>
              </a:rPr>
              <a:t> (Wintersemester) und  </a:t>
            </a:r>
            <a:r>
              <a:rPr lang="de-DE" sz="2400" b="1" dirty="0">
                <a:solidFill>
                  <a:schemeClr val="tx1"/>
                </a:solidFill>
                <a:latin typeface="+mj-lt"/>
              </a:rPr>
              <a:t>15. Januar</a:t>
            </a:r>
            <a:r>
              <a:rPr lang="de-DE" sz="2400" dirty="0">
                <a:solidFill>
                  <a:schemeClr val="tx1"/>
                </a:solidFill>
                <a:latin typeface="+mj-lt"/>
              </a:rPr>
              <a:t> (Sommersemester)</a:t>
            </a:r>
            <a:br>
              <a:rPr lang="de-DE" sz="2400" dirty="0">
                <a:solidFill>
                  <a:schemeClr val="tx1"/>
                </a:solidFill>
                <a:latin typeface="+mj-lt"/>
              </a:rPr>
            </a:br>
            <a:r>
              <a:rPr lang="de-DE" sz="2400" dirty="0">
                <a:solidFill>
                  <a:schemeClr val="tx1"/>
                </a:solidFill>
                <a:latin typeface="+mj-lt"/>
              </a:rPr>
              <a:t>z.T. abweichende </a:t>
            </a:r>
            <a:r>
              <a:rPr lang="de-DE" sz="2400" dirty="0">
                <a:solidFill>
                  <a:schemeClr val="tx1"/>
                </a:solidFill>
                <a:latin typeface="+mj-lt"/>
              </a:rPr>
              <a:t>Bewerbungsfristen für „Alt-Abiturienten“!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mj-lt"/>
              </a:rPr>
              <a:t>Für einige Studienangebote muss vorab ein Praktikum nachgewiesen werden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mj-lt"/>
              </a:rPr>
              <a:t>Für einige Studienangebote ist die Bewerbung mit Arbeitsproben (insb. Bereich Kunst und Design) erforderlich – rechtzeitig darum kümmern!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mj-lt"/>
              </a:rPr>
              <a:t>Eignungsprüfungen für Sport und Musik sind üblich – gut vorbereiten!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rPr>
              <a:t>Bewerbungen für Studiengänge mit Eignungsprüfungen können abweichende Fristen haben und eine frühere Bewerbung erforderlich machen</a:t>
            </a:r>
            <a:r>
              <a:rPr lang="de-DE" sz="2400" dirty="0">
                <a:solidFill>
                  <a:schemeClr val="tx1"/>
                </a:solidFill>
              </a:rPr>
              <a:t>!</a:t>
            </a:r>
          </a:p>
          <a:p>
            <a:pPr marL="257081" indent="-257081">
              <a:spcAft>
                <a:spcPts val="525"/>
              </a:spcAft>
              <a:buClr>
                <a:srgbClr val="FF0000"/>
              </a:buClr>
              <a:buSzPct val="80000"/>
              <a:buFont typeface="Wingdings" panose="05000000000000000000" pitchFamily="2" charset="2"/>
              <a:buChar char="§"/>
            </a:pPr>
            <a:endParaRPr lang="de-DE" sz="2400" dirty="0">
              <a:solidFill>
                <a:schemeClr val="tx1"/>
              </a:solidFill>
            </a:endParaRP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rPr>
              <a:t>Internetportal </a:t>
            </a:r>
            <a:r>
              <a:rPr lang="de-DE" sz="2400" dirty="0">
                <a:solidFill>
                  <a:schemeClr val="tx1"/>
                </a:solidFill>
              </a:rPr>
              <a:t>der Stiftung für Hochschulzulassung: </a:t>
            </a:r>
            <a:r>
              <a:rPr lang="de-DE" sz="2400" b="1" dirty="0">
                <a:solidFill>
                  <a:schemeClr val="tx1"/>
                </a:solidFill>
                <a:hlinkClick r:id="rId4"/>
              </a:rPr>
              <a:t>www.hochschulstart.de</a:t>
            </a:r>
            <a:endParaRPr lang="de-DE" sz="2400" b="1" dirty="0">
              <a:solidFill>
                <a:schemeClr val="tx1"/>
              </a:solidFill>
            </a:endParaRPr>
          </a:p>
          <a:p>
            <a:pPr marL="257081" indent="-257081">
              <a:spcAft>
                <a:spcPts val="525"/>
              </a:spcAft>
              <a:buClr>
                <a:srgbClr val="FF0000"/>
              </a:buClr>
              <a:buSzPct val="80000"/>
              <a:buFont typeface="Wingdings" panose="05000000000000000000" pitchFamily="2" charset="2"/>
              <a:buChar char="Ø"/>
            </a:pPr>
            <a:endParaRPr lang="de-DE" sz="1274" b="1" dirty="0">
              <a:solidFill>
                <a:schemeClr val="tx1"/>
              </a:solidFill>
              <a:latin typeface="+mj-lt"/>
            </a:endParaRPr>
          </a:p>
          <a:p>
            <a:pPr>
              <a:spcAft>
                <a:spcPts val="525"/>
              </a:spcAft>
              <a:buClr>
                <a:srgbClr val="FF0000"/>
              </a:buClr>
              <a:buSzPct val="80000"/>
            </a:pPr>
            <a:endParaRPr lang="de-DE" sz="1613" b="1" dirty="0">
              <a:solidFill>
                <a:srgbClr val="C00000"/>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9550565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e Grafik zeigt die verschiedenen Wege an die Hochschule."/>
          <p:cNvPicPr>
            <a:picLocks noChangeAspect="1" noChangeArrowheads="1"/>
          </p:cNvPicPr>
          <p:nvPr/>
        </p:nvPicPr>
        <p:blipFill rotWithShape="1">
          <a:blip r:embed="rId3">
            <a:extLst>
              <a:ext uri="{28A0092B-C50C-407E-A947-70E740481C1C}">
                <a14:useLocalDpi xmlns:a14="http://schemas.microsoft.com/office/drawing/2010/main" val="0"/>
              </a:ext>
            </a:extLst>
          </a:blip>
          <a:srcRect l="4869" t="13141" r="4989" b="4175"/>
          <a:stretch/>
        </p:blipFill>
        <p:spPr bwMode="auto">
          <a:xfrm>
            <a:off x="32615" y="228711"/>
            <a:ext cx="12177570" cy="6283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033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haltsplatzhalter 5"/>
          <p:cNvPicPr>
            <a:picLocks noChangeAspect="1"/>
          </p:cNvPicPr>
          <p:nvPr/>
        </p:nvPicPr>
        <p:blipFill>
          <a:blip r:embed="rId3"/>
          <a:stretch>
            <a:fillRect/>
          </a:stretch>
        </p:blipFill>
        <p:spPr>
          <a:xfrm>
            <a:off x="1125889" y="353085"/>
            <a:ext cx="9490553" cy="6381815"/>
          </a:xfrm>
          <a:prstGeom prst="rect">
            <a:avLst/>
          </a:prstGeom>
        </p:spPr>
      </p:pic>
    </p:spTree>
    <p:extLst>
      <p:ext uri="{BB962C8B-B14F-4D97-AF65-F5344CB8AC3E}">
        <p14:creationId xmlns:p14="http://schemas.microsoft.com/office/powerpoint/2010/main" val="1902257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Dialogorientiertes Service-Verfahren (</a:t>
            </a:r>
            <a:r>
              <a:rPr lang="de-DE" sz="2400" dirty="0" err="1" smtClean="0">
                <a:solidFill>
                  <a:schemeClr val="tx1"/>
                </a:solidFill>
              </a:rPr>
              <a:t>DoSV</a:t>
            </a:r>
            <a:r>
              <a:rPr lang="de-DE" sz="2400" dirty="0" smtClean="0">
                <a:solidFill>
                  <a:schemeClr val="tx1"/>
                </a:solidFill>
              </a:rPr>
              <a:t>)</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6" y="1753166"/>
            <a:ext cx="5748779" cy="390478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8271" indent="-258271" defTabSz="687929" eaLnBrk="0" hangingPunct="0">
              <a:buSzPct val="80000"/>
            </a:pPr>
            <a:endParaRPr lang="de-DE" sz="1613" b="1" u="sng" kern="0" dirty="0">
              <a:solidFill>
                <a:srgbClr val="000000"/>
              </a:solidFill>
            </a:endParaRPr>
          </a:p>
        </p:txBody>
      </p:sp>
      <p:sp>
        <p:nvSpPr>
          <p:cNvPr id="5" name="0"/>
          <p:cNvSpPr/>
          <p:nvPr/>
        </p:nvSpPr>
        <p:spPr>
          <a:xfrm>
            <a:off x="930285" y="1176950"/>
            <a:ext cx="10612883" cy="4322026"/>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000000"/>
                </a:solidFill>
                <a:latin typeface="Arial" panose="020B0604020202020204" pitchFamily="34" charset="0"/>
              </a:rPr>
              <a:t>Registrierung im Bewerbungsportal von hochschulstart.de</a:t>
            </a:r>
          </a:p>
          <a:p>
            <a:pPr marL="257209" indent="-257209">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Studienwünsche werden angegeben und eine Reihenfolge (Prioritäten) festgelegt</a:t>
            </a:r>
          </a:p>
          <a:p>
            <a:pPr marL="257209" indent="-257209">
              <a:spcAft>
                <a:spcPts val="525"/>
              </a:spcAft>
              <a:buClr>
                <a:srgbClr val="FF0000"/>
              </a:buClr>
              <a:buSzPct val="80000"/>
              <a:buFont typeface="Wingdings" panose="05000000000000000000" pitchFamily="2" charset="2"/>
              <a:buChar char="§"/>
            </a:pPr>
            <a:r>
              <a:rPr lang="de-DE" sz="2400" dirty="0">
                <a:solidFill>
                  <a:srgbClr val="000000"/>
                </a:solidFill>
                <a:latin typeface="Arial" panose="020B0604020202020204" pitchFamily="34" charset="0"/>
              </a:rPr>
              <a:t>Bearbeitungsstand der Bewerbungen kann nachverfolgt werden</a:t>
            </a:r>
          </a:p>
          <a:p>
            <a:pPr>
              <a:spcAft>
                <a:spcPts val="525"/>
              </a:spcAft>
              <a:buClr>
                <a:srgbClr val="FF0000"/>
              </a:buClr>
              <a:buSzPct val="80000"/>
            </a:pPr>
            <a:endParaRPr lang="de-DE" sz="2400" dirty="0">
              <a:solidFill>
                <a:srgbClr val="000000"/>
              </a:solidFill>
              <a:latin typeface="Arial" panose="020B0604020202020204" pitchFamily="34" charset="0"/>
            </a:endParaRPr>
          </a:p>
          <a:p>
            <a:pPr>
              <a:spcAft>
                <a:spcPts val="525"/>
              </a:spcAft>
              <a:buClr>
                <a:srgbClr val="FF0000"/>
              </a:buClr>
              <a:buSzPct val="80000"/>
            </a:pPr>
            <a:r>
              <a:rPr lang="de-DE" sz="2400" b="1" dirty="0">
                <a:solidFill>
                  <a:srgbClr val="000000"/>
                </a:solidFill>
                <a:latin typeface="Arial" panose="020B0604020202020204" pitchFamily="34" charset="0"/>
              </a:rPr>
              <a:t>Bewerbungsphase → Koordinierungsphase → Nachrückphase</a:t>
            </a:r>
          </a:p>
          <a:p>
            <a:pPr>
              <a:spcAft>
                <a:spcPts val="525"/>
              </a:spcAft>
              <a:buClr>
                <a:srgbClr val="FF0000"/>
              </a:buClr>
              <a:buSzPct val="80000"/>
            </a:pPr>
            <a:endParaRPr lang="de-DE" sz="2400" dirty="0">
              <a:solidFill>
                <a:srgbClr val="000000"/>
              </a:solidFill>
              <a:latin typeface="Arial" panose="020B0604020202020204" pitchFamily="34" charset="0"/>
            </a:endParaRPr>
          </a:p>
          <a:p>
            <a:pPr>
              <a:spcAft>
                <a:spcPts val="525"/>
              </a:spcAft>
              <a:buClr>
                <a:srgbClr val="FF0000"/>
              </a:buClr>
              <a:buSzPct val="80000"/>
            </a:pPr>
            <a:r>
              <a:rPr lang="de-DE" sz="2400" dirty="0">
                <a:solidFill>
                  <a:srgbClr val="000000"/>
                </a:solidFill>
                <a:latin typeface="Arial" panose="020B0604020202020204" pitchFamily="34" charset="0"/>
              </a:rPr>
              <a:t>Ergebnis der Studienplatzvergabe: </a:t>
            </a:r>
            <a:r>
              <a:rPr lang="de-DE" sz="2400" b="1" dirty="0">
                <a:solidFill>
                  <a:srgbClr val="000000"/>
                </a:solidFill>
                <a:latin typeface="Arial" panose="020B0604020202020204" pitchFamily="34" charset="0"/>
              </a:rPr>
              <a:t>Zulassungsbescheid</a:t>
            </a:r>
            <a:r>
              <a:rPr lang="de-DE" sz="2400" dirty="0">
                <a:solidFill>
                  <a:srgbClr val="000000"/>
                </a:solidFill>
                <a:latin typeface="Arial" panose="020B0604020202020204" pitchFamily="34" charset="0"/>
              </a:rPr>
              <a:t> oder </a:t>
            </a:r>
            <a:r>
              <a:rPr lang="de-DE" sz="2400" b="1" dirty="0">
                <a:solidFill>
                  <a:srgbClr val="000000"/>
                </a:solidFill>
                <a:latin typeface="Arial" panose="020B0604020202020204" pitchFamily="34" charset="0"/>
              </a:rPr>
              <a:t>Ablehnungsbescheid</a:t>
            </a:r>
            <a:endParaRPr lang="de-DE" sz="2400" dirty="0">
              <a:solidFill>
                <a:srgbClr val="000000"/>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39620620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Ohne Zulassungsbeschränkung</a:t>
            </a:r>
            <a:br>
              <a:rPr lang="de-DE" sz="2400" dirty="0" smtClean="0">
                <a:solidFill>
                  <a:schemeClr val="tx1"/>
                </a:solidFill>
              </a:rPr>
            </a:b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6" y="1753166"/>
            <a:ext cx="5748779" cy="390478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8271" indent="-258271" defTabSz="687929" eaLnBrk="0" hangingPunct="0">
              <a:buSzPct val="80000"/>
            </a:pPr>
            <a:endParaRPr lang="de-DE" sz="1613" b="1" u="sng" kern="0" dirty="0">
              <a:solidFill>
                <a:srgbClr val="000000"/>
              </a:solidFill>
            </a:endParaRPr>
          </a:p>
        </p:txBody>
      </p:sp>
      <p:sp>
        <p:nvSpPr>
          <p:cNvPr id="11" name="0"/>
          <p:cNvSpPr/>
          <p:nvPr/>
        </p:nvSpPr>
        <p:spPr>
          <a:xfrm>
            <a:off x="930285" y="1140737"/>
            <a:ext cx="10676258" cy="4545500"/>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dirty="0">
                <a:solidFill>
                  <a:schemeClr val="tx1"/>
                </a:solidFill>
                <a:latin typeface="Arial" panose="020B0604020202020204" pitchFamily="34" charset="0"/>
              </a:rPr>
              <a:t>Direkte Einschreibung bei der Hochschule </a:t>
            </a:r>
            <a:br>
              <a:rPr lang="de-DE" sz="2400" dirty="0">
                <a:solidFill>
                  <a:schemeClr val="tx1"/>
                </a:solidFill>
                <a:latin typeface="Arial" panose="020B0604020202020204" pitchFamily="34" charset="0"/>
              </a:rPr>
            </a:br>
            <a:r>
              <a:rPr lang="de-DE" sz="2400" dirty="0">
                <a:solidFill>
                  <a:schemeClr val="tx1"/>
                </a:solidFill>
                <a:latin typeface="Arial" panose="020B0604020202020204" pitchFamily="34" charset="0"/>
              </a:rPr>
              <a:t>oder vorherige Bewerbung (z.T. mit </a:t>
            </a:r>
            <a:r>
              <a:rPr lang="de-DE" sz="2400" dirty="0" err="1">
                <a:solidFill>
                  <a:schemeClr val="tx1"/>
                </a:solidFill>
                <a:latin typeface="Arial" panose="020B0604020202020204" pitchFamily="34" charset="0"/>
              </a:rPr>
              <a:t>DoSV</a:t>
            </a:r>
            <a:r>
              <a:rPr lang="de-DE" sz="2400" dirty="0">
                <a:solidFill>
                  <a:schemeClr val="tx1"/>
                </a:solidFill>
                <a:latin typeface="Arial" panose="020B0604020202020204" pitchFamily="34" charset="0"/>
              </a:rPr>
              <a:t>) über Hochschulstart </a:t>
            </a:r>
            <a:r>
              <a:rPr lang="de-DE" sz="2400" b="1" u="sng" dirty="0">
                <a:solidFill>
                  <a:schemeClr val="tx1"/>
                </a:solidFill>
                <a:latin typeface="Arial" panose="020B0604020202020204" pitchFamily="34" charset="0"/>
              </a:rPr>
              <a:t>oder</a:t>
            </a:r>
            <a:r>
              <a:rPr lang="de-DE" sz="2400" dirty="0">
                <a:solidFill>
                  <a:schemeClr val="tx1"/>
                </a:solidFill>
                <a:latin typeface="Arial" panose="020B0604020202020204" pitchFamily="34" charset="0"/>
              </a:rPr>
              <a:t> bei der Hochschule direkt</a:t>
            </a:r>
            <a:br>
              <a:rPr lang="de-DE" sz="2400" dirty="0">
                <a:solidFill>
                  <a:schemeClr val="tx1"/>
                </a:solidFill>
                <a:latin typeface="Arial" panose="020B0604020202020204" pitchFamily="34" charset="0"/>
              </a:rPr>
            </a:br>
            <a:endParaRPr lang="de-DE" sz="2400" dirty="0">
              <a:solidFill>
                <a:schemeClr val="tx1"/>
              </a:solidFill>
              <a:latin typeface="Arial" panose="020B0604020202020204" pitchFamily="34" charset="0"/>
            </a:endParaRPr>
          </a:p>
          <a:p>
            <a:pPr>
              <a:spcAft>
                <a:spcPts val="525"/>
              </a:spcAft>
              <a:buClr>
                <a:srgbClr val="FF0000"/>
              </a:buClr>
              <a:buSzPct val="80000"/>
            </a:pPr>
            <a:r>
              <a:rPr lang="de-DE" sz="2400" b="1" dirty="0">
                <a:solidFill>
                  <a:schemeClr val="tx1"/>
                </a:solidFill>
                <a:latin typeface="Arial" panose="020B0604020202020204" pitchFamily="34" charset="0"/>
              </a:rPr>
              <a:t>Unbedingt auf der Website der Hochschule vorab informieren!</a:t>
            </a:r>
            <a:br>
              <a:rPr lang="de-DE" sz="2400" b="1" dirty="0">
                <a:solidFill>
                  <a:schemeClr val="tx1"/>
                </a:solidFill>
                <a:latin typeface="Arial" panose="020B0604020202020204" pitchFamily="34" charset="0"/>
              </a:rPr>
            </a:br>
            <a:endParaRPr lang="de-DE" sz="2400" b="1" dirty="0">
              <a:solidFill>
                <a:schemeClr val="tx1"/>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Sind keine vorherigen Bewerbungen oder Voranmeldungen erforderlich, keine Eignungsprüfung abzulegen und außer der Vorlage der Hochschulzugangsberechtigung keine weiteren Voraussetzungen zu erfüllen, kann die Immatrikulation zum Semesterbeginn erfolgen.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Fristen einhalten, erforderliche Nachweise und Dokumente vorlegen</a:t>
            </a:r>
          </a:p>
          <a:p>
            <a:pPr marL="257081" indent="-257081">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Informieren, ob die Einschreibung online oder per Post möglich ist, sonst persönliche Vorsprache notwendig!</a:t>
            </a:r>
          </a:p>
          <a:p>
            <a:pPr marL="257081" indent="-257081">
              <a:spcAft>
                <a:spcPts val="525"/>
              </a:spcAft>
              <a:buClr>
                <a:srgbClr val="FF0000"/>
              </a:buClr>
              <a:buSzPct val="80000"/>
              <a:buFont typeface="Wingdings" panose="05000000000000000000" pitchFamily="2" charset="2"/>
              <a:buChar char="§"/>
            </a:pPr>
            <a:endParaRPr lang="de-DE" sz="1800" dirty="0">
              <a:solidFill>
                <a:schemeClr val="tx1"/>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endParaRPr lang="de-DE" sz="1613" dirty="0">
              <a:solidFill>
                <a:schemeClr val="tx1"/>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Ø"/>
            </a:pPr>
            <a:endParaRPr lang="de-DE" sz="1613" dirty="0">
              <a:solidFill>
                <a:schemeClr val="tx1"/>
              </a:solidFill>
              <a:latin typeface="Arial" panose="020B0604020202020204" pitchFamily="34" charset="0"/>
            </a:endParaRPr>
          </a:p>
          <a:p>
            <a:pPr>
              <a:spcAft>
                <a:spcPts val="525"/>
              </a:spcAft>
              <a:buClr>
                <a:srgbClr val="FF0000"/>
              </a:buClr>
              <a:buSzPct val="80000"/>
            </a:pPr>
            <a:endParaRPr lang="de-DE" sz="1613" b="1" dirty="0">
              <a:solidFill>
                <a:srgbClr val="C00000"/>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0096116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Örtliche Zulassungsbeschränkung</a:t>
            </a:r>
            <a:br>
              <a:rPr lang="de-DE" sz="2400" dirty="0" smtClean="0">
                <a:solidFill>
                  <a:schemeClr val="tx1"/>
                </a:solidFill>
              </a:rPr>
            </a:b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6" y="1753166"/>
            <a:ext cx="5748779" cy="390478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8271" indent="-258271" defTabSz="687929" eaLnBrk="0" hangingPunct="0">
              <a:buSzPct val="80000"/>
            </a:pPr>
            <a:endParaRPr lang="de-DE" sz="1613" b="1" u="sng" kern="0" dirty="0">
              <a:solidFill>
                <a:srgbClr val="000000"/>
              </a:solidFill>
            </a:endParaRPr>
          </a:p>
        </p:txBody>
      </p:sp>
      <p:sp>
        <p:nvSpPr>
          <p:cNvPr id="11" name="0"/>
          <p:cNvSpPr/>
          <p:nvPr/>
        </p:nvSpPr>
        <p:spPr>
          <a:xfrm>
            <a:off x="930285" y="1164593"/>
            <a:ext cx="10703418" cy="4191092"/>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7209" indent="-257209">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Bewerbung zentral über Hochschulstart via </a:t>
            </a:r>
            <a:r>
              <a:rPr lang="de-DE" sz="2400" dirty="0" err="1">
                <a:solidFill>
                  <a:schemeClr val="tx1"/>
                </a:solidFill>
                <a:latin typeface="Arial" panose="020B0604020202020204" pitchFamily="34" charset="0"/>
              </a:rPr>
              <a:t>DoSV</a:t>
            </a:r>
            <a:r>
              <a:rPr lang="de-DE" sz="2400" dirty="0">
                <a:solidFill>
                  <a:schemeClr val="tx1"/>
                </a:solidFill>
                <a:latin typeface="Arial" panose="020B0604020202020204" pitchFamily="34" charset="0"/>
              </a:rPr>
              <a:t> </a:t>
            </a:r>
            <a:r>
              <a:rPr lang="de-DE" sz="2400" b="1" u="sng" dirty="0">
                <a:solidFill>
                  <a:schemeClr val="tx1"/>
                </a:solidFill>
                <a:latin typeface="Arial" panose="020B0604020202020204" pitchFamily="34" charset="0"/>
              </a:rPr>
              <a:t>oder</a:t>
            </a:r>
            <a:r>
              <a:rPr lang="de-DE" sz="2400" dirty="0">
                <a:solidFill>
                  <a:schemeClr val="tx1"/>
                </a:solidFill>
                <a:latin typeface="Arial" panose="020B0604020202020204" pitchFamily="34" charset="0"/>
              </a:rPr>
              <a:t> bei der Hochschule </a:t>
            </a:r>
            <a:r>
              <a:rPr lang="de-DE" sz="2400" dirty="0">
                <a:solidFill>
                  <a:schemeClr val="tx1"/>
                </a:solidFill>
                <a:latin typeface="Arial" panose="020B0604020202020204" pitchFamily="34" charset="0"/>
              </a:rPr>
              <a:t>direkt</a:t>
            </a:r>
          </a:p>
          <a:p>
            <a:pPr marL="257209" indent="-257209">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Vergabe über Quoten: 20% Durchschnittsnote, 80% Auswahlverfahren</a:t>
            </a:r>
            <a:br>
              <a:rPr lang="de-DE" sz="2400" dirty="0">
                <a:solidFill>
                  <a:schemeClr val="tx1"/>
                </a:solidFill>
                <a:latin typeface="Arial" panose="020B0604020202020204" pitchFamily="34" charset="0"/>
              </a:rPr>
            </a:br>
            <a:r>
              <a:rPr lang="de-DE" sz="2400" dirty="0">
                <a:solidFill>
                  <a:schemeClr val="tx1"/>
                </a:solidFill>
                <a:latin typeface="Arial" panose="020B0604020202020204" pitchFamily="34" charset="0"/>
              </a:rPr>
              <a:t> (i.d.R. Durchschnittsnote + weitere Kriterien</a:t>
            </a:r>
            <a:br>
              <a:rPr lang="de-DE" sz="2400" dirty="0">
                <a:solidFill>
                  <a:schemeClr val="tx1"/>
                </a:solidFill>
                <a:latin typeface="Arial" panose="020B0604020202020204" pitchFamily="34" charset="0"/>
              </a:rPr>
            </a:br>
            <a:r>
              <a:rPr lang="de-DE" sz="2400" dirty="0">
                <a:solidFill>
                  <a:schemeClr val="tx1"/>
                </a:solidFill>
                <a:latin typeface="Arial" panose="020B0604020202020204" pitchFamily="34" charset="0"/>
              </a:rPr>
              <a:t> z.B. Auswahlgespräche, Studierfähigkeitstests, Gewichtung einzelner Zeugnisnoten nach Relevanz für den Studiengang)</a:t>
            </a:r>
            <a:endParaRPr lang="de-DE" sz="2400" dirty="0">
              <a:solidFill>
                <a:schemeClr val="tx1"/>
              </a:solidFill>
              <a:latin typeface="Arial" panose="020B0604020202020204" pitchFamily="34" charset="0"/>
            </a:endParaRPr>
          </a:p>
          <a:p>
            <a:pPr marL="257209" indent="-257209">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Regeln und Kriterien für die Auswahlverfahren sind in den Bundesländern teilweise unterschiedlich</a:t>
            </a:r>
          </a:p>
          <a:p>
            <a:pPr marL="257209" indent="-257209">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Einige </a:t>
            </a:r>
            <a:r>
              <a:rPr lang="de-DE" sz="2400" dirty="0">
                <a:solidFill>
                  <a:schemeClr val="tx1"/>
                </a:solidFill>
                <a:latin typeface="Arial" panose="020B0604020202020204" pitchFamily="34" charset="0"/>
              </a:rPr>
              <a:t>Hochschulen setzen für eine Bewerbung die Teilnahme an einem Selbsttest zur Studienorientierung voraus (Nachweis ist der Bewerbung beizufügen)</a:t>
            </a:r>
          </a:p>
          <a:p>
            <a:pPr marL="257209" indent="-257209">
              <a:spcAft>
                <a:spcPts val="525"/>
              </a:spcAft>
              <a:buClr>
                <a:srgbClr val="FF0000"/>
              </a:buClr>
              <a:buSzPct val="80000"/>
              <a:buFont typeface="Wingdings" panose="05000000000000000000" pitchFamily="2" charset="2"/>
              <a:buChar char="§"/>
            </a:pPr>
            <a:r>
              <a:rPr lang="de-DE" sz="2400" dirty="0">
                <a:solidFill>
                  <a:schemeClr val="tx1"/>
                </a:solidFill>
                <a:latin typeface="Arial" panose="020B0604020202020204" pitchFamily="34" charset="0"/>
              </a:rPr>
              <a:t>Bewerbungsfristen </a:t>
            </a:r>
            <a:r>
              <a:rPr lang="de-DE" sz="2400" dirty="0">
                <a:solidFill>
                  <a:schemeClr val="tx1"/>
                </a:solidFill>
                <a:latin typeface="Arial" panose="020B0604020202020204" pitchFamily="34" charset="0"/>
              </a:rPr>
              <a:t>beachten!</a:t>
            </a:r>
          </a:p>
          <a:p>
            <a:pPr marL="257081" indent="-257081">
              <a:spcAft>
                <a:spcPts val="525"/>
              </a:spcAft>
              <a:buClr>
                <a:srgbClr val="FF0000"/>
              </a:buClr>
              <a:buSzPct val="80000"/>
              <a:buFont typeface="Wingdings" panose="05000000000000000000" pitchFamily="2" charset="2"/>
              <a:buChar char="§"/>
            </a:pPr>
            <a:endParaRPr lang="de-DE" sz="1613" dirty="0">
              <a:solidFill>
                <a:schemeClr val="tx1"/>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
            </a:pPr>
            <a:endParaRPr lang="de-DE" sz="1613" dirty="0">
              <a:solidFill>
                <a:schemeClr val="tx1"/>
              </a:solidFill>
              <a:latin typeface="Arial" panose="020B0604020202020204" pitchFamily="34" charset="0"/>
            </a:endParaRPr>
          </a:p>
          <a:p>
            <a:pPr marL="257081" indent="-257081">
              <a:spcAft>
                <a:spcPts val="525"/>
              </a:spcAft>
              <a:buClr>
                <a:srgbClr val="FF0000"/>
              </a:buClr>
              <a:buSzPct val="80000"/>
              <a:buFont typeface="Wingdings" panose="05000000000000000000" pitchFamily="2" charset="2"/>
              <a:buChar char="Ø"/>
            </a:pPr>
            <a:endParaRPr lang="de-DE" sz="1613" dirty="0">
              <a:solidFill>
                <a:schemeClr val="tx1"/>
              </a:solidFill>
              <a:latin typeface="Arial" panose="020B0604020202020204" pitchFamily="34" charset="0"/>
            </a:endParaRPr>
          </a:p>
          <a:p>
            <a:pPr>
              <a:spcAft>
                <a:spcPts val="525"/>
              </a:spcAft>
              <a:buClr>
                <a:srgbClr val="FF0000"/>
              </a:buClr>
              <a:buSzPct val="80000"/>
            </a:pPr>
            <a:endParaRPr lang="de-DE" sz="1613" b="1" dirty="0">
              <a:solidFill>
                <a:srgbClr val="C00000"/>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2929932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solidFill>
                  <a:schemeClr val="tx1"/>
                </a:solidFill>
              </a:rPr>
              <a:t>Bundesweite Zulassungsbeschränkung </a:t>
            </a:r>
            <a:br>
              <a:rPr lang="de-DE" sz="2400" dirty="0" smtClean="0">
                <a:solidFill>
                  <a:schemeClr val="tx1"/>
                </a:solidFill>
              </a:rPr>
            </a:br>
            <a:r>
              <a:rPr lang="de-DE" sz="2400" dirty="0" smtClean="0">
                <a:solidFill>
                  <a:schemeClr val="tx1"/>
                </a:solidFill>
              </a:rPr>
              <a:t>Zentrales Vergabeverfahren (ZV)</a:t>
            </a:r>
            <a:r>
              <a:rPr lang="de-DE" dirty="0" smtClean="0">
                <a:solidFill>
                  <a:schemeClr val="tx1"/>
                </a:solidFill>
              </a:rPr>
              <a:t/>
            </a:r>
            <a:br>
              <a:rPr lang="de-DE" dirty="0" smtClean="0">
                <a:solidFill>
                  <a:schemeClr val="tx1"/>
                </a:solidFill>
              </a:rPr>
            </a:br>
            <a:endParaRPr lang="de-DE"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4" name="0"/>
          <p:cNvSpPr/>
          <p:nvPr/>
        </p:nvSpPr>
        <p:spPr>
          <a:xfrm>
            <a:off x="3218276" y="1753166"/>
            <a:ext cx="5748779" cy="3904787"/>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58271" indent="-258271" defTabSz="687929" eaLnBrk="0" hangingPunct="0">
              <a:buSzPct val="80000"/>
            </a:pPr>
            <a:endParaRPr lang="de-DE" sz="1613" b="1" u="sng" kern="0" dirty="0">
              <a:solidFill>
                <a:srgbClr val="000000"/>
              </a:solidFill>
            </a:endParaRPr>
          </a:p>
        </p:txBody>
      </p:sp>
      <p:sp>
        <p:nvSpPr>
          <p:cNvPr id="11" name="0"/>
          <p:cNvSpPr/>
          <p:nvPr/>
        </p:nvSpPr>
        <p:spPr>
          <a:xfrm>
            <a:off x="930285" y="1176950"/>
            <a:ext cx="10911648" cy="4537574"/>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r>
              <a:rPr lang="de-DE" sz="2400" b="1" dirty="0">
                <a:solidFill>
                  <a:srgbClr val="C00000"/>
                </a:solidFill>
                <a:latin typeface="Arial" panose="020B0604020202020204" pitchFamily="34" charset="0"/>
              </a:rPr>
              <a:t>Medizin, Tiermedizin, Zahnmedizin, Pharmazie</a:t>
            </a:r>
          </a:p>
          <a:p>
            <a:pPr>
              <a:spcAft>
                <a:spcPts val="525"/>
              </a:spcAft>
              <a:buClr>
                <a:srgbClr val="FF0000"/>
              </a:buClr>
              <a:buSzPct val="80000"/>
            </a:pPr>
            <a:r>
              <a:rPr lang="de-DE" sz="2400" dirty="0">
                <a:solidFill>
                  <a:schemeClr val="tx1"/>
                </a:solidFill>
                <a:latin typeface="Arial" panose="020B0604020202020204" pitchFamily="34" charset="0"/>
              </a:rPr>
              <a:t>Bewerbung Zentral über Hochschulstart (</a:t>
            </a:r>
            <a:r>
              <a:rPr lang="de-DE" sz="2400" dirty="0" err="1">
                <a:solidFill>
                  <a:schemeClr val="tx1"/>
                </a:solidFill>
                <a:latin typeface="Arial" panose="020B0604020202020204" pitchFamily="34" charset="0"/>
              </a:rPr>
              <a:t>DoSV-AntOn</a:t>
            </a:r>
            <a:r>
              <a:rPr lang="de-DE" sz="2400" dirty="0">
                <a:solidFill>
                  <a:schemeClr val="tx1"/>
                </a:solidFill>
                <a:latin typeface="Arial" panose="020B0604020202020204" pitchFamily="34" charset="0"/>
              </a:rPr>
              <a:t>)</a:t>
            </a:r>
          </a:p>
          <a:p>
            <a:pPr marL="257081" indent="-257081">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30% </a:t>
            </a:r>
            <a:r>
              <a:rPr lang="de-DE" sz="2400" b="1" dirty="0" err="1">
                <a:solidFill>
                  <a:schemeClr val="tx1"/>
                </a:solidFill>
                <a:latin typeface="Arial" panose="020B0604020202020204" pitchFamily="34" charset="0"/>
              </a:rPr>
              <a:t>Abiturbestenquote</a:t>
            </a:r>
            <a:r>
              <a:rPr lang="de-DE" sz="2400" dirty="0">
                <a:solidFill>
                  <a:schemeClr val="tx1"/>
                </a:solidFill>
                <a:latin typeface="Arial" panose="020B0604020202020204" pitchFamily="34" charset="0"/>
              </a:rPr>
              <a:t/>
            </a:r>
            <a:br>
              <a:rPr lang="de-DE" sz="2400" dirty="0">
                <a:solidFill>
                  <a:schemeClr val="tx1"/>
                </a:solidFill>
                <a:latin typeface="Arial" panose="020B0604020202020204" pitchFamily="34" charset="0"/>
              </a:rPr>
            </a:br>
            <a:r>
              <a:rPr lang="de-DE" sz="2400" dirty="0">
                <a:solidFill>
                  <a:schemeClr val="tx1"/>
                </a:solidFill>
                <a:latin typeface="Arial" panose="020B0604020202020204" pitchFamily="34" charset="0"/>
              </a:rPr>
              <a:t>Gesamtpunktzahl der Hochschulzugangsberechtigung („</a:t>
            </a:r>
            <a:r>
              <a:rPr lang="de-DE" sz="2400" dirty="0" err="1">
                <a:solidFill>
                  <a:schemeClr val="tx1"/>
                </a:solidFill>
                <a:latin typeface="Arial" panose="020B0604020202020204" pitchFamily="34" charset="0"/>
              </a:rPr>
              <a:t>Abinote</a:t>
            </a:r>
            <a:r>
              <a:rPr lang="de-DE" sz="2400" dirty="0">
                <a:solidFill>
                  <a:schemeClr val="tx1"/>
                </a:solidFill>
                <a:latin typeface="Arial" panose="020B0604020202020204" pitchFamily="34" charset="0"/>
              </a:rPr>
              <a:t>“) 16 Landes-Ranglisten, Überführung in eine Bundes-Rangliste</a:t>
            </a:r>
          </a:p>
          <a:p>
            <a:pPr marL="257081" indent="-257081">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10% Zusätzliche Eignungsquote (ZEQ) </a:t>
            </a:r>
            <a:r>
              <a:rPr lang="de-DE" sz="2400" b="1" dirty="0">
                <a:solidFill>
                  <a:schemeClr val="tx1"/>
                </a:solidFill>
                <a:latin typeface="Arial" panose="020B0604020202020204" pitchFamily="34" charset="0"/>
              </a:rPr>
              <a:t> </a:t>
            </a:r>
            <a:r>
              <a:rPr lang="de-DE" sz="2400" dirty="0">
                <a:solidFill>
                  <a:schemeClr val="tx1"/>
                </a:solidFill>
                <a:latin typeface="Arial" panose="020B0604020202020204" pitchFamily="34" charset="0"/>
              </a:rPr>
              <a:t>notenunabhängige </a:t>
            </a:r>
            <a:r>
              <a:rPr lang="de-DE" sz="2400" dirty="0">
                <a:solidFill>
                  <a:schemeClr val="tx1"/>
                </a:solidFill>
                <a:latin typeface="Arial" panose="020B0604020202020204" pitchFamily="34" charset="0"/>
              </a:rPr>
              <a:t>Kriterien</a:t>
            </a:r>
            <a:br>
              <a:rPr lang="de-DE" sz="2400" dirty="0">
                <a:solidFill>
                  <a:schemeClr val="tx1"/>
                </a:solidFill>
                <a:latin typeface="Arial" panose="020B0604020202020204" pitchFamily="34" charset="0"/>
              </a:rPr>
            </a:br>
            <a:r>
              <a:rPr lang="de-DE" sz="2400" dirty="0">
                <a:solidFill>
                  <a:schemeClr val="tx1"/>
                </a:solidFill>
                <a:latin typeface="Arial" panose="020B0604020202020204" pitchFamily="34" charset="0"/>
              </a:rPr>
              <a:t>Ergebnisse von Studierfähigkeitstests, ggf. relevante Berufsausbildung, abgeleisteter Dienst, Wartezeit nur bis WS 21/22!</a:t>
            </a:r>
          </a:p>
          <a:p>
            <a:pPr marL="257081" indent="-257081">
              <a:spcAft>
                <a:spcPts val="525"/>
              </a:spcAft>
              <a:buClr>
                <a:srgbClr val="FF0000"/>
              </a:buClr>
              <a:buSzPct val="80000"/>
              <a:buFont typeface="Wingdings" panose="05000000000000000000" pitchFamily="2" charset="2"/>
              <a:buChar char="§"/>
            </a:pPr>
            <a:r>
              <a:rPr lang="de-DE" sz="2400" b="1" dirty="0">
                <a:solidFill>
                  <a:schemeClr val="tx1"/>
                </a:solidFill>
                <a:latin typeface="Arial" panose="020B0604020202020204" pitchFamily="34" charset="0"/>
              </a:rPr>
              <a:t>60% Auswahlverfahren der Hochschule (</a:t>
            </a:r>
            <a:r>
              <a:rPr lang="de-DE" sz="2400" b="1" dirty="0" err="1">
                <a:solidFill>
                  <a:schemeClr val="tx1"/>
                </a:solidFill>
                <a:latin typeface="Arial" panose="020B0604020202020204" pitchFamily="34" charset="0"/>
              </a:rPr>
              <a:t>AdH</a:t>
            </a:r>
            <a:r>
              <a:rPr lang="de-DE" sz="2400" b="1" dirty="0">
                <a:solidFill>
                  <a:schemeClr val="tx1"/>
                </a:solidFill>
                <a:latin typeface="Arial" panose="020B0604020202020204" pitchFamily="34" charset="0"/>
              </a:rPr>
              <a:t>)</a:t>
            </a:r>
            <a:r>
              <a:rPr lang="de-DE" sz="2400" dirty="0">
                <a:solidFill>
                  <a:schemeClr val="tx1"/>
                </a:solidFill>
                <a:latin typeface="Arial" panose="020B0604020202020204" pitchFamily="34" charset="0"/>
              </a:rPr>
              <a:t/>
            </a:r>
            <a:br>
              <a:rPr lang="de-DE" sz="2400" dirty="0">
                <a:solidFill>
                  <a:schemeClr val="tx1"/>
                </a:solidFill>
                <a:latin typeface="Arial" panose="020B0604020202020204" pitchFamily="34" charset="0"/>
              </a:rPr>
            </a:br>
            <a:r>
              <a:rPr lang="de-DE" sz="2400" dirty="0" err="1">
                <a:solidFill>
                  <a:schemeClr val="tx1"/>
                </a:solidFill>
                <a:latin typeface="Arial" panose="020B0604020202020204" pitchFamily="34" charset="0"/>
              </a:rPr>
              <a:t>Abinote</a:t>
            </a:r>
            <a:r>
              <a:rPr lang="de-DE" sz="2400" dirty="0">
                <a:solidFill>
                  <a:schemeClr val="tx1"/>
                </a:solidFill>
                <a:latin typeface="Arial" panose="020B0604020202020204" pitchFamily="34" charset="0"/>
              </a:rPr>
              <a:t>, Ergebnis </a:t>
            </a:r>
            <a:r>
              <a:rPr lang="de-DE" sz="2400" dirty="0">
                <a:solidFill>
                  <a:schemeClr val="tx1"/>
                </a:solidFill>
                <a:latin typeface="Arial" panose="020B0604020202020204" pitchFamily="34" charset="0"/>
              </a:rPr>
              <a:t>Studierfähigkeitstest, einschlägige Berufsausbildung, berufliche Praxiserfahrung, Ableistung </a:t>
            </a:r>
            <a:r>
              <a:rPr lang="de-DE" sz="2400" dirty="0">
                <a:solidFill>
                  <a:schemeClr val="tx1"/>
                </a:solidFill>
                <a:latin typeface="Arial" panose="020B0604020202020204" pitchFamily="34" charset="0"/>
              </a:rPr>
              <a:t>Dienst, </a:t>
            </a:r>
            <a:r>
              <a:rPr lang="de-DE" sz="2400" dirty="0">
                <a:solidFill>
                  <a:schemeClr val="tx1"/>
                </a:solidFill>
                <a:latin typeface="Arial" panose="020B0604020202020204" pitchFamily="34" charset="0"/>
              </a:rPr>
              <a:t>Nachweis akademischer Aktivitäten abseits eines Studiums (z.B. Teilnahme an wissenschaftlichen Wettbewerben), Auswahlgespräche, Motivationsschreiben</a:t>
            </a:r>
          </a:p>
          <a:p>
            <a:pPr marL="257081" indent="-257081">
              <a:spcAft>
                <a:spcPts val="525"/>
              </a:spcAft>
              <a:buClr>
                <a:srgbClr val="FF0000"/>
              </a:buClr>
              <a:buSzPct val="80000"/>
              <a:buFont typeface="Wingdings" panose="05000000000000000000" pitchFamily="2" charset="2"/>
              <a:buChar char="Ø"/>
            </a:pPr>
            <a:endParaRPr lang="de-DE" sz="1613" dirty="0">
              <a:solidFill>
                <a:schemeClr val="tx1"/>
              </a:solidFill>
              <a:latin typeface="Arial" panose="020B0604020202020204" pitchFamily="34" charset="0"/>
            </a:endParaRPr>
          </a:p>
          <a:p>
            <a:pPr>
              <a:spcAft>
                <a:spcPts val="525"/>
              </a:spcAft>
              <a:buClr>
                <a:srgbClr val="FF0000"/>
              </a:buClr>
              <a:buSzPct val="80000"/>
            </a:pPr>
            <a:endParaRPr lang="de-DE" sz="1613" b="1" dirty="0">
              <a:solidFill>
                <a:srgbClr val="C00000"/>
              </a:solidFill>
              <a:latin typeface="Arial" panose="020B0604020202020204" pitchFamily="34" charset="0"/>
            </a:endParaRPr>
          </a:p>
        </p:txBody>
      </p:sp>
      <p:pic>
        <p:nvPicPr>
          <p:cNvPr id="2050" name="Picture 2" descr="Quellbild anzei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2155" y="1025268"/>
            <a:ext cx="2476370" cy="145329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03979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7201" dirty="0"/>
              <a:t>Ausbildung</a:t>
            </a:r>
            <a:endParaRPr lang="de-DE" sz="7201" dirty="0"/>
          </a:p>
        </p:txBody>
      </p:sp>
    </p:spTree>
    <p:extLst>
      <p:ext uri="{BB962C8B-B14F-4D97-AF65-F5344CB8AC3E}">
        <p14:creationId xmlns:p14="http://schemas.microsoft.com/office/powerpoint/2010/main" val="6842707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 10"/>
          <p:cNvGraphicFramePr/>
          <p:nvPr>
            <p:extLst>
              <p:ext uri="{D42A27DB-BD31-4B8C-83A1-F6EECF244321}">
                <p14:modId xmlns:p14="http://schemas.microsoft.com/office/powerpoint/2010/main" val="707597710"/>
              </p:ext>
            </p:extLst>
          </p:nvPr>
        </p:nvGraphicFramePr>
        <p:xfrm>
          <a:off x="244444" y="172016"/>
          <a:ext cx="11832879" cy="6599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74929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solidFill>
                  <a:schemeClr val="tx1"/>
                </a:solidFill>
              </a:rPr>
              <a:t>Ausbildung - </a:t>
            </a:r>
            <a:r>
              <a:rPr lang="de-DE" sz="1800" dirty="0">
                <a:solidFill>
                  <a:srgbClr val="000000"/>
                </a:solidFill>
                <a:latin typeface="Arial" charset="0"/>
              </a:rPr>
              <a:t>Eine gleichwertige Alternative zum Studium? </a:t>
            </a:r>
            <a:br>
              <a:rPr lang="de-DE" sz="1800" dirty="0">
                <a:solidFill>
                  <a:srgbClr val="000000"/>
                </a:solidFill>
                <a:latin typeface="Arial" charset="0"/>
              </a:rPr>
            </a:br>
            <a:endParaRPr lang="de-DE"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6" name="0"/>
          <p:cNvSpPr/>
          <p:nvPr/>
        </p:nvSpPr>
        <p:spPr>
          <a:xfrm>
            <a:off x="930285" y="1025268"/>
            <a:ext cx="8147940" cy="4253853"/>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lvl="0"/>
            <a:endParaRPr lang="de-DE" sz="2400" dirty="0">
              <a:solidFill>
                <a:srgbClr val="000000"/>
              </a:solidFill>
              <a:latin typeface="Arial" charset="0"/>
            </a:endParaRPr>
          </a:p>
          <a:p>
            <a:pPr lvl="0"/>
            <a:r>
              <a:rPr lang="de-DE" sz="2400" dirty="0">
                <a:solidFill>
                  <a:srgbClr val="C00000"/>
                </a:solidFill>
                <a:latin typeface="Arial" charset="0"/>
              </a:rPr>
              <a:t>+</a:t>
            </a:r>
            <a:r>
              <a:rPr lang="de-DE" sz="2400" dirty="0">
                <a:solidFill>
                  <a:srgbClr val="000000"/>
                </a:solidFill>
                <a:latin typeface="Arial" charset="0"/>
              </a:rPr>
              <a:t> Wahlmöglichkeiten: Es gibt </a:t>
            </a:r>
            <a:r>
              <a:rPr lang="de-DE" sz="2400" dirty="0">
                <a:solidFill>
                  <a:srgbClr val="000000"/>
                </a:solidFill>
                <a:latin typeface="Arial" charset="0"/>
              </a:rPr>
              <a:t>324 </a:t>
            </a:r>
            <a:r>
              <a:rPr lang="de-DE" sz="2400" dirty="0">
                <a:solidFill>
                  <a:srgbClr val="000000"/>
                </a:solidFill>
                <a:latin typeface="Arial" charset="0"/>
              </a:rPr>
              <a:t>anerkannte Ausbildungsberufe </a:t>
            </a:r>
          </a:p>
          <a:p>
            <a:pPr lvl="0"/>
            <a:r>
              <a:rPr lang="de-DE" sz="2400" dirty="0">
                <a:solidFill>
                  <a:srgbClr val="C00000"/>
                </a:solidFill>
                <a:latin typeface="Arial" charset="0"/>
              </a:rPr>
              <a:t>+</a:t>
            </a:r>
            <a:r>
              <a:rPr lang="de-DE" sz="2400" dirty="0">
                <a:solidFill>
                  <a:srgbClr val="000000"/>
                </a:solidFill>
                <a:latin typeface="Arial" charset="0"/>
              </a:rPr>
              <a:t> Abiturientenanteil inzwischen ca. 29% - gute Chancen!</a:t>
            </a:r>
          </a:p>
          <a:p>
            <a:pPr lvl="0"/>
            <a:r>
              <a:rPr lang="de-DE" sz="2400" dirty="0">
                <a:solidFill>
                  <a:srgbClr val="C00000"/>
                </a:solidFill>
                <a:latin typeface="Arial" charset="0"/>
              </a:rPr>
              <a:t>+</a:t>
            </a:r>
            <a:r>
              <a:rPr lang="de-DE" sz="2400" dirty="0">
                <a:solidFill>
                  <a:srgbClr val="000000"/>
                </a:solidFill>
                <a:latin typeface="Arial" charset="0"/>
              </a:rPr>
              <a:t> Ausbildungsverkürzung (um max. 18 Monate) möglich</a:t>
            </a:r>
          </a:p>
          <a:p>
            <a:pPr lvl="0"/>
            <a:r>
              <a:rPr lang="de-DE" sz="2400" dirty="0">
                <a:solidFill>
                  <a:srgbClr val="C00000"/>
                </a:solidFill>
                <a:latin typeface="Arial" charset="0"/>
              </a:rPr>
              <a:t>+</a:t>
            </a:r>
            <a:r>
              <a:rPr lang="de-DE" sz="2400" dirty="0">
                <a:solidFill>
                  <a:srgbClr val="000000"/>
                </a:solidFill>
                <a:latin typeface="Arial" charset="0"/>
              </a:rPr>
              <a:t> je nach Branche gute Entwicklungs- und Verdienstmöglichkeiten</a:t>
            </a:r>
          </a:p>
          <a:p>
            <a:pPr lvl="0"/>
            <a:r>
              <a:rPr lang="de-DE" sz="2400" dirty="0">
                <a:solidFill>
                  <a:srgbClr val="C00000"/>
                </a:solidFill>
                <a:latin typeface="Arial" charset="0"/>
              </a:rPr>
              <a:t>+</a:t>
            </a:r>
            <a:r>
              <a:rPr lang="de-DE" sz="2400" dirty="0">
                <a:solidFill>
                  <a:srgbClr val="000000"/>
                </a:solidFill>
                <a:latin typeface="Arial" charset="0"/>
              </a:rPr>
              <a:t> Aufstieg durch anschließendes Studium, Meister, Techniker, Fachwirt, Betriebswirt u.v.m. möglich</a:t>
            </a:r>
          </a:p>
          <a:p>
            <a:pPr lvl="0"/>
            <a:r>
              <a:rPr lang="de-DE" sz="2400" dirty="0">
                <a:solidFill>
                  <a:srgbClr val="C00000"/>
                </a:solidFill>
                <a:latin typeface="Arial" charset="0"/>
              </a:rPr>
              <a:t>+ </a:t>
            </a:r>
            <a:r>
              <a:rPr lang="de-DE" sz="2400" dirty="0">
                <a:solidFill>
                  <a:srgbClr val="000000"/>
                </a:solidFill>
                <a:latin typeface="Arial" charset="0"/>
              </a:rPr>
              <a:t>strukturierter Ablauf mit guter Betreuung</a:t>
            </a:r>
          </a:p>
          <a:p>
            <a:pPr lvl="0"/>
            <a:r>
              <a:rPr lang="de-DE" sz="2400" kern="0" dirty="0">
                <a:solidFill>
                  <a:srgbClr val="C00000"/>
                </a:solidFill>
                <a:latin typeface="Arial" charset="0"/>
              </a:rPr>
              <a:t>+ </a:t>
            </a:r>
            <a:r>
              <a:rPr lang="de-DE" sz="2400" kern="0" dirty="0">
                <a:solidFill>
                  <a:srgbClr val="000000"/>
                </a:solidFill>
                <a:latin typeface="Arial" charset="0"/>
              </a:rPr>
              <a:t>Ausbildungsvergütung (sozialversicherungs-</a:t>
            </a:r>
            <a:br>
              <a:rPr lang="de-DE" sz="2400" kern="0" dirty="0">
                <a:solidFill>
                  <a:srgbClr val="000000"/>
                </a:solidFill>
                <a:latin typeface="Arial" charset="0"/>
              </a:rPr>
            </a:br>
            <a:r>
              <a:rPr lang="de-DE" sz="2400" kern="0" dirty="0">
                <a:solidFill>
                  <a:srgbClr val="000000"/>
                </a:solidFill>
                <a:latin typeface="Arial" charset="0"/>
              </a:rPr>
              <a:t>pflichtige Ausbildungen im Betrieb)</a:t>
            </a:r>
          </a:p>
          <a:p>
            <a:pPr lvl="0"/>
            <a:r>
              <a:rPr lang="de-DE" sz="2400" kern="0" dirty="0">
                <a:solidFill>
                  <a:srgbClr val="C00000"/>
                </a:solidFill>
                <a:latin typeface="Arial" charset="0"/>
              </a:rPr>
              <a:t>+</a:t>
            </a:r>
            <a:r>
              <a:rPr lang="de-DE" sz="2400" kern="0" dirty="0">
                <a:solidFill>
                  <a:srgbClr val="000000"/>
                </a:solidFill>
                <a:latin typeface="Arial" charset="0"/>
              </a:rPr>
              <a:t> direkte </a:t>
            </a:r>
            <a:r>
              <a:rPr lang="de-DE" sz="2400" kern="0" dirty="0">
                <a:solidFill>
                  <a:srgbClr val="000000"/>
                </a:solidFill>
                <a:latin typeface="Arial" charset="0"/>
              </a:rPr>
              <a:t>Praxisanwendung</a:t>
            </a:r>
            <a:endParaRPr lang="de-DE" sz="2400" kern="0" dirty="0">
              <a:solidFill>
                <a:schemeClr val="tx1"/>
              </a:solidFill>
            </a:endParaRPr>
          </a:p>
          <a:p>
            <a:pPr>
              <a:spcAft>
                <a:spcPts val="525"/>
              </a:spcAft>
              <a:buClr>
                <a:srgbClr val="FF0000"/>
              </a:buClr>
              <a:buSzPct val="80000"/>
            </a:pPr>
            <a:endParaRPr lang="de-DE" sz="1613" b="1" dirty="0">
              <a:solidFill>
                <a:schemeClr val="tx1"/>
              </a:solidFill>
              <a:latin typeface="Arial" panose="020B0604020202020204" pitchFamily="34" charset="0"/>
            </a:endParaRPr>
          </a:p>
        </p:txBody>
      </p:sp>
      <p:pic>
        <p:nvPicPr>
          <p:cNvPr id="7" name="Picture 2" descr="\\N2030373\Benutzer\HansmannA\Eigene Dateien\Eigene Bilder\Duales Stu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4724" y="2595649"/>
            <a:ext cx="2202101" cy="15492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180979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sz="2400" dirty="0" smtClean="0">
                <a:solidFill>
                  <a:schemeClr val="tx1"/>
                </a:solidFill>
              </a:rPr>
              <a:t>Tätigkeitsfelder im öffentlichen Dienst</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6" name="0"/>
          <p:cNvSpPr/>
          <p:nvPr/>
        </p:nvSpPr>
        <p:spPr>
          <a:xfrm>
            <a:off x="3673239" y="1471590"/>
            <a:ext cx="5800852" cy="4253853"/>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03955" indent="-203955" defTabSz="685384">
              <a:buSzPct val="80000"/>
              <a:buBlip>
                <a:blip r:embed="rId4"/>
              </a:buBlip>
              <a:defRPr/>
            </a:pPr>
            <a:endParaRPr lang="de-DE" sz="1613" b="1" kern="0" dirty="0">
              <a:solidFill>
                <a:schemeClr val="tx1"/>
              </a:solidFill>
            </a:endParaRPr>
          </a:p>
          <a:p>
            <a:pPr defTabSz="685384">
              <a:buSzPct val="80000"/>
              <a:defRPr/>
            </a:pPr>
            <a:endParaRPr lang="de-DE" sz="1613" kern="0" dirty="0">
              <a:solidFill>
                <a:srgbClr val="000000"/>
              </a:solidFill>
              <a:latin typeface="Arial" charset="0"/>
            </a:endParaRPr>
          </a:p>
          <a:p>
            <a:pPr>
              <a:spcAft>
                <a:spcPts val="525"/>
              </a:spcAft>
              <a:buClr>
                <a:srgbClr val="FF0000"/>
              </a:buClr>
              <a:buSzPct val="80000"/>
            </a:pPr>
            <a:endParaRPr lang="de-DE" sz="1613" b="1" dirty="0">
              <a:solidFill>
                <a:schemeClr val="tx1"/>
              </a:solidFill>
              <a:latin typeface="Arial" panose="020B0604020202020204" pitchFamily="34" charset="0"/>
            </a:endParaRPr>
          </a:p>
        </p:txBody>
      </p:sp>
      <p:pic>
        <p:nvPicPr>
          <p:cNvPr id="7" name="Picture 16" descr="http://flipware.net/wp-content/uploads/2013/06/Fragezeiche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4822" y="2251705"/>
            <a:ext cx="3350756" cy="279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61315" y="1458334"/>
            <a:ext cx="4027907" cy="830997"/>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Archiv-, Bibliotheks- und Dokumentationswesen</a:t>
            </a:r>
          </a:p>
        </p:txBody>
      </p:sp>
      <p:sp>
        <p:nvSpPr>
          <p:cNvPr id="9" name="Text Box 11"/>
          <p:cNvSpPr txBox="1">
            <a:spLocks noChangeArrowheads="1"/>
          </p:cNvSpPr>
          <p:nvPr/>
        </p:nvSpPr>
        <p:spPr bwMode="auto">
          <a:xfrm>
            <a:off x="7347566" y="1254157"/>
            <a:ext cx="3321223" cy="830997"/>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Steuer- und Finanzverwaltung</a:t>
            </a:r>
          </a:p>
        </p:txBody>
      </p:sp>
      <p:sp>
        <p:nvSpPr>
          <p:cNvPr id="10" name="Text Box 11"/>
          <p:cNvSpPr txBox="1">
            <a:spLocks noChangeArrowheads="1"/>
          </p:cNvSpPr>
          <p:nvPr/>
        </p:nvSpPr>
        <p:spPr bwMode="auto">
          <a:xfrm>
            <a:off x="674653" y="4488560"/>
            <a:ext cx="4136582" cy="1200329"/>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Allgemeine und </a:t>
            </a:r>
            <a:r>
              <a:rPr lang="de-DE" altLang="de-DE" sz="2400" b="1" dirty="0"/>
              <a:t>innere Verwaltung, Kommunalverwaltung</a:t>
            </a:r>
            <a:endParaRPr lang="de-DE" altLang="de-DE" sz="2400" b="1" dirty="0"/>
          </a:p>
        </p:txBody>
      </p:sp>
      <p:sp>
        <p:nvSpPr>
          <p:cNvPr id="11" name="Text Box 11"/>
          <p:cNvSpPr txBox="1">
            <a:spLocks noChangeArrowheads="1"/>
          </p:cNvSpPr>
          <p:nvPr/>
        </p:nvSpPr>
        <p:spPr bwMode="auto">
          <a:xfrm>
            <a:off x="8262752" y="3830393"/>
            <a:ext cx="2694523" cy="830997"/>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Justiz und Rechtspflege</a:t>
            </a:r>
          </a:p>
        </p:txBody>
      </p:sp>
      <p:sp>
        <p:nvSpPr>
          <p:cNvPr id="12" name="Text Box 11"/>
          <p:cNvSpPr txBox="1">
            <a:spLocks noChangeArrowheads="1"/>
          </p:cNvSpPr>
          <p:nvPr/>
        </p:nvSpPr>
        <p:spPr bwMode="auto">
          <a:xfrm>
            <a:off x="1277483" y="3139430"/>
            <a:ext cx="3051406" cy="461665"/>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Sozialversicherung</a:t>
            </a:r>
          </a:p>
        </p:txBody>
      </p:sp>
      <p:sp>
        <p:nvSpPr>
          <p:cNvPr id="13" name="Text Box 11"/>
          <p:cNvSpPr txBox="1">
            <a:spLocks noChangeArrowheads="1"/>
          </p:cNvSpPr>
          <p:nvPr/>
        </p:nvSpPr>
        <p:spPr bwMode="auto">
          <a:xfrm>
            <a:off x="8725004" y="2507280"/>
            <a:ext cx="2157262" cy="830997"/>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Öffentliche Sicherheit</a:t>
            </a:r>
          </a:p>
        </p:txBody>
      </p:sp>
      <p:sp>
        <p:nvSpPr>
          <p:cNvPr id="14" name="Text Box 11"/>
          <p:cNvSpPr txBox="1">
            <a:spLocks noChangeArrowheads="1"/>
          </p:cNvSpPr>
          <p:nvPr/>
        </p:nvSpPr>
        <p:spPr bwMode="auto">
          <a:xfrm>
            <a:off x="7517326" y="5343419"/>
            <a:ext cx="1490852" cy="461665"/>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400" b="1" dirty="0"/>
              <a:t>Weitere</a:t>
            </a:r>
          </a:p>
        </p:txBody>
      </p:sp>
    </p:spTree>
    <p:custDataLst>
      <p:tags r:id="rId1"/>
    </p:custDataLst>
    <p:extLst>
      <p:ext uri="{BB962C8B-B14F-4D97-AF65-F5344CB8AC3E}">
        <p14:creationId xmlns:p14="http://schemas.microsoft.com/office/powerpoint/2010/main" val="475193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66662" y="254321"/>
            <a:ext cx="8712727" cy="548924"/>
          </a:xfrm>
        </p:spPr>
        <p:txBody>
          <a:bodyPr/>
          <a:lstStyle/>
          <a:p>
            <a:r>
              <a:rPr lang="de-DE" sz="2400" dirty="0" smtClean="0">
                <a:solidFill>
                  <a:schemeClr val="tx1"/>
                </a:solidFill>
              </a:rPr>
              <a:t>Ausbildung oder Duales Studium im öffentlichen Dienst</a:t>
            </a:r>
            <a:endParaRPr lang="de-DE" sz="2400" dirty="0">
              <a:solidFill>
                <a:schemeClr val="tx1"/>
              </a:solidFill>
            </a:endParaRPr>
          </a:p>
        </p:txBody>
      </p:sp>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sp>
        <p:nvSpPr>
          <p:cNvPr id="6" name="0"/>
          <p:cNvSpPr/>
          <p:nvPr/>
        </p:nvSpPr>
        <p:spPr>
          <a:xfrm>
            <a:off x="3217643" y="1510087"/>
            <a:ext cx="5800852" cy="4253853"/>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03955" indent="-203955" defTabSz="685384">
              <a:buSzPct val="80000"/>
              <a:buBlip>
                <a:blip r:embed="rId4"/>
              </a:buBlip>
              <a:defRPr/>
            </a:pPr>
            <a:endParaRPr lang="de-DE" sz="1613" b="1" kern="0" dirty="0">
              <a:solidFill>
                <a:schemeClr val="tx1"/>
              </a:solidFill>
            </a:endParaRPr>
          </a:p>
          <a:p>
            <a:pPr defTabSz="685384">
              <a:buSzPct val="80000"/>
              <a:defRPr/>
            </a:pPr>
            <a:endParaRPr lang="de-DE" sz="1613" kern="0" dirty="0">
              <a:solidFill>
                <a:srgbClr val="000000"/>
              </a:solidFill>
              <a:latin typeface="Arial" charset="0"/>
            </a:endParaRPr>
          </a:p>
          <a:p>
            <a:pPr>
              <a:spcAft>
                <a:spcPts val="525"/>
              </a:spcAft>
              <a:buClr>
                <a:srgbClr val="FF0000"/>
              </a:buClr>
              <a:buSzPct val="80000"/>
            </a:pPr>
            <a:endParaRPr lang="de-DE" sz="1613" b="1" dirty="0">
              <a:solidFill>
                <a:schemeClr val="tx1"/>
              </a:solidFill>
              <a:latin typeface="Arial" panose="020B0604020202020204" pitchFamily="34" charset="0"/>
            </a:endParaRPr>
          </a:p>
        </p:txBody>
      </p:sp>
      <p:sp>
        <p:nvSpPr>
          <p:cNvPr id="7" name="Text Box 11"/>
          <p:cNvSpPr txBox="1">
            <a:spLocks noChangeArrowheads="1"/>
          </p:cNvSpPr>
          <p:nvPr/>
        </p:nvSpPr>
        <p:spPr bwMode="auto">
          <a:xfrm>
            <a:off x="645324" y="1216462"/>
            <a:ext cx="2704458" cy="400110"/>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000" b="1" dirty="0"/>
              <a:t>Voraussetzungen</a:t>
            </a:r>
            <a:endParaRPr lang="de-DE" altLang="de-DE" sz="2400" b="1" dirty="0"/>
          </a:p>
        </p:txBody>
      </p:sp>
      <p:sp>
        <p:nvSpPr>
          <p:cNvPr id="9" name="Rectangle 9"/>
          <p:cNvSpPr>
            <a:spLocks noChangeArrowheads="1"/>
          </p:cNvSpPr>
          <p:nvPr/>
        </p:nvSpPr>
        <p:spPr bwMode="auto">
          <a:xfrm>
            <a:off x="3349782" y="1216462"/>
            <a:ext cx="8673220" cy="2554545"/>
          </a:xfrm>
          <a:prstGeom prst="rect">
            <a:avLst/>
          </a:prstGeom>
          <a:solidFill>
            <a:schemeClr val="accent1">
              <a:lumMod val="20000"/>
              <a:lumOff val="8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000" dirty="0">
                <a:sym typeface="Wingdings" panose="05000000000000000000" pitchFamily="2" charset="2"/>
              </a:rPr>
              <a:t></a:t>
            </a:r>
            <a:r>
              <a:rPr lang="de-DE" altLang="de-DE" sz="2000" dirty="0"/>
              <a:t>Abitur oder (volle) Fachhochschulreife</a:t>
            </a:r>
          </a:p>
          <a:p>
            <a:pPr>
              <a:buClr>
                <a:schemeClr val="accent1"/>
              </a:buClr>
              <a:buFontTx/>
              <a:buNone/>
            </a:pPr>
            <a:r>
              <a:rPr lang="de-DE" altLang="de-DE" sz="2000" dirty="0"/>
              <a:t>	in der Regel nicht schlechter als 2,5</a:t>
            </a:r>
          </a:p>
          <a:p>
            <a:pPr>
              <a:buClr>
                <a:schemeClr val="accent1"/>
              </a:buClr>
              <a:buFontTx/>
              <a:buNone/>
            </a:pPr>
            <a:r>
              <a:rPr lang="de-DE" altLang="de-DE" sz="2000" dirty="0"/>
              <a:t>	teilweise Gewichtung von Einzelnoten (Mathe, Deutsch)</a:t>
            </a:r>
          </a:p>
          <a:p>
            <a:pPr>
              <a:buClr>
                <a:schemeClr val="accent1"/>
              </a:buClr>
              <a:buFontTx/>
              <a:buNone/>
            </a:pPr>
            <a:r>
              <a:rPr lang="de-DE" altLang="de-DE" sz="2000" dirty="0">
                <a:sym typeface="Wingdings" panose="05000000000000000000" pitchFamily="2" charset="2"/>
              </a:rPr>
              <a:t></a:t>
            </a:r>
            <a:r>
              <a:rPr lang="de-DE" altLang="de-DE" sz="2000" dirty="0"/>
              <a:t> z.T. Höchstalter: je nach Behörde unterschiedlich</a:t>
            </a:r>
          </a:p>
          <a:p>
            <a:pPr>
              <a:buClr>
                <a:schemeClr val="accent1"/>
              </a:buClr>
              <a:buFontTx/>
              <a:buNone/>
            </a:pPr>
            <a:r>
              <a:rPr lang="de-DE" altLang="de-DE" sz="2000" dirty="0">
                <a:sym typeface="Wingdings" panose="05000000000000000000" pitchFamily="2" charset="2"/>
              </a:rPr>
              <a:t></a:t>
            </a:r>
            <a:r>
              <a:rPr lang="de-DE" altLang="de-DE" sz="2000" dirty="0"/>
              <a:t> Polizeiliches Führungszeugnis</a:t>
            </a:r>
          </a:p>
          <a:p>
            <a:pPr>
              <a:buClr>
                <a:schemeClr val="accent1"/>
              </a:buClr>
              <a:buFontTx/>
              <a:buNone/>
            </a:pPr>
            <a:r>
              <a:rPr lang="de-DE" altLang="de-DE" sz="2000" dirty="0">
                <a:sym typeface="Wingdings" panose="05000000000000000000" pitchFamily="2" charset="2"/>
              </a:rPr>
              <a:t></a:t>
            </a:r>
            <a:r>
              <a:rPr lang="de-DE" altLang="de-DE" sz="2000" dirty="0"/>
              <a:t> EU-Bürger; Ausnahmen: z.B. Deutsche Staatsbürgerschaft beim Auswärtigen Amt, </a:t>
            </a:r>
            <a:r>
              <a:rPr lang="de-DE" altLang="de-DE" sz="2000" dirty="0"/>
              <a:t>Verfassungsschutz, …</a:t>
            </a:r>
            <a:endParaRPr lang="de-DE" altLang="de-DE" sz="2000" dirty="0"/>
          </a:p>
        </p:txBody>
      </p:sp>
      <p:sp>
        <p:nvSpPr>
          <p:cNvPr id="10" name="Rectangle 15"/>
          <p:cNvSpPr>
            <a:spLocks noChangeArrowheads="1"/>
          </p:cNvSpPr>
          <p:nvPr/>
        </p:nvSpPr>
        <p:spPr bwMode="auto">
          <a:xfrm>
            <a:off x="3328444" y="4032810"/>
            <a:ext cx="8673220" cy="1077218"/>
          </a:xfrm>
          <a:prstGeom prst="rect">
            <a:avLst/>
          </a:prstGeom>
          <a:solidFill>
            <a:schemeClr val="accent1">
              <a:lumMod val="40000"/>
              <a:lumOff val="6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000" dirty="0">
                <a:sym typeface="Wingdings" panose="05000000000000000000" pitchFamily="2" charset="2"/>
              </a:rPr>
              <a:t></a:t>
            </a:r>
            <a:r>
              <a:rPr lang="de-DE" altLang="de-DE" sz="2000" dirty="0"/>
              <a:t> ca. 1 bis 1 ½ Jahre vor Ausbildungsbeginn</a:t>
            </a:r>
          </a:p>
          <a:p>
            <a:pPr>
              <a:buClr>
                <a:schemeClr val="accent1"/>
              </a:buClr>
              <a:buFontTx/>
              <a:buNone/>
            </a:pPr>
            <a:r>
              <a:rPr lang="de-DE" altLang="de-DE" sz="2000" dirty="0">
                <a:sym typeface="Wingdings" panose="05000000000000000000" pitchFamily="2" charset="2"/>
              </a:rPr>
              <a:t></a:t>
            </a:r>
            <a:r>
              <a:rPr lang="de-DE" altLang="de-DE" sz="2000" dirty="0"/>
              <a:t> </a:t>
            </a:r>
            <a:r>
              <a:rPr lang="de-DE" altLang="de-DE" sz="2000" dirty="0"/>
              <a:t>Fristen </a:t>
            </a:r>
            <a:r>
              <a:rPr lang="de-DE" altLang="de-DE" sz="2000" dirty="0"/>
              <a:t>und Details auf der Homepage der jeweiligen Einstellungsbehörde </a:t>
            </a:r>
          </a:p>
        </p:txBody>
      </p:sp>
      <p:sp>
        <p:nvSpPr>
          <p:cNvPr id="11" name="Text Box 12"/>
          <p:cNvSpPr txBox="1">
            <a:spLocks noChangeArrowheads="1"/>
          </p:cNvSpPr>
          <p:nvPr/>
        </p:nvSpPr>
        <p:spPr bwMode="auto">
          <a:xfrm>
            <a:off x="645324" y="4032810"/>
            <a:ext cx="2683120" cy="400110"/>
          </a:xfrm>
          <a:prstGeom prst="rect">
            <a:avLst/>
          </a:prstGeom>
          <a:solidFill>
            <a:schemeClr val="accent1">
              <a:lumMod val="40000"/>
              <a:lumOff val="6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50000"/>
              </a:spcBef>
              <a:buClr>
                <a:schemeClr val="accent1"/>
              </a:buClr>
              <a:buFontTx/>
              <a:buNone/>
            </a:pPr>
            <a:r>
              <a:rPr lang="de-DE" altLang="de-DE" sz="2000" b="1" dirty="0"/>
              <a:t>Bewerbung</a:t>
            </a:r>
            <a:endParaRPr lang="de-DE" altLang="de-DE" sz="1613" b="1" dirty="0"/>
          </a:p>
        </p:txBody>
      </p:sp>
      <p:sp>
        <p:nvSpPr>
          <p:cNvPr id="12" name="Text Box 13"/>
          <p:cNvSpPr txBox="1">
            <a:spLocks noChangeArrowheads="1"/>
          </p:cNvSpPr>
          <p:nvPr/>
        </p:nvSpPr>
        <p:spPr bwMode="auto">
          <a:xfrm>
            <a:off x="666662" y="5457400"/>
            <a:ext cx="2683120" cy="400110"/>
          </a:xfrm>
          <a:prstGeom prst="rect">
            <a:avLst/>
          </a:prstGeom>
          <a:solidFill>
            <a:schemeClr val="accent1">
              <a:lumMod val="60000"/>
              <a:lumOff val="4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50000"/>
              </a:spcBef>
              <a:buClr>
                <a:schemeClr val="accent1"/>
              </a:buClr>
              <a:buFontTx/>
              <a:buNone/>
            </a:pPr>
            <a:r>
              <a:rPr lang="de-DE" altLang="de-DE" sz="2000" b="1" dirty="0"/>
              <a:t>Auswahlverfahren</a:t>
            </a:r>
            <a:endParaRPr lang="de-DE" altLang="de-DE" sz="1800" b="1" dirty="0"/>
          </a:p>
        </p:txBody>
      </p:sp>
      <p:sp>
        <p:nvSpPr>
          <p:cNvPr id="13" name="Rectangle 16"/>
          <p:cNvSpPr>
            <a:spLocks noChangeArrowheads="1"/>
          </p:cNvSpPr>
          <p:nvPr/>
        </p:nvSpPr>
        <p:spPr bwMode="auto">
          <a:xfrm>
            <a:off x="3349782" y="5456163"/>
            <a:ext cx="8609846" cy="769441"/>
          </a:xfrm>
          <a:prstGeom prst="rect">
            <a:avLst/>
          </a:prstGeom>
          <a:solidFill>
            <a:schemeClr val="accent1">
              <a:lumMod val="60000"/>
              <a:lumOff val="40000"/>
            </a:schemeClr>
          </a:solidFill>
          <a:ln>
            <a:noFill/>
          </a:ln>
        </p:spPr>
        <p:txBody>
          <a:bodyPr wrap="square">
            <a:spAutoFit/>
          </a:bodyPr>
          <a:lstStyle>
            <a:lvl1pPr marL="304800" indent="-304800">
              <a:spcBef>
                <a:spcPct val="20000"/>
              </a:spcBef>
              <a:buFont typeface="Arial Unicode MS" pitchFamily="34" charset="-128"/>
              <a:buChar char="►"/>
              <a:defRPr>
                <a:solidFill>
                  <a:schemeClr val="tx1"/>
                </a:solidFill>
                <a:latin typeface="Arial" panose="020B0604020202020204" pitchFamily="34" charset="0"/>
              </a:defRPr>
            </a:lvl1pPr>
            <a:lvl2pPr marL="742950" indent="-285750">
              <a:spcBef>
                <a:spcPct val="20000"/>
              </a:spcBef>
              <a:buFont typeface="Arial Unicode MS" pitchFamily="34" charset="-128"/>
              <a:buChar char="►"/>
              <a:defRPr sz="1600">
                <a:solidFill>
                  <a:schemeClr val="tx1"/>
                </a:solidFill>
                <a:latin typeface="Arial" panose="020B0604020202020204" pitchFamily="34" charset="0"/>
              </a:defRPr>
            </a:lvl2pPr>
            <a:lvl3pPr marL="1143000" indent="-228600">
              <a:spcBef>
                <a:spcPct val="20000"/>
              </a:spcBef>
              <a:buFont typeface="Arial Unicode MS" pitchFamily="34" charset="-128"/>
              <a:buChar char="►"/>
              <a:defRPr sz="1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
                <a:schemeClr val="accent1"/>
              </a:buClr>
              <a:buFontTx/>
              <a:buNone/>
            </a:pPr>
            <a:r>
              <a:rPr lang="de-DE" altLang="de-DE" sz="2000" dirty="0">
                <a:sym typeface="Wingdings" panose="05000000000000000000" pitchFamily="2" charset="2"/>
              </a:rPr>
              <a:t></a:t>
            </a:r>
            <a:r>
              <a:rPr lang="de-DE" altLang="de-DE" sz="2000" dirty="0"/>
              <a:t> i.d.R. mehrstufiges Auswahlverfahren mit Test, </a:t>
            </a:r>
          </a:p>
          <a:p>
            <a:pPr>
              <a:buClr>
                <a:schemeClr val="accent1"/>
              </a:buClr>
              <a:buFontTx/>
              <a:buNone/>
            </a:pPr>
            <a:r>
              <a:rPr lang="de-DE" altLang="de-DE" sz="2000" dirty="0"/>
              <a:t>     Assessment-Center und Einzelgespräch</a:t>
            </a:r>
          </a:p>
        </p:txBody>
      </p:sp>
    </p:spTree>
    <p:custDataLst>
      <p:tags r:id="rId1"/>
    </p:custDataLst>
    <p:extLst>
      <p:ext uri="{BB962C8B-B14F-4D97-AF65-F5344CB8AC3E}">
        <p14:creationId xmlns:p14="http://schemas.microsoft.com/office/powerpoint/2010/main" val="15349149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2400" dirty="0" smtClean="0"/>
              <a:t>Zeitplan für die Berufs- und Studienwahl</a:t>
            </a:r>
            <a:r>
              <a:rPr lang="de-DE" sz="2400" dirty="0"/>
              <a:t/>
            </a:r>
            <a:br>
              <a:rPr lang="de-DE" sz="2400" dirty="0"/>
            </a:br>
            <a:endParaRPr lang="de-DE" sz="2400" dirty="0"/>
          </a:p>
        </p:txBody>
      </p:sp>
      <p:sp>
        <p:nvSpPr>
          <p:cNvPr id="6" name="Inhaltsplatzhalter 5"/>
          <p:cNvSpPr>
            <a:spLocks noGrp="1"/>
          </p:cNvSpPr>
          <p:nvPr>
            <p:ph idx="1"/>
          </p:nvPr>
        </p:nvSpPr>
        <p:spPr>
          <a:xfrm>
            <a:off x="590400" y="1421394"/>
            <a:ext cx="11088570" cy="4671588"/>
          </a:xfrm>
        </p:spPr>
        <p:txBody>
          <a:bodyPr/>
          <a:lstStyle/>
          <a:p>
            <a:pPr marL="0" indent="0">
              <a:buNone/>
            </a:pPr>
            <a:endParaRPr lang="de-DE" sz="2400" b="1" dirty="0"/>
          </a:p>
          <a:p>
            <a:pPr marL="0" indent="0">
              <a:buNone/>
            </a:pPr>
            <a:r>
              <a:rPr lang="de-DE" sz="2400" b="1" dirty="0"/>
              <a:t>Bewerbungsbeginn </a:t>
            </a:r>
            <a:r>
              <a:rPr lang="de-DE" sz="2400" b="1" u="sng" dirty="0"/>
              <a:t>vorletzte</a:t>
            </a:r>
            <a:r>
              <a:rPr lang="de-DE" sz="2400" b="1" dirty="0"/>
              <a:t> Jahrgangsstufe:</a:t>
            </a:r>
          </a:p>
          <a:p>
            <a:pPr marL="0" indent="0">
              <a:buNone/>
            </a:pPr>
            <a:endParaRPr lang="de-DE" sz="2400" b="1" dirty="0"/>
          </a:p>
          <a:p>
            <a:pPr>
              <a:buFont typeface="Wingdings" panose="05000000000000000000" pitchFamily="2" charset="2"/>
              <a:buChar char="§"/>
            </a:pPr>
            <a:r>
              <a:rPr lang="de-DE" sz="2400" b="1" dirty="0"/>
              <a:t>Sofort:			</a:t>
            </a:r>
            <a:r>
              <a:rPr lang="de-DE" sz="2400" dirty="0"/>
              <a:t>Infos über Berufe einholen, Bewerbungsunterlagen 					erstellen	</a:t>
            </a:r>
            <a:endParaRPr lang="de-DE" sz="2400" b="1" dirty="0"/>
          </a:p>
          <a:p>
            <a:pPr>
              <a:buFont typeface="Wingdings" panose="05000000000000000000" pitchFamily="2" charset="2"/>
              <a:buChar char="§"/>
            </a:pPr>
            <a:r>
              <a:rPr lang="de-DE" sz="2400" b="1" dirty="0"/>
              <a:t>März – Juli:		</a:t>
            </a:r>
            <a:r>
              <a:rPr lang="de-DE" sz="2400" dirty="0"/>
              <a:t>duale Studiengänge, öffentlicher Dienst, Banken, 					</a:t>
            </a:r>
            <a:r>
              <a:rPr lang="de-DE" sz="2400" dirty="0" smtClean="0"/>
              <a:t>	Versicherungen</a:t>
            </a:r>
            <a:r>
              <a:rPr lang="de-DE" sz="2400" dirty="0"/>
              <a:t>, Großbetriebe</a:t>
            </a:r>
            <a:endParaRPr lang="de-DE" sz="2400" b="1" dirty="0"/>
          </a:p>
          <a:p>
            <a:pPr>
              <a:buFont typeface="Wingdings" panose="05000000000000000000" pitchFamily="2" charset="2"/>
              <a:buChar char="§"/>
            </a:pPr>
            <a:r>
              <a:rPr lang="de-DE" sz="2400" b="1" dirty="0"/>
              <a:t>Ab Juli/August:	</a:t>
            </a:r>
            <a:r>
              <a:rPr lang="de-DE" sz="2400" dirty="0" smtClean="0"/>
              <a:t>bei </a:t>
            </a:r>
            <a:r>
              <a:rPr lang="de-DE" sz="2400" dirty="0"/>
              <a:t>allen mittleren und kleineren Betrieben</a:t>
            </a:r>
          </a:p>
        </p:txBody>
      </p:sp>
      <p:sp>
        <p:nvSpPr>
          <p:cNvPr id="4" name="Fußzeilenplatzhalter 3"/>
          <p:cNvSpPr>
            <a:spLocks noGrp="1"/>
          </p:cNvSpPr>
          <p:nvPr>
            <p:ph type="ftr" sz="quarter" idx="4294967295"/>
          </p:nvPr>
        </p:nvSpPr>
        <p:spPr>
          <a:xfrm>
            <a:off x="3093781" y="6678992"/>
            <a:ext cx="6210837" cy="205996"/>
          </a:xfrm>
        </p:spPr>
        <p:txBody>
          <a:bodyPr/>
          <a:lstStyle/>
          <a:p>
            <a:r>
              <a:rPr lang="de-DE" dirty="0" smtClean="0">
                <a:solidFill>
                  <a:srgbClr val="000000"/>
                </a:solidFill>
              </a:rPr>
              <a:t>Wege nach dem Abitur, 23.11.2021 © Bundesagentur für Arbeit</a:t>
            </a:r>
            <a:endParaRPr lang="de-DE" dirty="0">
              <a:solidFill>
                <a:srgbClr val="000000"/>
              </a:solidFill>
            </a:endParaRPr>
          </a:p>
        </p:txBody>
      </p:sp>
    </p:spTree>
    <p:extLst>
      <p:ext uri="{BB962C8B-B14F-4D97-AF65-F5344CB8AC3E}">
        <p14:creationId xmlns:p14="http://schemas.microsoft.com/office/powerpoint/2010/main" val="40226168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2400" dirty="0" smtClean="0"/>
              <a:t>Zeitplan für die Berufs- und Studienwahl</a:t>
            </a:r>
            <a:r>
              <a:rPr lang="de-DE" sz="2400" dirty="0"/>
              <a:t/>
            </a:r>
            <a:br>
              <a:rPr lang="de-DE" sz="2400" dirty="0"/>
            </a:br>
            <a:endParaRPr lang="de-DE" sz="2400" dirty="0"/>
          </a:p>
        </p:txBody>
      </p:sp>
      <p:sp>
        <p:nvSpPr>
          <p:cNvPr id="6" name="Inhaltsplatzhalter 5"/>
          <p:cNvSpPr>
            <a:spLocks noGrp="1"/>
          </p:cNvSpPr>
          <p:nvPr>
            <p:ph idx="1"/>
          </p:nvPr>
        </p:nvSpPr>
        <p:spPr>
          <a:xfrm>
            <a:off x="590400" y="1430447"/>
            <a:ext cx="11287747" cy="4744016"/>
          </a:xfrm>
        </p:spPr>
        <p:txBody>
          <a:bodyPr/>
          <a:lstStyle/>
          <a:p>
            <a:pPr marL="0" indent="0">
              <a:buNone/>
            </a:pPr>
            <a:r>
              <a:rPr lang="de-DE" sz="2400" b="1" dirty="0"/>
              <a:t>Bewerbungstermine </a:t>
            </a:r>
            <a:r>
              <a:rPr lang="de-DE" sz="2400" b="1" u="sng" dirty="0"/>
              <a:t>letzte</a:t>
            </a:r>
            <a:r>
              <a:rPr lang="de-DE" sz="2400" b="1" dirty="0"/>
              <a:t> Jahrgangsstufe:</a:t>
            </a:r>
          </a:p>
          <a:p>
            <a:pPr>
              <a:buFont typeface="Arial" panose="020B0604020202020204" pitchFamily="34" charset="0"/>
              <a:buChar char="•"/>
            </a:pPr>
            <a:r>
              <a:rPr lang="de-DE" sz="2400" b="1" dirty="0"/>
              <a:t>Herbst:</a:t>
            </a:r>
            <a:r>
              <a:rPr lang="de-DE" sz="2400" dirty="0"/>
              <a:t>		</a:t>
            </a:r>
            <a:r>
              <a:rPr lang="de-DE" sz="2400" dirty="0"/>
              <a:t>	</a:t>
            </a:r>
            <a:r>
              <a:rPr lang="de-DE" sz="2400" dirty="0" smtClean="0"/>
              <a:t>	Anmeldung </a:t>
            </a:r>
            <a:r>
              <a:rPr lang="de-DE" sz="2400" dirty="0"/>
              <a:t>für manche schulische Ausbildungen (z.B. 				</a:t>
            </a:r>
            <a:r>
              <a:rPr lang="de-DE" sz="2400" dirty="0" smtClean="0"/>
              <a:t>		praxisintegrierte </a:t>
            </a:r>
            <a:r>
              <a:rPr lang="de-DE" sz="2400" dirty="0"/>
              <a:t>Erzieher-Ausbildung</a:t>
            </a:r>
            <a:r>
              <a:rPr lang="de-DE" sz="2400" dirty="0"/>
              <a:t>)</a:t>
            </a:r>
          </a:p>
          <a:p>
            <a:pPr>
              <a:buFont typeface="Arial" panose="020B0604020202020204" pitchFamily="34" charset="0"/>
              <a:buChar char="•"/>
            </a:pPr>
            <a:r>
              <a:rPr lang="de-DE" sz="2400" b="1" dirty="0"/>
              <a:t>Januar – Februar	</a:t>
            </a:r>
            <a:r>
              <a:rPr lang="de-DE" sz="2400" b="1" dirty="0" smtClean="0"/>
              <a:t>	</a:t>
            </a:r>
            <a:r>
              <a:rPr lang="de-DE" sz="2400" dirty="0" smtClean="0"/>
              <a:t>Anmeldung </a:t>
            </a:r>
            <a:r>
              <a:rPr lang="de-DE" sz="2400" dirty="0"/>
              <a:t>für Frühjahrs-TMS (Mai)</a:t>
            </a:r>
          </a:p>
          <a:p>
            <a:pPr>
              <a:buFont typeface="Arial" panose="020B0604020202020204" pitchFamily="34" charset="0"/>
              <a:buChar char="•"/>
            </a:pPr>
            <a:r>
              <a:rPr lang="de-DE" sz="2400" b="1" dirty="0"/>
              <a:t>Januar </a:t>
            </a:r>
            <a:r>
              <a:rPr lang="de-DE" sz="2400" b="1" dirty="0"/>
              <a:t>– Mai:	</a:t>
            </a:r>
            <a:r>
              <a:rPr lang="de-DE" sz="2400" b="1" dirty="0"/>
              <a:t>	</a:t>
            </a:r>
            <a:r>
              <a:rPr lang="de-DE" sz="2400" dirty="0"/>
              <a:t>Anmeldung </a:t>
            </a:r>
            <a:r>
              <a:rPr lang="de-DE" sz="2400" dirty="0"/>
              <a:t>für Aufnahmeprüfungen in den </a:t>
            </a:r>
            <a:r>
              <a:rPr lang="de-DE" sz="2400" dirty="0"/>
              <a:t>						</a:t>
            </a:r>
            <a:r>
              <a:rPr lang="de-DE" sz="2400" dirty="0" smtClean="0"/>
              <a:t>		Studiengängen </a:t>
            </a:r>
            <a:r>
              <a:rPr lang="de-DE" sz="2400" dirty="0"/>
              <a:t>Sport</a:t>
            </a:r>
            <a:r>
              <a:rPr lang="de-DE" sz="2400" dirty="0"/>
              <a:t>, Musik und </a:t>
            </a:r>
            <a:r>
              <a:rPr lang="de-DE" sz="2400" dirty="0"/>
              <a:t>Kunst/Design</a:t>
            </a:r>
          </a:p>
          <a:p>
            <a:pPr>
              <a:buFont typeface="Wingdings" panose="05000000000000000000" pitchFamily="2" charset="2"/>
              <a:buChar char="§"/>
            </a:pPr>
            <a:r>
              <a:rPr lang="de-DE" sz="2400" b="1" dirty="0"/>
              <a:t>Februar:			</a:t>
            </a:r>
            <a:r>
              <a:rPr lang="de-DE" sz="2400" dirty="0"/>
              <a:t>Anmeldefristen für schulische Bildungsgänge an 					</a:t>
            </a:r>
            <a:r>
              <a:rPr lang="de-DE" sz="2400" dirty="0" smtClean="0"/>
              <a:t>		Berufskollegs </a:t>
            </a:r>
            <a:endParaRPr lang="de-DE" sz="2400" dirty="0"/>
          </a:p>
          <a:p>
            <a:pPr>
              <a:buFont typeface="Wingdings" panose="05000000000000000000" pitchFamily="2" charset="2"/>
              <a:buChar char="§"/>
            </a:pPr>
            <a:r>
              <a:rPr lang="de-DE" sz="2400" b="1" dirty="0"/>
              <a:t>bis </a:t>
            </a:r>
            <a:r>
              <a:rPr lang="de-DE" sz="2400" b="1" dirty="0"/>
              <a:t>15.07.:		</a:t>
            </a:r>
            <a:r>
              <a:rPr lang="de-DE" sz="2400" b="1" dirty="0"/>
              <a:t>	</a:t>
            </a:r>
            <a:r>
              <a:rPr lang="de-DE" sz="2400" dirty="0"/>
              <a:t>Ende </a:t>
            </a:r>
            <a:r>
              <a:rPr lang="de-DE" sz="2400" dirty="0"/>
              <a:t>der Bewerbungsfrist bei Hochschulstart.de und bei </a:t>
            </a:r>
            <a:r>
              <a:rPr lang="de-DE" sz="2400" dirty="0"/>
              <a:t>				</a:t>
            </a:r>
            <a:r>
              <a:rPr lang="de-DE" sz="2400" dirty="0" smtClean="0"/>
              <a:t>	den </a:t>
            </a:r>
            <a:r>
              <a:rPr lang="de-DE" sz="2400" dirty="0"/>
              <a:t>Hochschulen </a:t>
            </a:r>
            <a:r>
              <a:rPr lang="de-DE" sz="2400" dirty="0"/>
              <a:t>für zulassungsbeschränkte Fächer</a:t>
            </a:r>
            <a:endParaRPr lang="de-DE" sz="2400" b="1" dirty="0"/>
          </a:p>
        </p:txBody>
      </p:sp>
      <p:sp>
        <p:nvSpPr>
          <p:cNvPr id="4" name="Fußzeilenplatzhalter 3"/>
          <p:cNvSpPr>
            <a:spLocks noGrp="1"/>
          </p:cNvSpPr>
          <p:nvPr>
            <p:ph type="ftr" sz="quarter" idx="4294967295"/>
          </p:nvPr>
        </p:nvSpPr>
        <p:spPr>
          <a:xfrm>
            <a:off x="3575779" y="6678992"/>
            <a:ext cx="6210837" cy="205996"/>
          </a:xfrm>
        </p:spPr>
        <p:txBody>
          <a:bodyPr/>
          <a:lstStyle/>
          <a:p>
            <a:r>
              <a:rPr lang="de-DE" dirty="0" smtClean="0">
                <a:solidFill>
                  <a:srgbClr val="000000"/>
                </a:solidFill>
              </a:rPr>
              <a:t>Wege nach dem Abitur, 23.11.2021 © Bundesagentur für Arbeit</a:t>
            </a:r>
            <a:endParaRPr lang="de-DE" dirty="0">
              <a:solidFill>
                <a:srgbClr val="000000"/>
              </a:solidFill>
            </a:endParaRPr>
          </a:p>
        </p:txBody>
      </p:sp>
    </p:spTree>
    <p:extLst>
      <p:ext uri="{BB962C8B-B14F-4D97-AF65-F5344CB8AC3E}">
        <p14:creationId xmlns:p14="http://schemas.microsoft.com/office/powerpoint/2010/main" val="6428006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7201" dirty="0"/>
              <a:t>Überbrückungs-möglichkeiten</a:t>
            </a:r>
            <a:endParaRPr lang="de-DE" sz="7201" dirty="0"/>
          </a:p>
        </p:txBody>
      </p:sp>
    </p:spTree>
    <p:extLst>
      <p:ext uri="{BB962C8B-B14F-4D97-AF65-F5344CB8AC3E}">
        <p14:creationId xmlns:p14="http://schemas.microsoft.com/office/powerpoint/2010/main" val="1896623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Gute Gründe für einen kleinen Umweg!</a:t>
            </a:r>
            <a:endParaRPr lang="de-DE" sz="2400" dirty="0"/>
          </a:p>
        </p:txBody>
      </p:sp>
      <p:sp>
        <p:nvSpPr>
          <p:cNvPr id="3" name="AutoShape 2" descr="moveo - Tool zur Reflexion der aktuellen Studiensituation"/>
          <p:cNvSpPr>
            <a:spLocks noChangeAspect="1" noChangeArrowheads="1"/>
          </p:cNvSpPr>
          <p:nvPr/>
        </p:nvSpPr>
        <p:spPr bwMode="auto">
          <a:xfrm>
            <a:off x="1646704" y="855694"/>
            <a:ext cx="229513" cy="2295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854" tIns="34427" rIns="68854" bIns="34427" numCol="1" anchor="t" anchorCtr="0" compatLnSpc="1">
            <a:prstTxWarp prst="textNoShape">
              <a:avLst/>
            </a:prstTxWarp>
          </a:bodyPr>
          <a:lstStyle/>
          <a:p>
            <a:endParaRPr lang="de-DE" sz="1619"/>
          </a:p>
        </p:txBody>
      </p:sp>
      <p:sp>
        <p:nvSpPr>
          <p:cNvPr id="4" name="Textfeld 3"/>
          <p:cNvSpPr txBox="1"/>
          <p:nvPr/>
        </p:nvSpPr>
        <p:spPr>
          <a:xfrm>
            <a:off x="930288" y="3653094"/>
            <a:ext cx="10640041" cy="3416320"/>
          </a:xfrm>
          <a:prstGeom prst="rect">
            <a:avLst/>
          </a:prstGeom>
          <a:noFill/>
        </p:spPr>
        <p:txBody>
          <a:bodyPr wrap="square" numCol="2" rtlCol="0">
            <a:spAutoFit/>
          </a:bodyPr>
          <a:lstStyle/>
          <a:p>
            <a:pPr marL="204853" indent="-204853" defTabSz="688401">
              <a:buSzPct val="80000"/>
              <a:buBlip>
                <a:blip r:embed="rId3"/>
              </a:buBlip>
              <a:defRPr/>
            </a:pPr>
            <a:r>
              <a:rPr lang="de-DE" sz="2400" kern="0" dirty="0"/>
              <a:t>Neue (praktische) </a:t>
            </a:r>
            <a:r>
              <a:rPr lang="de-DE" sz="2400" b="1" kern="0" dirty="0"/>
              <a:t>Erfahrungen</a:t>
            </a:r>
            <a:r>
              <a:rPr lang="de-DE" sz="2400" kern="0" dirty="0"/>
              <a:t> </a:t>
            </a:r>
            <a:r>
              <a:rPr lang="de-DE" sz="2400" kern="0" dirty="0"/>
              <a:t>sammeln</a:t>
            </a:r>
          </a:p>
          <a:p>
            <a:pPr marL="204853" indent="-204853" defTabSz="688401">
              <a:buSzPct val="80000"/>
              <a:buBlip>
                <a:blip r:embed="rId3"/>
              </a:buBlip>
              <a:defRPr/>
            </a:pPr>
            <a:endParaRPr lang="de-DE" sz="2400" kern="0" dirty="0"/>
          </a:p>
          <a:p>
            <a:pPr marL="204853" indent="-204853" defTabSz="688401">
              <a:buSzPct val="80000"/>
              <a:buBlip>
                <a:blip r:embed="rId3"/>
              </a:buBlip>
              <a:defRPr/>
            </a:pPr>
            <a:r>
              <a:rPr lang="de-DE" sz="2400" kern="0" dirty="0"/>
              <a:t>Sich </a:t>
            </a:r>
            <a:r>
              <a:rPr lang="de-DE" sz="2400" b="1" kern="0" dirty="0"/>
              <a:t>für andere </a:t>
            </a:r>
            <a:r>
              <a:rPr lang="de-DE" sz="2400" b="1" kern="0" dirty="0"/>
              <a:t>einsetzen</a:t>
            </a:r>
          </a:p>
          <a:p>
            <a:pPr marL="204853" indent="-204853" defTabSz="688401">
              <a:buSzPct val="80000"/>
              <a:buBlip>
                <a:blip r:embed="rId3"/>
              </a:buBlip>
              <a:defRPr/>
            </a:pPr>
            <a:endParaRPr lang="de-DE" sz="2400" b="1" kern="0" dirty="0"/>
          </a:p>
          <a:p>
            <a:pPr marL="204853" indent="-204853" defTabSz="688401">
              <a:buSzPct val="80000"/>
              <a:buBlip>
                <a:blip r:embed="rId3"/>
              </a:buBlip>
              <a:defRPr/>
            </a:pPr>
            <a:r>
              <a:rPr lang="de-DE" sz="2400" kern="0" dirty="0"/>
              <a:t>Eine </a:t>
            </a:r>
            <a:r>
              <a:rPr lang="de-DE" sz="2400" b="1" kern="0" dirty="0"/>
              <a:t>Auszeit</a:t>
            </a:r>
            <a:r>
              <a:rPr lang="de-DE" sz="2400" kern="0" dirty="0"/>
              <a:t> </a:t>
            </a:r>
            <a:r>
              <a:rPr lang="de-DE" sz="2400" kern="0" dirty="0"/>
              <a:t>nehmen</a:t>
            </a:r>
          </a:p>
          <a:p>
            <a:pPr marL="204853" indent="-204853" defTabSz="688401">
              <a:buSzPct val="80000"/>
              <a:buBlip>
                <a:blip r:embed="rId3"/>
              </a:buBlip>
              <a:defRPr/>
            </a:pPr>
            <a:endParaRPr lang="de-DE" sz="2400" kern="0" dirty="0"/>
          </a:p>
          <a:p>
            <a:pPr marL="204853" indent="-204853" defTabSz="688401">
              <a:buSzPct val="80000"/>
              <a:buBlip>
                <a:blip r:embed="rId3"/>
              </a:buBlip>
              <a:defRPr/>
            </a:pPr>
            <a:endParaRPr lang="de-DE" sz="2400" kern="0" dirty="0"/>
          </a:p>
          <a:p>
            <a:pPr marL="204853" indent="-204853" defTabSz="688401">
              <a:buSzPct val="80000"/>
              <a:buBlip>
                <a:blip r:embed="rId3"/>
              </a:buBlip>
              <a:defRPr/>
            </a:pPr>
            <a:endParaRPr lang="de-DE" sz="2400" kern="0" dirty="0"/>
          </a:p>
          <a:p>
            <a:pPr marL="204853" indent="-204853" defTabSz="688401">
              <a:buSzPct val="80000"/>
              <a:buBlip>
                <a:blip r:embed="rId3"/>
              </a:buBlip>
              <a:defRPr/>
            </a:pPr>
            <a:r>
              <a:rPr lang="de-DE" sz="2400" b="1" dirty="0"/>
              <a:t>Berufswahl</a:t>
            </a:r>
            <a:r>
              <a:rPr lang="de-DE" sz="2400" dirty="0"/>
              <a:t> vorbereiten/festigen</a:t>
            </a:r>
            <a:endParaRPr lang="de-DE" sz="2400" dirty="0"/>
          </a:p>
          <a:p>
            <a:pPr marL="204853" indent="-204853" defTabSz="688401">
              <a:buSzPct val="80000"/>
              <a:buBlip>
                <a:blip r:embed="rId3"/>
              </a:buBlip>
              <a:defRPr/>
            </a:pPr>
            <a:endParaRPr lang="de-DE" sz="2400" dirty="0"/>
          </a:p>
          <a:p>
            <a:pPr marL="204853" indent="-204853" defTabSz="688401">
              <a:buSzPct val="80000"/>
              <a:buBlip>
                <a:blip r:embed="rId3"/>
              </a:buBlip>
              <a:defRPr/>
            </a:pPr>
            <a:r>
              <a:rPr lang="de-DE" sz="2400" dirty="0"/>
              <a:t>Persönliche </a:t>
            </a:r>
            <a:r>
              <a:rPr lang="de-DE" sz="2400" b="1" dirty="0"/>
              <a:t>Qualifikationen</a:t>
            </a:r>
            <a:r>
              <a:rPr lang="de-DE" sz="2400" dirty="0"/>
              <a:t> </a:t>
            </a:r>
            <a:r>
              <a:rPr lang="de-DE" sz="2400" dirty="0"/>
              <a:t>verbessern</a:t>
            </a:r>
          </a:p>
          <a:p>
            <a:pPr marL="204853" indent="-204853" defTabSz="688401">
              <a:buSzPct val="80000"/>
              <a:buBlip>
                <a:blip r:embed="rId3"/>
              </a:buBlip>
              <a:defRPr/>
            </a:pPr>
            <a:endParaRPr lang="de-DE" sz="2400" dirty="0"/>
          </a:p>
          <a:p>
            <a:pPr marL="204853" indent="-204853" defTabSz="688401">
              <a:buSzPct val="80000"/>
              <a:buBlip>
                <a:blip r:embed="rId3"/>
              </a:buBlip>
              <a:defRPr/>
            </a:pPr>
            <a:r>
              <a:rPr lang="de-DE" sz="2400" dirty="0"/>
              <a:t>...</a:t>
            </a:r>
            <a:endParaRPr lang="de-DE" sz="2400"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7195" y="2589836"/>
            <a:ext cx="748284" cy="748284"/>
          </a:xfrm>
          <a:prstGeom prst="rect">
            <a:avLst/>
          </a:prstGeom>
        </p:spPr>
      </p:pic>
      <p:sp>
        <p:nvSpPr>
          <p:cNvPr id="7" name="Textfeld 6"/>
          <p:cNvSpPr txBox="1"/>
          <p:nvPr/>
        </p:nvSpPr>
        <p:spPr>
          <a:xfrm>
            <a:off x="10607080" y="6634978"/>
            <a:ext cx="1539204" cy="207749"/>
          </a:xfrm>
          <a:prstGeom prst="rect">
            <a:avLst/>
          </a:prstGeom>
          <a:noFill/>
        </p:spPr>
        <p:txBody>
          <a:bodyPr wrap="none" rtlCol="0">
            <a:spAutoFit/>
          </a:bodyPr>
          <a:lstStyle/>
          <a:p>
            <a:r>
              <a:rPr lang="en-US" sz="750" dirty="0"/>
              <a:t>Icons: </a:t>
            </a:r>
            <a:r>
              <a:rPr lang="en-US" sz="750" dirty="0" err="1">
                <a:hlinkClick r:id="rId5"/>
              </a:rPr>
              <a:t>Freepik</a:t>
            </a:r>
            <a:r>
              <a:rPr lang="en-US" sz="750" dirty="0"/>
              <a:t> von </a:t>
            </a:r>
            <a:r>
              <a:rPr lang="en-US" sz="750" dirty="0">
                <a:hlinkClick r:id="rId6"/>
              </a:rPr>
              <a:t>Flaticon</a:t>
            </a:r>
            <a:r>
              <a:rPr lang="en-US" sz="750" dirty="0"/>
              <a:t>.com</a:t>
            </a:r>
            <a:endParaRPr lang="de-DE" sz="750" dirty="0"/>
          </a:p>
        </p:txBody>
      </p:sp>
      <p:pic>
        <p:nvPicPr>
          <p:cNvPr id="8" name="Grafik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6127" y="2598914"/>
            <a:ext cx="757243" cy="757243"/>
          </a:xfrm>
          <a:prstGeom prst="rect">
            <a:avLst/>
          </a:prstGeom>
        </p:spPr>
      </p:pic>
      <p:pic>
        <p:nvPicPr>
          <p:cNvPr id="10" name="Grafik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1275" y="2581322"/>
            <a:ext cx="753397" cy="753397"/>
          </a:xfrm>
          <a:prstGeom prst="rect">
            <a:avLst/>
          </a:prstGeom>
        </p:spPr>
      </p:pic>
      <p:sp>
        <p:nvSpPr>
          <p:cNvPr id="6" name="Textfeld 5"/>
          <p:cNvSpPr txBox="1"/>
          <p:nvPr/>
        </p:nvSpPr>
        <p:spPr>
          <a:xfrm>
            <a:off x="1399008" y="1747324"/>
            <a:ext cx="10044737" cy="461665"/>
          </a:xfrm>
          <a:prstGeom prst="rect">
            <a:avLst/>
          </a:prstGeom>
          <a:noFill/>
        </p:spPr>
        <p:txBody>
          <a:bodyPr wrap="none" rtlCol="0">
            <a:spAutoFit/>
          </a:bodyPr>
          <a:lstStyle/>
          <a:p>
            <a:r>
              <a:rPr lang="de-DE" sz="2400" dirty="0"/>
              <a:t>Ausbildung oder Studium: Nach der Schule direkt </a:t>
            </a:r>
            <a:r>
              <a:rPr lang="de-DE" sz="2400" dirty="0"/>
              <a:t>durchstarten! Oder…?</a:t>
            </a:r>
            <a:endParaRPr lang="de-DE" sz="2400" dirty="0"/>
          </a:p>
        </p:txBody>
      </p:sp>
      <p:pic>
        <p:nvPicPr>
          <p:cNvPr id="12" name="Grafik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15840" y="2530102"/>
            <a:ext cx="826054" cy="826054"/>
          </a:xfrm>
          <a:prstGeom prst="rect">
            <a:avLst/>
          </a:prstGeom>
        </p:spPr>
      </p:pic>
      <p:pic>
        <p:nvPicPr>
          <p:cNvPr id="13" name="Grafik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19256" y="2527364"/>
            <a:ext cx="807355" cy="807355"/>
          </a:xfrm>
          <a:prstGeom prst="rect">
            <a:avLst/>
          </a:prstGeom>
        </p:spPr>
      </p:pic>
      <p:sp>
        <p:nvSpPr>
          <p:cNvPr id="9" name="Fußzeilenplatzhalter 8"/>
          <p:cNvSpPr>
            <a:spLocks noGrp="1"/>
          </p:cNvSpPr>
          <p:nvPr>
            <p:ph type="ftr" sz="quarter" idx="3"/>
          </p:nvPr>
        </p:nvSpPr>
        <p:spPr/>
        <p:txBody>
          <a:bodyPr/>
          <a:lstStyle/>
          <a:p>
            <a:r>
              <a:rPr lang="de-DE" dirty="0" smtClean="0"/>
              <a:t>Wege nach dem Abitur, 23.11.2021 © Bundesagentur für Arbeit</a:t>
            </a:r>
            <a:endParaRPr lang="de-DE" dirty="0"/>
          </a:p>
        </p:txBody>
      </p:sp>
    </p:spTree>
    <p:extLst>
      <p:ext uri="{BB962C8B-B14F-4D97-AF65-F5344CB8AC3E}">
        <p14:creationId xmlns:p14="http://schemas.microsoft.com/office/powerpoint/2010/main" val="163686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1125" y="276249"/>
            <a:ext cx="8413927" cy="645524"/>
          </a:xfrm>
        </p:spPr>
        <p:txBody>
          <a:bodyPr/>
          <a:lstStyle/>
          <a:p>
            <a:r>
              <a:rPr lang="de-DE" sz="2400" dirty="0"/>
              <a:t>Praktikum</a:t>
            </a:r>
            <a:endParaRPr lang="de-DE" sz="2250" dirty="0"/>
          </a:p>
        </p:txBody>
      </p:sp>
      <p:sp>
        <p:nvSpPr>
          <p:cNvPr id="4" name="Textfeld 3"/>
          <p:cNvSpPr txBox="1"/>
          <p:nvPr/>
        </p:nvSpPr>
        <p:spPr>
          <a:xfrm>
            <a:off x="741124" y="1097702"/>
            <a:ext cx="10946900" cy="4893647"/>
          </a:xfrm>
          <a:prstGeom prst="rect">
            <a:avLst/>
          </a:prstGeom>
          <a:noFill/>
        </p:spPr>
        <p:txBody>
          <a:bodyPr wrap="square" rtlCol="0">
            <a:spAutoFit/>
          </a:bodyPr>
          <a:lstStyle/>
          <a:p>
            <a:r>
              <a:rPr lang="de-DE" sz="2400" b="1" dirty="0"/>
              <a:t>Freiwilliges Praktikum </a:t>
            </a:r>
          </a:p>
          <a:p>
            <a:pPr marL="257209" indent="-257209">
              <a:buClr>
                <a:srgbClr val="C00000"/>
              </a:buClr>
              <a:buFont typeface="Wingdings" panose="05000000000000000000" pitchFamily="2" charset="2"/>
              <a:buChar char="§"/>
            </a:pPr>
            <a:r>
              <a:rPr lang="de-DE" sz="2400" dirty="0"/>
              <a:t>Praktische Erfahrungen sammeln</a:t>
            </a:r>
          </a:p>
          <a:p>
            <a:pPr marL="257209" indent="-257209">
              <a:buClr>
                <a:srgbClr val="C00000"/>
              </a:buClr>
              <a:buFont typeface="Wingdings" panose="05000000000000000000" pitchFamily="2" charset="2"/>
              <a:buChar char="§"/>
            </a:pPr>
            <a:r>
              <a:rPr lang="de-DE" sz="2400" dirty="0"/>
              <a:t>Orientierung</a:t>
            </a:r>
          </a:p>
          <a:p>
            <a:pPr marL="257209" indent="-257209">
              <a:buClr>
                <a:srgbClr val="C00000"/>
              </a:buClr>
              <a:buFont typeface="Wingdings" panose="05000000000000000000" pitchFamily="2" charset="2"/>
              <a:buChar char="§"/>
            </a:pPr>
            <a:r>
              <a:rPr lang="de-DE" sz="2400" dirty="0"/>
              <a:t>Zeitpunkt und Dauer werden mit dem Arbeitgeber vereinbart.</a:t>
            </a:r>
          </a:p>
          <a:p>
            <a:pPr marL="257209" indent="-257209">
              <a:buClr>
                <a:srgbClr val="C00000"/>
              </a:buClr>
              <a:buFont typeface="Wingdings" panose="05000000000000000000" pitchFamily="2" charset="2"/>
              <a:buChar char="§"/>
            </a:pPr>
            <a:endParaRPr lang="de-DE" sz="2400" dirty="0"/>
          </a:p>
          <a:p>
            <a:pPr>
              <a:buClr>
                <a:srgbClr val="C00000"/>
              </a:buClr>
            </a:pPr>
            <a:r>
              <a:rPr lang="de-DE" sz="2400" dirty="0"/>
              <a:t> </a:t>
            </a:r>
            <a:r>
              <a:rPr lang="de-DE" sz="2400" b="1" dirty="0"/>
              <a:t>Pflichtpraktikum</a:t>
            </a:r>
            <a:r>
              <a:rPr lang="de-DE" sz="2400" dirty="0"/>
              <a:t> </a:t>
            </a:r>
            <a:endParaRPr lang="de-DE" sz="2400" dirty="0"/>
          </a:p>
          <a:p>
            <a:pPr marL="257209" indent="-257209">
              <a:buClr>
                <a:srgbClr val="C00000"/>
              </a:buClr>
              <a:buFont typeface="Wingdings" panose="05000000000000000000" pitchFamily="2" charset="2"/>
              <a:buChar char="§"/>
            </a:pPr>
            <a:r>
              <a:rPr lang="de-DE" sz="2400" dirty="0"/>
              <a:t>In </a:t>
            </a:r>
            <a:r>
              <a:rPr lang="de-DE" sz="2400" dirty="0"/>
              <a:t>vielen Ausbildungs- oder Studiengängen </a:t>
            </a:r>
            <a:r>
              <a:rPr lang="de-DE" sz="2400" dirty="0"/>
              <a:t>vorgeschrieben</a:t>
            </a:r>
            <a:endParaRPr lang="de-DE" sz="2400" dirty="0"/>
          </a:p>
          <a:p>
            <a:pPr marL="257209" indent="-257209">
              <a:buClr>
                <a:srgbClr val="C00000"/>
              </a:buClr>
              <a:buFont typeface="Wingdings" panose="05000000000000000000" pitchFamily="2" charset="2"/>
              <a:buChar char="§"/>
            </a:pPr>
            <a:r>
              <a:rPr lang="de-DE" sz="2400" dirty="0"/>
              <a:t>Bei </a:t>
            </a:r>
            <a:r>
              <a:rPr lang="de-DE" sz="2400" dirty="0"/>
              <a:t>manchen Bildungsgängen </a:t>
            </a:r>
            <a:r>
              <a:rPr lang="de-DE" sz="2400" dirty="0"/>
              <a:t>verpflichtendes </a:t>
            </a:r>
            <a:r>
              <a:rPr lang="de-DE" sz="2400" dirty="0"/>
              <a:t>Praktikum schon vor dem Ausbildungs- oder </a:t>
            </a:r>
            <a:r>
              <a:rPr lang="de-DE" sz="2400" dirty="0"/>
              <a:t>Studienbeginn</a:t>
            </a:r>
          </a:p>
          <a:p>
            <a:pPr marL="257209" indent="-257209">
              <a:buClr>
                <a:srgbClr val="C00000"/>
              </a:buClr>
              <a:buFont typeface="Wingdings" panose="05000000000000000000" pitchFamily="2" charset="2"/>
              <a:buChar char="§"/>
            </a:pPr>
            <a:r>
              <a:rPr lang="de-DE" sz="2400" dirty="0"/>
              <a:t>Manchmal ist das Pflichtpraktikum Bestandteil </a:t>
            </a:r>
            <a:r>
              <a:rPr lang="de-DE" sz="2400" dirty="0"/>
              <a:t>des </a:t>
            </a:r>
            <a:r>
              <a:rPr lang="de-DE" sz="2400" dirty="0"/>
              <a:t>Bildungsganges</a:t>
            </a:r>
          </a:p>
          <a:p>
            <a:pPr marL="257209" indent="-257209">
              <a:buClr>
                <a:srgbClr val="C00000"/>
              </a:buClr>
              <a:buFont typeface="Wingdings" panose="05000000000000000000" pitchFamily="2" charset="2"/>
              <a:buChar char="§"/>
            </a:pPr>
            <a:r>
              <a:rPr lang="de-DE" sz="2400" dirty="0"/>
              <a:t>Die </a:t>
            </a:r>
            <a:r>
              <a:rPr lang="de-DE" sz="2400" dirty="0"/>
              <a:t>Dauer ist </a:t>
            </a:r>
            <a:r>
              <a:rPr lang="de-DE" sz="2400" dirty="0"/>
              <a:t>oft festgelegt</a:t>
            </a:r>
          </a:p>
          <a:p>
            <a:pPr>
              <a:buClr>
                <a:srgbClr val="C00000"/>
              </a:buClr>
            </a:pPr>
            <a:endParaRPr lang="de-DE" sz="2400" dirty="0"/>
          </a:p>
          <a:p>
            <a:pPr>
              <a:buClr>
                <a:srgbClr val="C00000"/>
              </a:buClr>
            </a:pPr>
            <a:r>
              <a:rPr lang="de-DE" sz="2400" b="1" dirty="0"/>
              <a:t>Empfehlung: Praktikumsvertrag schließen!</a:t>
            </a:r>
            <a:endParaRPr lang="de-DE" sz="2400" b="1" dirty="0"/>
          </a:p>
        </p:txBody>
      </p:sp>
      <p:sp>
        <p:nvSpPr>
          <p:cNvPr id="8" name="Textfeld 7"/>
          <p:cNvSpPr txBox="1"/>
          <p:nvPr/>
        </p:nvSpPr>
        <p:spPr>
          <a:xfrm>
            <a:off x="8968909" y="5816821"/>
            <a:ext cx="1813317" cy="230832"/>
          </a:xfrm>
          <a:prstGeom prst="rect">
            <a:avLst/>
          </a:prstGeom>
          <a:noFill/>
        </p:spPr>
        <p:txBody>
          <a:bodyPr wrap="none" rtlCol="0">
            <a:spAutoFit/>
          </a:bodyPr>
          <a:lstStyle/>
          <a:p>
            <a:r>
              <a:rPr lang="en-US" sz="900" dirty="0"/>
              <a:t>Icons: </a:t>
            </a:r>
            <a:r>
              <a:rPr lang="en-US" sz="900" dirty="0" err="1">
                <a:hlinkClick r:id="rId3"/>
              </a:rPr>
              <a:t>Freepik</a:t>
            </a:r>
            <a:r>
              <a:rPr lang="en-US" sz="900" dirty="0"/>
              <a:t> von </a:t>
            </a:r>
            <a:r>
              <a:rPr lang="en-US" sz="900" dirty="0">
                <a:hlinkClick r:id="rId4"/>
              </a:rPr>
              <a:t>Flaticon</a:t>
            </a:r>
            <a:r>
              <a:rPr lang="en-US" sz="900" dirty="0"/>
              <a:t>.com</a:t>
            </a:r>
            <a:endParaRPr lang="de-DE" sz="900" dirty="0"/>
          </a:p>
        </p:txBody>
      </p:sp>
      <p:sp>
        <p:nvSpPr>
          <p:cNvPr id="9" name="Fußzeilenplatzhalter 8"/>
          <p:cNvSpPr>
            <a:spLocks noGrp="1"/>
          </p:cNvSpPr>
          <p:nvPr>
            <p:ph type="ftr" sz="quarter" idx="10"/>
          </p:nvPr>
        </p:nvSpPr>
        <p:spPr/>
        <p:txBody>
          <a:bodyPr/>
          <a:lstStyle/>
          <a:p>
            <a:r>
              <a:rPr lang="de-DE" smtClean="0">
                <a:solidFill>
                  <a:srgbClr val="000000"/>
                </a:solidFill>
              </a:rPr>
              <a:t>Wege nach dem Abitur, 23.11.2021 © Bundesagentur für Arbeit</a:t>
            </a:r>
            <a:endParaRPr lang="de-DE" dirty="0">
              <a:solidFill>
                <a:srgbClr val="000000"/>
              </a:solidFill>
            </a:endParaRPr>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1437" y="1261895"/>
            <a:ext cx="1876587" cy="1876587"/>
          </a:xfrm>
          <a:prstGeom prst="rect">
            <a:avLst/>
          </a:prstGeom>
        </p:spPr>
      </p:pic>
    </p:spTree>
    <p:extLst>
      <p:ext uri="{BB962C8B-B14F-4D97-AF65-F5344CB8AC3E}">
        <p14:creationId xmlns:p14="http://schemas.microsoft.com/office/powerpoint/2010/main" val="21776151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250" dirty="0"/>
              <a:t>Freiwillige Jahre im Inland, z.B.</a:t>
            </a:r>
            <a:endParaRPr lang="de-DE" sz="2250" b="0" dirty="0"/>
          </a:p>
        </p:txBody>
      </p:sp>
      <p:sp>
        <p:nvSpPr>
          <p:cNvPr id="3" name="AutoShape 2" descr="moveo - Tool zur Reflexion der aktuellen Studiensituation"/>
          <p:cNvSpPr>
            <a:spLocks noChangeAspect="1" noChangeArrowheads="1"/>
          </p:cNvSpPr>
          <p:nvPr/>
        </p:nvSpPr>
        <p:spPr bwMode="auto">
          <a:xfrm>
            <a:off x="1646704" y="855694"/>
            <a:ext cx="229513" cy="2295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854" tIns="34427" rIns="68854" bIns="34427" numCol="1" anchor="t" anchorCtr="0" compatLnSpc="1">
            <a:prstTxWarp prst="textNoShape">
              <a:avLst/>
            </a:prstTxWarp>
          </a:bodyPr>
          <a:lstStyle/>
          <a:p>
            <a:endParaRPr lang="de-DE" sz="1619"/>
          </a:p>
        </p:txBody>
      </p:sp>
      <p:sp>
        <p:nvSpPr>
          <p:cNvPr id="4" name="Textfeld 3"/>
          <p:cNvSpPr txBox="1"/>
          <p:nvPr/>
        </p:nvSpPr>
        <p:spPr>
          <a:xfrm>
            <a:off x="753158" y="1234797"/>
            <a:ext cx="5309397" cy="1938992"/>
          </a:xfrm>
          <a:prstGeom prst="rect">
            <a:avLst/>
          </a:prstGeom>
          <a:noFill/>
        </p:spPr>
        <p:txBody>
          <a:bodyPr wrap="square" numCol="1" rtlCol="0">
            <a:spAutoFit/>
          </a:bodyPr>
          <a:lstStyle/>
          <a:p>
            <a:pPr marL="204057" indent="-204057" defTabSz="685726" fontAlgn="base">
              <a:spcBef>
                <a:spcPct val="50000"/>
              </a:spcBef>
              <a:spcAft>
                <a:spcPct val="0"/>
              </a:spcAft>
              <a:buSzPct val="80000"/>
              <a:buBlip>
                <a:blip r:embed="rId3"/>
              </a:buBlip>
              <a:defRPr/>
            </a:pPr>
            <a:r>
              <a:rPr lang="de-DE" sz="2400" dirty="0">
                <a:solidFill>
                  <a:srgbClr val="000000"/>
                </a:solidFill>
                <a:latin typeface="Arial" charset="0"/>
              </a:rPr>
              <a:t>Das </a:t>
            </a:r>
            <a:r>
              <a:rPr lang="de-DE" sz="2400" dirty="0">
                <a:solidFill>
                  <a:srgbClr val="000000"/>
                </a:solidFill>
                <a:latin typeface="Arial" charset="0"/>
              </a:rPr>
              <a:t>Freiwillige Soziale Jahr </a:t>
            </a:r>
            <a:r>
              <a:rPr lang="de-DE" sz="2400" b="1" dirty="0">
                <a:solidFill>
                  <a:srgbClr val="000000"/>
                </a:solidFill>
                <a:latin typeface="Arial" charset="0"/>
              </a:rPr>
              <a:t>(FSJ</a:t>
            </a:r>
            <a:r>
              <a:rPr lang="de-DE" sz="2400" b="1" dirty="0">
                <a:solidFill>
                  <a:srgbClr val="000000"/>
                </a:solidFill>
                <a:latin typeface="Arial" charset="0"/>
              </a:rPr>
              <a:t>)</a:t>
            </a:r>
          </a:p>
          <a:p>
            <a:pPr marL="204057" indent="-204057" defTabSz="685726" fontAlgn="base">
              <a:spcBef>
                <a:spcPct val="50000"/>
              </a:spcBef>
              <a:spcAft>
                <a:spcPct val="0"/>
              </a:spcAft>
              <a:buSzPct val="80000"/>
              <a:buBlip>
                <a:blip r:embed="rId3"/>
              </a:buBlip>
              <a:defRPr/>
            </a:pPr>
            <a:endParaRPr lang="de-DE" sz="2400" dirty="0">
              <a:solidFill>
                <a:srgbClr val="000000"/>
              </a:solidFill>
              <a:latin typeface="Arial" charset="0"/>
            </a:endParaRPr>
          </a:p>
          <a:p>
            <a:pPr marL="204057" indent="-204057" defTabSz="685726" fontAlgn="base">
              <a:spcBef>
                <a:spcPct val="50000"/>
              </a:spcBef>
              <a:spcAft>
                <a:spcPct val="0"/>
              </a:spcAft>
              <a:buSzPct val="80000"/>
              <a:buBlip>
                <a:blip r:embed="rId3"/>
              </a:buBlip>
              <a:defRPr/>
            </a:pPr>
            <a:r>
              <a:rPr lang="de-DE" sz="2400" dirty="0" smtClean="0">
                <a:solidFill>
                  <a:srgbClr val="000000"/>
                </a:solidFill>
                <a:latin typeface="Arial" charset="0"/>
              </a:rPr>
              <a:t>Das </a:t>
            </a:r>
            <a:r>
              <a:rPr lang="de-DE" sz="2400" dirty="0">
                <a:solidFill>
                  <a:srgbClr val="000000"/>
                </a:solidFill>
                <a:latin typeface="Arial" charset="0"/>
              </a:rPr>
              <a:t>Freiwillige Ökologische Jahr </a:t>
            </a:r>
            <a:r>
              <a:rPr lang="de-DE" sz="2400" b="1" dirty="0">
                <a:solidFill>
                  <a:srgbClr val="000000"/>
                </a:solidFill>
                <a:latin typeface="Arial" charset="0"/>
              </a:rPr>
              <a:t>(FÖJ)</a:t>
            </a:r>
            <a:endParaRPr lang="de-DE" sz="2400" b="1" dirty="0">
              <a:solidFill>
                <a:srgbClr val="000000"/>
              </a:solidFill>
              <a:latin typeface="Arial" charset="0"/>
            </a:endParaRPr>
          </a:p>
        </p:txBody>
      </p:sp>
      <p:sp>
        <p:nvSpPr>
          <p:cNvPr id="7" name="Textfeld 6"/>
          <p:cNvSpPr txBox="1"/>
          <p:nvPr/>
        </p:nvSpPr>
        <p:spPr>
          <a:xfrm>
            <a:off x="10700421" y="6638326"/>
            <a:ext cx="1539204" cy="207749"/>
          </a:xfrm>
          <a:prstGeom prst="rect">
            <a:avLst/>
          </a:prstGeom>
          <a:noFill/>
        </p:spPr>
        <p:txBody>
          <a:bodyPr wrap="none" rtlCol="0">
            <a:spAutoFit/>
          </a:bodyPr>
          <a:lstStyle/>
          <a:p>
            <a:r>
              <a:rPr lang="en-US" sz="750" dirty="0"/>
              <a:t>Icons: </a:t>
            </a:r>
            <a:r>
              <a:rPr lang="en-US" sz="750" dirty="0" err="1">
                <a:hlinkClick r:id="rId4"/>
              </a:rPr>
              <a:t>Freepik</a:t>
            </a:r>
            <a:r>
              <a:rPr lang="en-US" sz="750" dirty="0"/>
              <a:t> von </a:t>
            </a:r>
            <a:r>
              <a:rPr lang="en-US" sz="750" dirty="0">
                <a:hlinkClick r:id="rId5"/>
              </a:rPr>
              <a:t>Flaticon</a:t>
            </a:r>
            <a:r>
              <a:rPr lang="en-US" sz="750" dirty="0"/>
              <a:t>.com</a:t>
            </a:r>
            <a:endParaRPr lang="de-DE" sz="750" dirty="0"/>
          </a:p>
        </p:txBody>
      </p:sp>
      <p:sp>
        <p:nvSpPr>
          <p:cNvPr id="5" name="Textfeld 4"/>
          <p:cNvSpPr txBox="1"/>
          <p:nvPr/>
        </p:nvSpPr>
        <p:spPr>
          <a:xfrm>
            <a:off x="930289" y="3944896"/>
            <a:ext cx="11056498" cy="2492990"/>
          </a:xfrm>
          <a:prstGeom prst="rect">
            <a:avLst/>
          </a:prstGeom>
          <a:noFill/>
        </p:spPr>
        <p:txBody>
          <a:bodyPr wrap="square" rtlCol="0">
            <a:spAutoFit/>
          </a:bodyPr>
          <a:lstStyle/>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b="1" dirty="0">
                <a:solidFill>
                  <a:srgbClr val="000000"/>
                </a:solidFill>
                <a:latin typeface="Arial" charset="0"/>
              </a:rPr>
              <a:t>Alter	</a:t>
            </a:r>
            <a:r>
              <a:rPr lang="de-DE" sz="2400" dirty="0">
                <a:solidFill>
                  <a:srgbClr val="000000"/>
                </a:solidFill>
                <a:latin typeface="Arial" charset="0"/>
              </a:rPr>
              <a:t>&lt; </a:t>
            </a:r>
            <a:r>
              <a:rPr lang="de-DE" sz="2400" dirty="0">
                <a:solidFill>
                  <a:srgbClr val="000000"/>
                </a:solidFill>
                <a:latin typeface="Arial" charset="0"/>
              </a:rPr>
              <a:t>27 Jahre</a:t>
            </a:r>
            <a:r>
              <a:rPr lang="de-DE" sz="2400" dirty="0">
                <a:solidFill>
                  <a:srgbClr val="000000"/>
                </a:solidFill>
                <a:latin typeface="Arial" charset="0"/>
              </a:rPr>
              <a:t>! (Schulpflicht erfüllt)</a:t>
            </a:r>
            <a:endParaRPr lang="de-DE" sz="2400" dirty="0">
              <a:solidFill>
                <a:srgbClr val="000000"/>
              </a:solidFill>
              <a:latin typeface="Arial" charset="0"/>
            </a:endParaRP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b="1" dirty="0">
                <a:solidFill>
                  <a:srgbClr val="000000"/>
                </a:solidFill>
                <a:latin typeface="Arial" charset="0"/>
              </a:rPr>
              <a:t>Dauer	</a:t>
            </a:r>
            <a:r>
              <a:rPr lang="de-DE" sz="2400" dirty="0">
                <a:solidFill>
                  <a:srgbClr val="000000"/>
                </a:solidFill>
                <a:latin typeface="Arial" charset="0"/>
              </a:rPr>
              <a:t>min</a:t>
            </a:r>
            <a:r>
              <a:rPr lang="de-DE" sz="2400" dirty="0">
                <a:solidFill>
                  <a:srgbClr val="000000"/>
                </a:solidFill>
                <a:latin typeface="Arial" charset="0"/>
              </a:rPr>
              <a:t>. 6 Monate, max. 24 Monate; Regelfall: 12 </a:t>
            </a:r>
            <a:r>
              <a:rPr lang="de-DE" sz="2400" dirty="0">
                <a:solidFill>
                  <a:srgbClr val="000000"/>
                </a:solidFill>
                <a:latin typeface="Arial" charset="0"/>
              </a:rPr>
              <a:t>Monate</a:t>
            </a:r>
          </a:p>
          <a:p>
            <a:pPr defTabSz="685726" fontAlgn="base">
              <a:spcBef>
                <a:spcPct val="50000"/>
              </a:spcBef>
              <a:spcAft>
                <a:spcPct val="0"/>
              </a:spcAft>
              <a:buClr>
                <a:srgbClr val="C00000"/>
              </a:buClr>
              <a:buSzPct val="80000"/>
              <a:defRPr/>
            </a:pPr>
            <a:r>
              <a:rPr lang="de-DE" sz="2400" dirty="0">
                <a:solidFill>
                  <a:srgbClr val="000000"/>
                </a:solidFill>
                <a:latin typeface="Arial" charset="0"/>
              </a:rPr>
              <a:t>Abhängig </a:t>
            </a:r>
            <a:r>
              <a:rPr lang="de-DE" sz="2400" dirty="0">
                <a:solidFill>
                  <a:srgbClr val="000000"/>
                </a:solidFill>
                <a:latin typeface="Arial" charset="0"/>
              </a:rPr>
              <a:t>von den jeweiligen Bestimmungen kann das </a:t>
            </a:r>
            <a:r>
              <a:rPr lang="de-DE" sz="2400" dirty="0">
                <a:solidFill>
                  <a:srgbClr val="000000"/>
                </a:solidFill>
                <a:latin typeface="Arial" charset="0"/>
              </a:rPr>
              <a:t>FSJ/FÖJ</a:t>
            </a:r>
            <a:r>
              <a:rPr lang="de-DE" sz="2400" dirty="0">
                <a:solidFill>
                  <a:srgbClr val="000000"/>
                </a:solidFill>
                <a:latin typeface="Arial" charset="0"/>
              </a:rPr>
              <a:t> </a:t>
            </a:r>
            <a:r>
              <a:rPr lang="de-DE" sz="2400" dirty="0">
                <a:solidFill>
                  <a:srgbClr val="000000"/>
                </a:solidFill>
                <a:latin typeface="Arial" charset="0"/>
              </a:rPr>
              <a:t>als Vorpraktikum </a:t>
            </a:r>
            <a:r>
              <a:rPr lang="de-DE" sz="2400" dirty="0">
                <a:solidFill>
                  <a:srgbClr val="000000"/>
                </a:solidFill>
                <a:latin typeface="Arial" charset="0"/>
              </a:rPr>
              <a:t>oder bei der Vergabe von Studienplätzen angerechnet </a:t>
            </a:r>
            <a:r>
              <a:rPr lang="de-DE" sz="2400" dirty="0">
                <a:solidFill>
                  <a:srgbClr val="000000"/>
                </a:solidFill>
                <a:latin typeface="Arial" charset="0"/>
              </a:rPr>
              <a:t>werden!</a:t>
            </a:r>
          </a:p>
          <a:p>
            <a:pPr defTabSz="685726" fontAlgn="base">
              <a:spcBef>
                <a:spcPct val="50000"/>
              </a:spcBef>
              <a:spcAft>
                <a:spcPct val="0"/>
              </a:spcAft>
              <a:buClr>
                <a:srgbClr val="C00000"/>
              </a:buClr>
              <a:buSzPct val="80000"/>
              <a:defRPr/>
            </a:pPr>
            <a:r>
              <a:rPr lang="de-DE" sz="2400" b="1" dirty="0">
                <a:solidFill>
                  <a:srgbClr val="000000"/>
                </a:solidFill>
                <a:latin typeface="Arial" charset="0"/>
              </a:rPr>
              <a:t>	</a:t>
            </a:r>
            <a:r>
              <a:rPr lang="de-DE" sz="2400" b="1" dirty="0">
                <a:solidFill>
                  <a:srgbClr val="000000"/>
                </a:solidFill>
                <a:latin typeface="Arial" charset="0"/>
              </a:rPr>
              <a:t>	</a:t>
            </a:r>
            <a:r>
              <a:rPr lang="de-DE" sz="2400" b="1" dirty="0">
                <a:solidFill>
                  <a:srgbClr val="000000"/>
                </a:solidFill>
                <a:latin typeface="Arial" charset="0"/>
                <a:hlinkClick r:id="rId6"/>
              </a:rPr>
              <a:t>https</a:t>
            </a:r>
            <a:r>
              <a:rPr lang="de-DE" sz="2400" b="1" dirty="0">
                <a:solidFill>
                  <a:srgbClr val="000000"/>
                </a:solidFill>
                <a:latin typeface="Arial" charset="0"/>
                <a:hlinkClick r:id="rId6"/>
              </a:rPr>
              <a:t>://</a:t>
            </a:r>
            <a:r>
              <a:rPr lang="de-DE" sz="2400" b="1" dirty="0">
                <a:solidFill>
                  <a:srgbClr val="000000"/>
                </a:solidFill>
                <a:latin typeface="Arial" charset="0"/>
                <a:hlinkClick r:id="rId6"/>
              </a:rPr>
              <a:t>www.engagiert-in-nrw.de/freiwilligendienste</a:t>
            </a:r>
            <a:r>
              <a:rPr lang="de-DE" sz="2400" b="1" dirty="0">
                <a:solidFill>
                  <a:srgbClr val="000000"/>
                </a:solidFill>
                <a:latin typeface="Arial" charset="0"/>
              </a:rPr>
              <a:t> </a:t>
            </a:r>
          </a:p>
        </p:txBody>
      </p:sp>
      <p:sp>
        <p:nvSpPr>
          <p:cNvPr id="8" name="Textfeld 7"/>
          <p:cNvSpPr txBox="1"/>
          <p:nvPr/>
        </p:nvSpPr>
        <p:spPr>
          <a:xfrm>
            <a:off x="6121400" y="1141601"/>
            <a:ext cx="5720318" cy="2539157"/>
          </a:xfrm>
          <a:prstGeom prst="rect">
            <a:avLst/>
          </a:prstGeom>
          <a:noFill/>
        </p:spPr>
        <p:txBody>
          <a:bodyPr wrap="square" rtlCol="0">
            <a:spAutoFit/>
          </a:bodyPr>
          <a:lstStyle/>
          <a:p>
            <a:pPr marL="204057" indent="-204057" defTabSz="685726" fontAlgn="base">
              <a:spcBef>
                <a:spcPct val="50000"/>
              </a:spcBef>
              <a:spcAft>
                <a:spcPct val="0"/>
              </a:spcAft>
              <a:buSzPct val="80000"/>
              <a:buBlip>
                <a:blip r:embed="rId3"/>
              </a:buBlip>
              <a:defRPr/>
            </a:pPr>
            <a:r>
              <a:rPr lang="de-DE" sz="2400" dirty="0">
                <a:solidFill>
                  <a:srgbClr val="000000"/>
                </a:solidFill>
                <a:latin typeface="Arial" charset="0"/>
              </a:rPr>
              <a:t>Das </a:t>
            </a:r>
            <a:r>
              <a:rPr lang="de-DE" sz="2400" b="1" dirty="0">
                <a:solidFill>
                  <a:srgbClr val="000000"/>
                </a:solidFill>
                <a:latin typeface="Arial" charset="0"/>
              </a:rPr>
              <a:t>Freiwillige Jahr </a:t>
            </a:r>
            <a:r>
              <a:rPr lang="de-DE" sz="2400" dirty="0">
                <a:solidFill>
                  <a:srgbClr val="000000"/>
                </a:solidFill>
                <a:latin typeface="Arial" charset="0"/>
              </a:rPr>
              <a:t>in der </a:t>
            </a:r>
            <a:r>
              <a:rPr lang="de-DE" sz="2400" b="1" dirty="0">
                <a:solidFill>
                  <a:srgbClr val="000000"/>
                </a:solidFill>
                <a:latin typeface="Arial" charset="0"/>
              </a:rPr>
              <a:t>Denkmalpflege</a:t>
            </a:r>
          </a:p>
          <a:p>
            <a:pPr defTabSz="685726" fontAlgn="base">
              <a:spcBef>
                <a:spcPct val="50000"/>
              </a:spcBef>
              <a:spcAft>
                <a:spcPct val="0"/>
              </a:spcAft>
              <a:buSzPct val="80000"/>
              <a:defRPr/>
            </a:pPr>
            <a:endParaRPr lang="de-DE" sz="2400" dirty="0">
              <a:solidFill>
                <a:srgbClr val="000000"/>
              </a:solidFill>
              <a:latin typeface="Arial" charset="0"/>
            </a:endParaRPr>
          </a:p>
          <a:p>
            <a:pPr marL="204057" indent="-204057" defTabSz="685726" fontAlgn="base">
              <a:spcBef>
                <a:spcPct val="50000"/>
              </a:spcBef>
              <a:spcAft>
                <a:spcPct val="0"/>
              </a:spcAft>
              <a:buSzPct val="80000"/>
              <a:buBlip>
                <a:blip r:embed="rId3"/>
              </a:buBlip>
              <a:defRPr/>
            </a:pPr>
            <a:r>
              <a:rPr lang="de-DE" sz="2400" b="1" dirty="0">
                <a:solidFill>
                  <a:srgbClr val="000000"/>
                </a:solidFill>
                <a:latin typeface="Arial" charset="0"/>
              </a:rPr>
              <a:t>FSJ</a:t>
            </a:r>
            <a:r>
              <a:rPr lang="de-DE" sz="2400" dirty="0">
                <a:solidFill>
                  <a:srgbClr val="000000"/>
                </a:solidFill>
                <a:latin typeface="Arial" charset="0"/>
              </a:rPr>
              <a:t> </a:t>
            </a:r>
            <a:r>
              <a:rPr lang="de-DE" sz="2400" dirty="0">
                <a:solidFill>
                  <a:srgbClr val="000000"/>
                </a:solidFill>
                <a:latin typeface="Arial" charset="0"/>
              </a:rPr>
              <a:t>in einem der Bereiche: </a:t>
            </a:r>
            <a:r>
              <a:rPr lang="de-DE" sz="2400" b="1" dirty="0">
                <a:solidFill>
                  <a:srgbClr val="000000"/>
                </a:solidFill>
                <a:latin typeface="Arial" charset="0"/>
              </a:rPr>
              <a:t>Sport, Kultur, Politik</a:t>
            </a:r>
          </a:p>
          <a:p>
            <a:pPr algn="l"/>
            <a:endParaRPr lang="de-DE" sz="1500" dirty="0"/>
          </a:p>
        </p:txBody>
      </p:sp>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35556" y="2866676"/>
            <a:ext cx="634097" cy="634097"/>
          </a:xfrm>
          <a:prstGeom prst="rect">
            <a:avLst/>
          </a:prstGeom>
        </p:spPr>
      </p:pic>
      <p:pic>
        <p:nvPicPr>
          <p:cNvPr id="13" name="Grafik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35556" y="1666123"/>
            <a:ext cx="634097" cy="634097"/>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54633" y="1755014"/>
            <a:ext cx="626237" cy="626237"/>
          </a:xfrm>
          <a:prstGeom prst="rect">
            <a:avLst/>
          </a:prstGeom>
        </p:spPr>
      </p:pic>
      <p:pic>
        <p:nvPicPr>
          <p:cNvPr id="10" name="Grafik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80311" y="3085473"/>
            <a:ext cx="552069" cy="552069"/>
          </a:xfrm>
          <a:prstGeom prst="rect">
            <a:avLst/>
          </a:prstGeom>
        </p:spPr>
      </p:pic>
      <p:pic>
        <p:nvPicPr>
          <p:cNvPr id="11" name="Grafik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1225" y="3152358"/>
            <a:ext cx="489645" cy="489645"/>
          </a:xfrm>
          <a:prstGeom prst="rect">
            <a:avLst/>
          </a:prstGeom>
        </p:spPr>
      </p:pic>
      <p:pic>
        <p:nvPicPr>
          <p:cNvPr id="14" name="Grafik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39715" y="3129027"/>
            <a:ext cx="536307" cy="536307"/>
          </a:xfrm>
          <a:prstGeom prst="rect">
            <a:avLst/>
          </a:prstGeom>
        </p:spPr>
      </p:pic>
      <p:sp>
        <p:nvSpPr>
          <p:cNvPr id="6" name="Fußzeilenplatzhalter 5"/>
          <p:cNvSpPr>
            <a:spLocks noGrp="1"/>
          </p:cNvSpPr>
          <p:nvPr>
            <p:ph type="ftr" sz="quarter" idx="3"/>
          </p:nvPr>
        </p:nvSpPr>
        <p:spPr/>
        <p:txBody>
          <a:bodyPr/>
          <a:lstStyle/>
          <a:p>
            <a:r>
              <a:rPr lang="de-DE" smtClean="0"/>
              <a:t>Wege nach dem Abitur, 23.11.2021 © Bundesagentur für Arbeit</a:t>
            </a:r>
            <a:endParaRPr lang="de-DE" dirty="0"/>
          </a:p>
        </p:txBody>
      </p:sp>
    </p:spTree>
    <p:extLst>
      <p:ext uri="{BB962C8B-B14F-4D97-AF65-F5344CB8AC3E}">
        <p14:creationId xmlns:p14="http://schemas.microsoft.com/office/powerpoint/2010/main" val="25055093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Bundesfreiwilligendienst (BFD)</a:t>
            </a:r>
            <a:endParaRPr lang="de-DE" sz="2400" b="0" dirty="0"/>
          </a:p>
        </p:txBody>
      </p:sp>
      <p:sp>
        <p:nvSpPr>
          <p:cNvPr id="3" name="AutoShape 2" descr="moveo - Tool zur Reflexion der aktuellen Studiensituation"/>
          <p:cNvSpPr>
            <a:spLocks noChangeAspect="1" noChangeArrowheads="1"/>
          </p:cNvSpPr>
          <p:nvPr/>
        </p:nvSpPr>
        <p:spPr bwMode="auto">
          <a:xfrm>
            <a:off x="1646704" y="855694"/>
            <a:ext cx="229513" cy="2295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854" tIns="34427" rIns="68854" bIns="34427" numCol="1" anchor="t" anchorCtr="0" compatLnSpc="1">
            <a:prstTxWarp prst="textNoShape">
              <a:avLst/>
            </a:prstTxWarp>
          </a:bodyPr>
          <a:lstStyle/>
          <a:p>
            <a:endParaRPr lang="de-DE" sz="1619"/>
          </a:p>
        </p:txBody>
      </p:sp>
      <p:sp>
        <p:nvSpPr>
          <p:cNvPr id="4" name="Textfeld 3"/>
          <p:cNvSpPr txBox="1"/>
          <p:nvPr/>
        </p:nvSpPr>
        <p:spPr>
          <a:xfrm>
            <a:off x="930288" y="1221898"/>
            <a:ext cx="11190659" cy="5973879"/>
          </a:xfrm>
          <a:prstGeom prst="rect">
            <a:avLst/>
          </a:prstGeom>
          <a:noFill/>
        </p:spPr>
        <p:txBody>
          <a:bodyPr wrap="square" rtlCol="0">
            <a:spAutoFit/>
          </a:bodyPr>
          <a:lstStyle/>
          <a:p>
            <a:pPr marL="257209" indent="-257209" defTabSz="688401">
              <a:buClr>
                <a:srgbClr val="C00000"/>
              </a:buClr>
              <a:buSzPct val="100000"/>
              <a:buFont typeface="Wingdings" panose="05000000000000000000" pitchFamily="2" charset="2"/>
              <a:buChar char="§"/>
              <a:defRPr/>
            </a:pPr>
            <a:r>
              <a:rPr lang="de-DE" sz="2400" b="1" dirty="0"/>
              <a:t>Dauer	</a:t>
            </a:r>
            <a:r>
              <a:rPr lang="de-DE" sz="2400" dirty="0"/>
              <a:t>6 </a:t>
            </a:r>
            <a:r>
              <a:rPr lang="de-DE" sz="2400" dirty="0"/>
              <a:t>bis 18 Monate </a:t>
            </a:r>
            <a:r>
              <a:rPr lang="de-DE" sz="2400" dirty="0"/>
              <a:t>(Ausnahmefällen: bis 24 Monate)</a:t>
            </a:r>
            <a:r>
              <a:rPr lang="de-DE" sz="2400" dirty="0"/>
              <a:t/>
            </a:r>
            <a:br>
              <a:rPr lang="de-DE" sz="2400" dirty="0"/>
            </a:br>
            <a:r>
              <a:rPr lang="de-DE" sz="2400" dirty="0"/>
              <a:t>		Mehrere Freiwilligendienste können kombiniert werden (mind. </a:t>
            </a:r>
            <a:r>
              <a:rPr lang="de-DE" sz="2400" dirty="0"/>
              <a:t>6 		</a:t>
            </a:r>
            <a:r>
              <a:rPr lang="de-DE" sz="2400" dirty="0" smtClean="0"/>
              <a:t>	Monate </a:t>
            </a:r>
            <a:r>
              <a:rPr lang="de-DE" sz="2400" dirty="0"/>
              <a:t>je Dienst)</a:t>
            </a:r>
          </a:p>
          <a:p>
            <a:pPr marL="257209" indent="-257209" defTabSz="688401">
              <a:buClr>
                <a:srgbClr val="C00000"/>
              </a:buClr>
              <a:buSzPct val="100000"/>
              <a:buFont typeface="Wingdings" panose="05000000000000000000" pitchFamily="2" charset="2"/>
              <a:buChar char="§"/>
              <a:defRPr/>
            </a:pPr>
            <a:r>
              <a:rPr lang="de-DE" sz="2400" b="1" dirty="0"/>
              <a:t>Alter</a:t>
            </a:r>
            <a:r>
              <a:rPr lang="de-DE" sz="2400" dirty="0"/>
              <a:t>	ab 16</a:t>
            </a:r>
          </a:p>
          <a:p>
            <a:pPr defTabSz="688401">
              <a:buSzPct val="80000"/>
              <a:defRPr/>
            </a:pPr>
            <a:endParaRPr lang="de-DE" sz="2400" dirty="0"/>
          </a:p>
          <a:p>
            <a:pPr marL="204853" indent="-204853" defTabSz="688401">
              <a:buSzPct val="80000"/>
              <a:buBlip>
                <a:blip r:embed="rId3"/>
              </a:buBlip>
              <a:defRPr/>
            </a:pPr>
            <a:r>
              <a:rPr lang="de-DE" sz="2400" b="1" dirty="0"/>
              <a:t>Einsatzmöglichkeiten z.B. </a:t>
            </a:r>
            <a:r>
              <a:rPr lang="de-DE" sz="2400" dirty="0"/>
              <a:t>: </a:t>
            </a:r>
          </a:p>
          <a:p>
            <a:pPr marL="257209" indent="-257209" defTabSz="688401">
              <a:buClr>
                <a:srgbClr val="C00000"/>
              </a:buClr>
              <a:buSzPct val="80000"/>
              <a:buFont typeface="Arial" panose="020B0604020202020204" pitchFamily="34" charset="0"/>
              <a:buChar char="•"/>
              <a:defRPr/>
            </a:pPr>
            <a:r>
              <a:rPr lang="de-DE" sz="2400" dirty="0"/>
              <a:t>Kinder- und Jugendhilfe</a:t>
            </a:r>
          </a:p>
          <a:p>
            <a:pPr marL="257209" indent="-257209" defTabSz="688401">
              <a:buClr>
                <a:srgbClr val="C00000"/>
              </a:buClr>
              <a:buSzPct val="80000"/>
              <a:buFont typeface="Arial" panose="020B0604020202020204" pitchFamily="34" charset="0"/>
              <a:buChar char="•"/>
              <a:defRPr/>
            </a:pPr>
            <a:r>
              <a:rPr lang="de-DE" sz="2400" dirty="0"/>
              <a:t>Wohlfahrts-, Gesundheits- und Altenpflege</a:t>
            </a:r>
          </a:p>
          <a:p>
            <a:pPr marL="257209" indent="-257209" defTabSz="688401">
              <a:buClr>
                <a:srgbClr val="C00000"/>
              </a:buClr>
              <a:buSzPct val="80000"/>
              <a:buFont typeface="Arial" panose="020B0604020202020204" pitchFamily="34" charset="0"/>
              <a:buChar char="•"/>
              <a:defRPr/>
            </a:pPr>
            <a:r>
              <a:rPr lang="de-DE" sz="2400" dirty="0"/>
              <a:t>Kultur und Denkmalpflege</a:t>
            </a:r>
          </a:p>
          <a:p>
            <a:pPr marL="257209" indent="-257209" defTabSz="688401">
              <a:buClr>
                <a:srgbClr val="C00000"/>
              </a:buClr>
              <a:buSzPct val="80000"/>
              <a:buFont typeface="Arial" panose="020B0604020202020204" pitchFamily="34" charset="0"/>
              <a:buChar char="•"/>
              <a:defRPr/>
            </a:pPr>
            <a:r>
              <a:rPr lang="de-DE" sz="2400" dirty="0"/>
              <a:t>Umwelt- und Naturschutz</a:t>
            </a:r>
          </a:p>
          <a:p>
            <a:pPr marL="257209" indent="-257209" defTabSz="688401">
              <a:buClr>
                <a:srgbClr val="C00000"/>
              </a:buClr>
              <a:buSzPct val="80000"/>
              <a:buFont typeface="Arial" panose="020B0604020202020204" pitchFamily="34" charset="0"/>
              <a:buChar char="•"/>
              <a:defRPr/>
            </a:pPr>
            <a:r>
              <a:rPr lang="de-DE" sz="2400" dirty="0"/>
              <a:t>Sport</a:t>
            </a:r>
          </a:p>
          <a:p>
            <a:pPr marL="257209" indent="-257209" defTabSz="688401">
              <a:buClr>
                <a:srgbClr val="C00000"/>
              </a:buClr>
              <a:buSzPct val="80000"/>
              <a:buFont typeface="Arial" panose="020B0604020202020204" pitchFamily="34" charset="0"/>
              <a:buChar char="•"/>
              <a:defRPr/>
            </a:pPr>
            <a:r>
              <a:rPr lang="de-DE" sz="2400" dirty="0"/>
              <a:t>…</a:t>
            </a:r>
          </a:p>
          <a:p>
            <a:pPr marL="204853" indent="-204853" defTabSz="688401">
              <a:buSzPct val="80000"/>
              <a:buBlip>
                <a:blip r:embed="rId3"/>
              </a:buBlip>
              <a:defRPr/>
            </a:pPr>
            <a:endParaRPr lang="de-DE" sz="2400" dirty="0"/>
          </a:p>
          <a:p>
            <a:pPr marL="204853" indent="-204853" defTabSz="688401">
              <a:buSzPct val="80000"/>
              <a:buBlip>
                <a:blip r:embed="rId3"/>
              </a:buBlip>
              <a:defRPr/>
            </a:pPr>
            <a:r>
              <a:rPr lang="de-DE" sz="2400" dirty="0"/>
              <a:t>Weitere </a:t>
            </a:r>
            <a:r>
              <a:rPr lang="de-DE" sz="2400" dirty="0"/>
              <a:t>Infos und </a:t>
            </a:r>
            <a:r>
              <a:rPr lang="de-DE" sz="2400" dirty="0"/>
              <a:t>Einsatzstellensuche: </a:t>
            </a:r>
            <a:r>
              <a:rPr lang="de-DE" sz="2400" b="1" dirty="0">
                <a:hlinkClick r:id="rId4"/>
              </a:rPr>
              <a:t>www.bundesfreiwilligendienst.de</a:t>
            </a:r>
            <a:r>
              <a:rPr lang="de-DE" sz="2400" b="1" dirty="0"/>
              <a:t>  </a:t>
            </a:r>
          </a:p>
          <a:p>
            <a:pPr defTabSz="688401">
              <a:buSzPct val="80000"/>
              <a:defRPr/>
            </a:pPr>
            <a:r>
              <a:rPr lang="de-DE" sz="1613" dirty="0">
                <a:hlinkClick r:id="rId5"/>
              </a:rPr>
              <a:t/>
            </a:r>
            <a:br>
              <a:rPr lang="de-DE" sz="1613" dirty="0">
                <a:hlinkClick r:id="rId5"/>
              </a:rPr>
            </a:br>
            <a:endParaRPr lang="de-DE" sz="1501" b="1" dirty="0"/>
          </a:p>
          <a:p>
            <a:endParaRPr lang="de-DE" sz="1506" dirty="0"/>
          </a:p>
        </p:txBody>
      </p:sp>
      <p:sp>
        <p:nvSpPr>
          <p:cNvPr id="7" name="Textfeld 6"/>
          <p:cNvSpPr txBox="1"/>
          <p:nvPr/>
        </p:nvSpPr>
        <p:spPr>
          <a:xfrm>
            <a:off x="10610607" y="6634978"/>
            <a:ext cx="1539204" cy="207749"/>
          </a:xfrm>
          <a:prstGeom prst="rect">
            <a:avLst/>
          </a:prstGeom>
          <a:noFill/>
        </p:spPr>
        <p:txBody>
          <a:bodyPr wrap="none" rtlCol="0">
            <a:spAutoFit/>
          </a:bodyPr>
          <a:lstStyle/>
          <a:p>
            <a:r>
              <a:rPr lang="en-US" sz="750" dirty="0"/>
              <a:t>Icons: </a:t>
            </a:r>
            <a:r>
              <a:rPr lang="en-US" sz="750" dirty="0" err="1">
                <a:hlinkClick r:id="rId6"/>
              </a:rPr>
              <a:t>Freepik</a:t>
            </a:r>
            <a:r>
              <a:rPr lang="en-US" sz="750" dirty="0"/>
              <a:t> von </a:t>
            </a:r>
            <a:r>
              <a:rPr lang="en-US" sz="750" dirty="0">
                <a:hlinkClick r:id="rId7"/>
              </a:rPr>
              <a:t>Flaticon</a:t>
            </a:r>
            <a:r>
              <a:rPr lang="en-US" sz="750" dirty="0"/>
              <a:t>.com</a:t>
            </a:r>
            <a:endParaRPr lang="de-DE" sz="750"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74242" y="2761576"/>
            <a:ext cx="891687" cy="891687"/>
          </a:xfrm>
          <a:prstGeom prst="rect">
            <a:avLst/>
          </a:prstGeom>
        </p:spPr>
      </p:pic>
      <p:pic>
        <p:nvPicPr>
          <p:cNvPr id="1026" name="Picture 2" descr="Medicines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65957" y="2754937"/>
            <a:ext cx="897651" cy="8976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ee free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65282" y="3837596"/>
            <a:ext cx="891687" cy="8916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w print free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74242" y="3837596"/>
            <a:ext cx="891687" cy="891687"/>
          </a:xfrm>
          <a:prstGeom prst="rect">
            <a:avLst/>
          </a:prstGeom>
          <a:noFill/>
          <a:extLst>
            <a:ext uri="{909E8E84-426E-40DD-AFC4-6F175D3DCCD1}">
              <a14:hiddenFill xmlns:a14="http://schemas.microsoft.com/office/drawing/2010/main">
                <a:solidFill>
                  <a:srgbClr val="FFFFFF"/>
                </a:solidFill>
              </a14:hiddenFill>
            </a:ext>
          </a:extLst>
        </p:spPr>
      </p:pic>
      <p:sp>
        <p:nvSpPr>
          <p:cNvPr id="5" name="Fußzeilenplatzhalter 4"/>
          <p:cNvSpPr>
            <a:spLocks noGrp="1"/>
          </p:cNvSpPr>
          <p:nvPr>
            <p:ph type="ftr" sz="quarter" idx="3"/>
          </p:nvPr>
        </p:nvSpPr>
        <p:spPr/>
        <p:txBody>
          <a:bodyPr/>
          <a:lstStyle/>
          <a:p>
            <a:r>
              <a:rPr lang="de-DE" smtClean="0"/>
              <a:t>Wege nach dem Abitur, 23.11.2021 © Bundesagentur für Arbeit</a:t>
            </a:r>
            <a:endParaRPr lang="de-DE" dirty="0"/>
          </a:p>
        </p:txBody>
      </p:sp>
    </p:spTree>
    <p:extLst>
      <p:ext uri="{BB962C8B-B14F-4D97-AF65-F5344CB8AC3E}">
        <p14:creationId xmlns:p14="http://schemas.microsoft.com/office/powerpoint/2010/main" val="4623358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de-DE" sz="2400" dirty="0">
                <a:solidFill>
                  <a:schemeClr val="tx1"/>
                </a:solidFill>
              </a:rPr>
              <a:t>Freiwilliger Wehrdienst</a:t>
            </a:r>
            <a:endParaRPr lang="de-DE" sz="2400" dirty="0">
              <a:solidFill>
                <a:schemeClr val="tx1"/>
              </a:solidFill>
            </a:endParaRPr>
          </a:p>
        </p:txBody>
      </p:sp>
      <p:sp>
        <p:nvSpPr>
          <p:cNvPr id="6" name="0"/>
          <p:cNvSpPr/>
          <p:nvPr/>
        </p:nvSpPr>
        <p:spPr>
          <a:xfrm>
            <a:off x="3218275" y="2038679"/>
            <a:ext cx="5800852" cy="2978685"/>
          </a:xfrm>
          <a:prstGeom prst="rect">
            <a:avLst/>
          </a:prstGeom>
          <a:noFill/>
          <a:ln w="20955" cap="flat" cmpd="sng" algn="ctr">
            <a:noFill/>
            <a:prstDash val="solid"/>
          </a:ln>
          <a:effectLst/>
          <a:extLst>
            <a:ext uri="{91240B29-F687-4F45-9708-019B960494DF}">
              <a14:hiddenLine xmlns:a14="http://schemas.microsoft.com/office/drawing/2010/main" w="20955"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525"/>
              </a:spcAft>
              <a:buClr>
                <a:srgbClr val="FF0000"/>
              </a:buClr>
              <a:buSzPct val="80000"/>
            </a:pPr>
            <a:endParaRPr lang="de-DE" sz="1613" dirty="0">
              <a:solidFill>
                <a:srgbClr val="0000FF"/>
              </a:solidFill>
              <a:latin typeface="Arial"/>
            </a:endParaRPr>
          </a:p>
        </p:txBody>
      </p:sp>
      <p:sp>
        <p:nvSpPr>
          <p:cNvPr id="7" name="Textfeld 6"/>
          <p:cNvSpPr txBox="1"/>
          <p:nvPr/>
        </p:nvSpPr>
        <p:spPr>
          <a:xfrm>
            <a:off x="930285" y="1358021"/>
            <a:ext cx="11174198" cy="4154984"/>
          </a:xfrm>
          <a:prstGeom prst="rect">
            <a:avLst/>
          </a:prstGeom>
          <a:noFill/>
        </p:spPr>
        <p:txBody>
          <a:bodyPr wrap="square" rtlCol="0">
            <a:spAutoFit/>
          </a:bodyPr>
          <a:lstStyle/>
          <a:p>
            <a:pPr marL="257081" indent="-257081">
              <a:buClr>
                <a:srgbClr val="C00000"/>
              </a:buClr>
              <a:buFont typeface="Wingdings" panose="05000000000000000000" pitchFamily="2" charset="2"/>
              <a:buChar char="§"/>
            </a:pPr>
            <a:r>
              <a:rPr lang="de-DE" sz="2400" b="1" dirty="0"/>
              <a:t>Dauer</a:t>
            </a:r>
            <a:r>
              <a:rPr lang="de-DE" sz="2400" dirty="0"/>
              <a:t>		7 bis 23 </a:t>
            </a:r>
            <a:r>
              <a:rPr lang="de-DE" sz="2400" dirty="0"/>
              <a:t>Monate</a:t>
            </a:r>
          </a:p>
          <a:p>
            <a:pPr marL="257081" indent="-257081">
              <a:buClr>
                <a:srgbClr val="C00000"/>
              </a:buClr>
              <a:buFont typeface="Wingdings" panose="05000000000000000000" pitchFamily="2" charset="2"/>
              <a:buChar char="§"/>
            </a:pPr>
            <a:r>
              <a:rPr lang="de-DE" sz="2400" b="1" dirty="0"/>
              <a:t>Vergütung</a:t>
            </a:r>
            <a:r>
              <a:rPr lang="de-DE" sz="2400" dirty="0"/>
              <a:t> </a:t>
            </a:r>
            <a:r>
              <a:rPr lang="de-DE" sz="2400" dirty="0"/>
              <a:t>		Wehrsold	</a:t>
            </a:r>
            <a:br>
              <a:rPr lang="de-DE" sz="2400" dirty="0"/>
            </a:br>
            <a:r>
              <a:rPr lang="de-DE" sz="2400" dirty="0"/>
              <a:t>			</a:t>
            </a:r>
            <a:r>
              <a:rPr lang="de-DE" sz="2400" dirty="0"/>
              <a:t>+ Zuschläge</a:t>
            </a:r>
            <a:r>
              <a:rPr lang="de-DE" sz="2400" dirty="0"/>
              <a:t>		</a:t>
            </a:r>
          </a:p>
          <a:p>
            <a:pPr marL="257081" indent="-257081">
              <a:buClr>
                <a:srgbClr val="C00000"/>
              </a:buClr>
              <a:buFont typeface="Wingdings" panose="05000000000000000000" pitchFamily="2" charset="2"/>
              <a:buChar char="§"/>
            </a:pPr>
            <a:r>
              <a:rPr lang="de-DE" sz="2400" b="1" dirty="0"/>
              <a:t>Alter</a:t>
            </a:r>
            <a:r>
              <a:rPr lang="de-DE" sz="2400" dirty="0"/>
              <a:t> 	</a:t>
            </a:r>
            <a:r>
              <a:rPr lang="de-DE" sz="2400" dirty="0"/>
              <a:t>	</a:t>
            </a:r>
            <a:r>
              <a:rPr lang="de-DE" sz="2400" dirty="0" smtClean="0"/>
              <a:t>	ab </a:t>
            </a:r>
            <a:r>
              <a:rPr lang="de-DE" sz="2400" dirty="0"/>
              <a:t>17 </a:t>
            </a:r>
            <a:r>
              <a:rPr lang="de-DE" sz="2400" dirty="0"/>
              <a:t>Jahre (&lt;18: Zustimmung der </a:t>
            </a:r>
            <a:r>
              <a:rPr lang="de-DE" sz="2400" dirty="0" smtClean="0"/>
              <a:t>						Eltern</a:t>
            </a:r>
            <a:r>
              <a:rPr lang="de-DE" sz="2400" dirty="0"/>
              <a:t>)</a:t>
            </a:r>
          </a:p>
          <a:p>
            <a:pPr marL="257081" indent="-257081">
              <a:buClr>
                <a:srgbClr val="C00000"/>
              </a:buClr>
              <a:buFont typeface="Wingdings" panose="05000000000000000000" pitchFamily="2" charset="2"/>
              <a:buChar char="§"/>
            </a:pPr>
            <a:r>
              <a:rPr lang="de-DE" sz="2400" b="1" dirty="0"/>
              <a:t>Besonderes</a:t>
            </a:r>
            <a:r>
              <a:rPr lang="de-DE" sz="2400" dirty="0"/>
              <a:t> </a:t>
            </a:r>
            <a:r>
              <a:rPr lang="de-DE" sz="2400" dirty="0"/>
              <a:t>		Deutsche Staatsbürgerschaft </a:t>
            </a:r>
            <a:r>
              <a:rPr lang="de-DE" sz="2400" dirty="0"/>
              <a:t>							erforderlich!</a:t>
            </a:r>
            <a:r>
              <a:rPr lang="de-DE" sz="2400" dirty="0"/>
              <a:t/>
            </a:r>
            <a:br>
              <a:rPr lang="de-DE" sz="2400" dirty="0"/>
            </a:br>
            <a:r>
              <a:rPr lang="de-DE" sz="2400" dirty="0"/>
              <a:t>			</a:t>
            </a:r>
            <a:br>
              <a:rPr lang="de-DE" sz="2400" dirty="0"/>
            </a:br>
            <a:r>
              <a:rPr lang="de-DE" sz="2400" dirty="0"/>
              <a:t>			</a:t>
            </a:r>
            <a:r>
              <a:rPr lang="de-DE" sz="2400" dirty="0"/>
              <a:t>ab einer Verpflichtungszeit </a:t>
            </a:r>
            <a:r>
              <a:rPr lang="de-DE" sz="2400" dirty="0"/>
              <a:t>von &gt;12 Monaten</a:t>
            </a:r>
            <a:r>
              <a:rPr lang="de-DE" sz="2400" dirty="0"/>
              <a:t>: </a:t>
            </a:r>
            <a:r>
              <a:rPr lang="de-DE" sz="2400" dirty="0" smtClean="0"/>
              <a:t>					Bereitschaft für </a:t>
            </a:r>
            <a:r>
              <a:rPr lang="de-DE" sz="2400" dirty="0"/>
              <a:t>Auslandseinsätze!</a:t>
            </a:r>
          </a:p>
          <a:p>
            <a:pPr marL="257081" indent="-257081">
              <a:buClr>
                <a:srgbClr val="C00000"/>
              </a:buClr>
              <a:buFont typeface="Wingdings" panose="05000000000000000000" pitchFamily="2" charset="2"/>
              <a:buChar char="§"/>
            </a:pPr>
            <a:r>
              <a:rPr lang="de-DE" sz="2400" b="1" dirty="0"/>
              <a:t>Link</a:t>
            </a:r>
            <a:r>
              <a:rPr lang="de-DE" sz="2400" dirty="0"/>
              <a:t>		</a:t>
            </a:r>
            <a:r>
              <a:rPr lang="de-DE" sz="2400" dirty="0"/>
              <a:t>	</a:t>
            </a:r>
            <a:r>
              <a:rPr lang="de-DE" sz="2400" dirty="0">
                <a:hlinkClick r:id="rId4"/>
              </a:rPr>
              <a:t>www.bundeswehr.de</a:t>
            </a:r>
            <a:r>
              <a:rPr lang="de-DE" sz="2400" dirty="0"/>
              <a:t> </a:t>
            </a:r>
            <a:r>
              <a:rPr lang="de-DE" sz="2400" dirty="0"/>
              <a:t>		</a:t>
            </a:r>
            <a:r>
              <a:rPr lang="de-DE" sz="1613" dirty="0"/>
              <a:t>	</a:t>
            </a:r>
          </a:p>
        </p:txBody>
      </p:sp>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8363" y="5295341"/>
            <a:ext cx="1107232" cy="1107232"/>
          </a:xfrm>
          <a:prstGeom prst="rect">
            <a:avLst/>
          </a:prstGeom>
        </p:spPr>
      </p:pic>
      <p:pic>
        <p:nvPicPr>
          <p:cNvPr id="4" name="Grafik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4970" y="5224666"/>
            <a:ext cx="1410309" cy="1410309"/>
          </a:xfrm>
          <a:prstGeom prst="rect">
            <a:avLst/>
          </a:prstGeom>
        </p:spPr>
      </p:pic>
      <p:pic>
        <p:nvPicPr>
          <p:cNvPr id="5" name="Grafik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88587" y="1635709"/>
            <a:ext cx="805939" cy="805939"/>
          </a:xfrm>
          <a:prstGeom prst="rect">
            <a:avLst/>
          </a:prstGeom>
        </p:spPr>
      </p:pic>
      <p:sp>
        <p:nvSpPr>
          <p:cNvPr id="9" name="Textfeld 8"/>
          <p:cNvSpPr txBox="1"/>
          <p:nvPr/>
        </p:nvSpPr>
        <p:spPr>
          <a:xfrm>
            <a:off x="10565279" y="6634975"/>
            <a:ext cx="1539204" cy="207749"/>
          </a:xfrm>
          <a:prstGeom prst="rect">
            <a:avLst/>
          </a:prstGeom>
          <a:noFill/>
        </p:spPr>
        <p:txBody>
          <a:bodyPr wrap="none" rtlCol="0">
            <a:spAutoFit/>
          </a:bodyPr>
          <a:lstStyle/>
          <a:p>
            <a:r>
              <a:rPr lang="en-US" sz="750" dirty="0"/>
              <a:t>Icons: </a:t>
            </a:r>
            <a:r>
              <a:rPr lang="en-US" sz="750" dirty="0" err="1">
                <a:hlinkClick r:id="rId8"/>
              </a:rPr>
              <a:t>Freepik</a:t>
            </a:r>
            <a:r>
              <a:rPr lang="en-US" sz="750" dirty="0"/>
              <a:t> von </a:t>
            </a:r>
            <a:r>
              <a:rPr lang="en-US" sz="750" dirty="0">
                <a:hlinkClick r:id="rId9"/>
              </a:rPr>
              <a:t>Flaticon</a:t>
            </a:r>
            <a:r>
              <a:rPr lang="en-US" sz="750" dirty="0"/>
              <a:t>.com</a:t>
            </a:r>
            <a:endParaRPr lang="de-DE" sz="750" dirty="0"/>
          </a:p>
        </p:txBody>
      </p:sp>
      <p:sp>
        <p:nvSpPr>
          <p:cNvPr id="8" name="Fußzeilenplatzhalter 7"/>
          <p:cNvSpPr>
            <a:spLocks noGrp="1"/>
          </p:cNvSpPr>
          <p:nvPr>
            <p:ph type="ftr" sz="quarter" idx="3"/>
          </p:nvPr>
        </p:nvSpPr>
        <p:spPr/>
        <p:txBody>
          <a:bodyPr/>
          <a:lstStyle/>
          <a:p>
            <a:r>
              <a:rPr lang="de-DE" smtClean="0"/>
              <a:t>Wege nach dem Abitur, 23.11.2021 © Bundesagentur für Arbeit</a:t>
            </a:r>
            <a:endParaRPr lang="de-DE" dirty="0"/>
          </a:p>
        </p:txBody>
      </p:sp>
    </p:spTree>
    <p:custDataLst>
      <p:tags r:id="rId1"/>
    </p:custDataLst>
    <p:extLst>
      <p:ext uri="{BB962C8B-B14F-4D97-AF65-F5344CB8AC3E}">
        <p14:creationId xmlns:p14="http://schemas.microsoft.com/office/powerpoint/2010/main" val="40713190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250" dirty="0"/>
              <a:t>Optionen im Ausland - Beispiele</a:t>
            </a:r>
            <a:endParaRPr lang="de-DE" sz="2250" b="0" dirty="0"/>
          </a:p>
        </p:txBody>
      </p:sp>
      <p:sp>
        <p:nvSpPr>
          <p:cNvPr id="3" name="AutoShape 2" descr="moveo - Tool zur Reflexion der aktuellen Studiensituation"/>
          <p:cNvSpPr>
            <a:spLocks noChangeAspect="1" noChangeArrowheads="1"/>
          </p:cNvSpPr>
          <p:nvPr/>
        </p:nvSpPr>
        <p:spPr bwMode="auto">
          <a:xfrm>
            <a:off x="1646704" y="855694"/>
            <a:ext cx="229513" cy="2295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854" tIns="34427" rIns="68854" bIns="34427" numCol="1" anchor="t" anchorCtr="0" compatLnSpc="1">
            <a:prstTxWarp prst="textNoShape">
              <a:avLst/>
            </a:prstTxWarp>
          </a:bodyPr>
          <a:lstStyle/>
          <a:p>
            <a:endParaRPr lang="de-DE" sz="1619"/>
          </a:p>
        </p:txBody>
      </p:sp>
      <p:sp>
        <p:nvSpPr>
          <p:cNvPr id="7" name="Textfeld 6"/>
          <p:cNvSpPr txBox="1"/>
          <p:nvPr/>
        </p:nvSpPr>
        <p:spPr>
          <a:xfrm>
            <a:off x="10504910" y="6657046"/>
            <a:ext cx="1539204" cy="207749"/>
          </a:xfrm>
          <a:prstGeom prst="rect">
            <a:avLst/>
          </a:prstGeom>
          <a:noFill/>
        </p:spPr>
        <p:txBody>
          <a:bodyPr wrap="none" rtlCol="0">
            <a:spAutoFit/>
          </a:bodyPr>
          <a:lstStyle/>
          <a:p>
            <a:r>
              <a:rPr lang="en-US" sz="750" dirty="0"/>
              <a:t>Icons: </a:t>
            </a:r>
            <a:r>
              <a:rPr lang="en-US" sz="750" dirty="0" err="1">
                <a:hlinkClick r:id="rId3"/>
              </a:rPr>
              <a:t>Freepik</a:t>
            </a:r>
            <a:r>
              <a:rPr lang="en-US" sz="750" dirty="0"/>
              <a:t> von </a:t>
            </a:r>
            <a:r>
              <a:rPr lang="en-US" sz="750" dirty="0">
                <a:hlinkClick r:id="rId4"/>
              </a:rPr>
              <a:t>Flaticon</a:t>
            </a:r>
            <a:r>
              <a:rPr lang="en-US" sz="750" dirty="0"/>
              <a:t>.com</a:t>
            </a:r>
            <a:endParaRPr lang="de-DE" sz="750" dirty="0"/>
          </a:p>
        </p:txBody>
      </p:sp>
      <p:sp>
        <p:nvSpPr>
          <p:cNvPr id="5" name="Textfeld 4"/>
          <p:cNvSpPr txBox="1"/>
          <p:nvPr/>
        </p:nvSpPr>
        <p:spPr>
          <a:xfrm>
            <a:off x="3832740" y="1615813"/>
            <a:ext cx="4023089" cy="4339650"/>
          </a:xfrm>
          <a:prstGeom prst="rect">
            <a:avLst/>
          </a:prstGeom>
          <a:solidFill>
            <a:schemeClr val="accent3">
              <a:lumMod val="20000"/>
              <a:lumOff val="80000"/>
            </a:schemeClr>
          </a:solidFill>
        </p:spPr>
        <p:txBody>
          <a:bodyPr wrap="square" rtlCol="0">
            <a:spAutoFit/>
          </a:bodyPr>
          <a:lstStyle/>
          <a:p>
            <a:pPr defTabSz="685726" fontAlgn="base">
              <a:spcBef>
                <a:spcPct val="50000"/>
              </a:spcBef>
              <a:spcAft>
                <a:spcPct val="0"/>
              </a:spcAft>
              <a:buClr>
                <a:srgbClr val="C00000"/>
              </a:buClr>
              <a:buSzPct val="80000"/>
              <a:defRPr/>
            </a:pPr>
            <a:r>
              <a:rPr lang="de-DE" sz="2400" b="1" dirty="0">
                <a:solidFill>
                  <a:srgbClr val="000000"/>
                </a:solidFill>
                <a:latin typeface="Arial" charset="0"/>
              </a:rPr>
              <a:t>Freiwilligendienste – z.B.</a:t>
            </a: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dirty="0">
                <a:solidFill>
                  <a:srgbClr val="000000"/>
                </a:solidFill>
                <a:latin typeface="Arial" charset="0"/>
              </a:rPr>
              <a:t>FSJ im Ausland </a:t>
            </a: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dirty="0">
                <a:solidFill>
                  <a:srgbClr val="000000"/>
                </a:solidFill>
                <a:latin typeface="Arial" charset="0"/>
              </a:rPr>
              <a:t>Kulturweit</a:t>
            </a: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dirty="0" err="1">
                <a:solidFill>
                  <a:srgbClr val="000000"/>
                </a:solidFill>
                <a:latin typeface="Arial" charset="0"/>
              </a:rPr>
              <a:t>Weltwärts</a:t>
            </a:r>
            <a:endParaRPr lang="de-DE" sz="2400" dirty="0">
              <a:solidFill>
                <a:srgbClr val="000000"/>
              </a:solidFill>
              <a:latin typeface="Arial" charset="0"/>
            </a:endParaRP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dirty="0">
                <a:solidFill>
                  <a:srgbClr val="000000"/>
                </a:solidFill>
                <a:latin typeface="Arial" charset="0"/>
              </a:rPr>
              <a:t>Internationaler Jugendfreiwilligendienst (IJFD)</a:t>
            </a:r>
          </a:p>
          <a:p>
            <a:pPr marL="257209" indent="-257209" defTabSz="685726" fontAlgn="base">
              <a:spcBef>
                <a:spcPct val="50000"/>
              </a:spcBef>
              <a:spcAft>
                <a:spcPct val="0"/>
              </a:spcAft>
              <a:buClr>
                <a:srgbClr val="C00000"/>
              </a:buClr>
              <a:buSzPct val="80000"/>
              <a:buFont typeface="Wingdings" panose="05000000000000000000" pitchFamily="2" charset="2"/>
              <a:buChar char="§"/>
              <a:defRPr/>
            </a:pPr>
            <a:r>
              <a:rPr lang="de-DE" sz="2400" dirty="0">
                <a:solidFill>
                  <a:srgbClr val="000000"/>
                </a:solidFill>
                <a:latin typeface="Arial" charset="0"/>
              </a:rPr>
              <a:t>Europäisches Solidaritätskorps</a:t>
            </a:r>
            <a:endParaRPr lang="de-DE" sz="2400" dirty="0">
              <a:solidFill>
                <a:srgbClr val="000000"/>
              </a:solidFill>
              <a:latin typeface="Arial" charset="0"/>
            </a:endParaRPr>
          </a:p>
        </p:txBody>
      </p:sp>
      <p:sp>
        <p:nvSpPr>
          <p:cNvPr id="6" name="Fußzeilenplatzhalter 5"/>
          <p:cNvSpPr>
            <a:spLocks noGrp="1"/>
          </p:cNvSpPr>
          <p:nvPr>
            <p:ph type="ftr" sz="quarter" idx="3"/>
          </p:nvPr>
        </p:nvSpPr>
        <p:spPr/>
        <p:txBody>
          <a:bodyPr/>
          <a:lstStyle/>
          <a:p>
            <a:r>
              <a:rPr lang="de-DE" smtClean="0"/>
              <a:t>Wege nach dem Abitur, 23.11.2021 © Bundesagentur für Arbeit</a:t>
            </a:r>
            <a:endParaRPr lang="de-DE" dirty="0"/>
          </a:p>
        </p:txBody>
      </p:sp>
      <p:sp>
        <p:nvSpPr>
          <p:cNvPr id="17" name="Textfeld 16"/>
          <p:cNvSpPr txBox="1"/>
          <p:nvPr/>
        </p:nvSpPr>
        <p:spPr>
          <a:xfrm>
            <a:off x="9251248" y="1323990"/>
            <a:ext cx="2263182" cy="2054409"/>
          </a:xfrm>
          <a:prstGeom prst="rect">
            <a:avLst/>
          </a:prstGeom>
          <a:solidFill>
            <a:schemeClr val="accent4">
              <a:lumMod val="20000"/>
              <a:lumOff val="80000"/>
            </a:schemeClr>
          </a:solidFill>
        </p:spPr>
        <p:txBody>
          <a:bodyPr wrap="square" rtlCol="0">
            <a:spAutoFit/>
          </a:bodyPr>
          <a:lstStyle/>
          <a:p>
            <a:pPr defTabSz="685726" fontAlgn="base">
              <a:spcBef>
                <a:spcPct val="50000"/>
              </a:spcBef>
              <a:spcAft>
                <a:spcPct val="0"/>
              </a:spcAft>
              <a:buClr>
                <a:srgbClr val="C00000"/>
              </a:buClr>
              <a:buSzPct val="80000"/>
              <a:defRPr/>
            </a:pPr>
            <a:r>
              <a:rPr lang="de-DE" sz="2400" b="1" dirty="0">
                <a:solidFill>
                  <a:srgbClr val="000000"/>
                </a:solidFill>
                <a:latin typeface="Arial" charset="0"/>
              </a:rPr>
              <a:t>Au Pair, </a:t>
            </a:r>
          </a:p>
          <a:p>
            <a:pPr defTabSz="685726" fontAlgn="base">
              <a:spcBef>
                <a:spcPct val="50000"/>
              </a:spcBef>
              <a:spcAft>
                <a:spcPct val="0"/>
              </a:spcAft>
              <a:buClr>
                <a:srgbClr val="C00000"/>
              </a:buClr>
              <a:buSzPct val="80000"/>
              <a:defRPr/>
            </a:pPr>
            <a:r>
              <a:rPr lang="de-DE" sz="2400" b="1" dirty="0">
                <a:solidFill>
                  <a:srgbClr val="000000"/>
                </a:solidFill>
                <a:latin typeface="Arial" charset="0"/>
              </a:rPr>
              <a:t>Demi Pair</a:t>
            </a:r>
          </a:p>
          <a:p>
            <a:pPr defTabSz="685726" fontAlgn="base">
              <a:spcBef>
                <a:spcPct val="50000"/>
              </a:spcBef>
              <a:spcAft>
                <a:spcPct val="0"/>
              </a:spcAft>
              <a:buClr>
                <a:srgbClr val="C00000"/>
              </a:buClr>
              <a:buSzPct val="80000"/>
              <a:defRPr/>
            </a:pPr>
            <a:endParaRPr lang="de-DE" sz="1500" b="1" dirty="0">
              <a:solidFill>
                <a:srgbClr val="000000"/>
              </a:solidFill>
              <a:latin typeface="Arial" charset="0"/>
            </a:endParaRPr>
          </a:p>
          <a:p>
            <a:pPr defTabSz="685726" fontAlgn="base">
              <a:spcBef>
                <a:spcPct val="50000"/>
              </a:spcBef>
              <a:spcAft>
                <a:spcPct val="0"/>
              </a:spcAft>
              <a:buClr>
                <a:srgbClr val="C00000"/>
              </a:buClr>
              <a:buSzPct val="80000"/>
              <a:defRPr/>
            </a:pPr>
            <a:endParaRPr lang="de-DE" sz="1500" b="1" dirty="0">
              <a:solidFill>
                <a:srgbClr val="000000"/>
              </a:solidFill>
              <a:latin typeface="Arial" charset="0"/>
            </a:endParaRPr>
          </a:p>
          <a:p>
            <a:pPr defTabSz="685726" fontAlgn="base">
              <a:spcBef>
                <a:spcPct val="50000"/>
              </a:spcBef>
              <a:spcAft>
                <a:spcPct val="0"/>
              </a:spcAft>
              <a:buClr>
                <a:srgbClr val="C00000"/>
              </a:buClr>
              <a:buSzPct val="80000"/>
              <a:defRPr/>
            </a:pPr>
            <a:endParaRPr lang="de-DE" sz="1500" b="1" dirty="0">
              <a:solidFill>
                <a:srgbClr val="000000"/>
              </a:solidFill>
              <a:latin typeface="Arial" charset="0"/>
            </a:endParaRPr>
          </a:p>
        </p:txBody>
      </p:sp>
      <p:pic>
        <p:nvPicPr>
          <p:cNvPr id="20" name="Grafik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444354">
            <a:off x="7034443" y="5321731"/>
            <a:ext cx="1054988" cy="1054988"/>
          </a:xfrm>
          <a:prstGeom prst="rect">
            <a:avLst/>
          </a:prstGeom>
        </p:spPr>
      </p:pic>
      <p:pic>
        <p:nvPicPr>
          <p:cNvPr id="22" name="Grafik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5412" y="2576507"/>
            <a:ext cx="1242584" cy="1242584"/>
          </a:xfrm>
          <a:prstGeom prst="rect">
            <a:avLst/>
          </a:prstGeom>
        </p:spPr>
      </p:pic>
      <p:pic>
        <p:nvPicPr>
          <p:cNvPr id="23" name="Grafik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5793" y="2768993"/>
            <a:ext cx="350344" cy="360497"/>
          </a:xfrm>
          <a:prstGeom prst="rect">
            <a:avLst/>
          </a:prstGeom>
        </p:spPr>
      </p:pic>
      <p:pic>
        <p:nvPicPr>
          <p:cNvPr id="24" name="Grafik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5123" y="2436648"/>
            <a:ext cx="950635" cy="950635"/>
          </a:xfrm>
          <a:prstGeom prst="rect">
            <a:avLst/>
          </a:prstGeom>
        </p:spPr>
      </p:pic>
      <p:pic>
        <p:nvPicPr>
          <p:cNvPr id="25" name="Grafik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44734" y="1245473"/>
            <a:ext cx="1059556" cy="1059556"/>
          </a:xfrm>
          <a:prstGeom prst="rect">
            <a:avLst/>
          </a:prstGeom>
        </p:spPr>
      </p:pic>
      <p:sp>
        <p:nvSpPr>
          <p:cNvPr id="26" name="Textfeld 25"/>
          <p:cNvSpPr txBox="1"/>
          <p:nvPr/>
        </p:nvSpPr>
        <p:spPr>
          <a:xfrm>
            <a:off x="930288" y="4189121"/>
            <a:ext cx="2290526" cy="1384995"/>
          </a:xfrm>
          <a:prstGeom prst="rect">
            <a:avLst/>
          </a:prstGeom>
          <a:solidFill>
            <a:schemeClr val="tx2">
              <a:lumMod val="40000"/>
              <a:lumOff val="60000"/>
            </a:schemeClr>
          </a:solidFill>
        </p:spPr>
        <p:txBody>
          <a:bodyPr wrap="square" rtlCol="0">
            <a:spAutoFit/>
          </a:bodyPr>
          <a:lstStyle/>
          <a:p>
            <a:pPr algn="l"/>
            <a:r>
              <a:rPr lang="de-DE" sz="2400" b="1" dirty="0"/>
              <a:t>Work &amp; Travel</a:t>
            </a:r>
          </a:p>
          <a:p>
            <a:pPr algn="l"/>
            <a:endParaRPr lang="de-DE" sz="1500" b="1" dirty="0"/>
          </a:p>
          <a:p>
            <a:pPr algn="l"/>
            <a:endParaRPr lang="de-DE" sz="1500" b="1" dirty="0"/>
          </a:p>
          <a:p>
            <a:pPr algn="l"/>
            <a:endParaRPr lang="de-DE" sz="1500" b="1" dirty="0"/>
          </a:p>
          <a:p>
            <a:pPr algn="l"/>
            <a:endParaRPr lang="de-DE" sz="1500" dirty="0"/>
          </a:p>
        </p:txBody>
      </p:sp>
      <p:pic>
        <p:nvPicPr>
          <p:cNvPr id="27" name="Grafik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9166" y="4594702"/>
            <a:ext cx="995839" cy="995839"/>
          </a:xfrm>
          <a:prstGeom prst="rect">
            <a:avLst/>
          </a:prstGeom>
        </p:spPr>
      </p:pic>
      <p:pic>
        <p:nvPicPr>
          <p:cNvPr id="28" name="Grafik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8091" y="4689106"/>
            <a:ext cx="1279464" cy="1279464"/>
          </a:xfrm>
          <a:prstGeom prst="rect">
            <a:avLst/>
          </a:prstGeom>
        </p:spPr>
      </p:pic>
      <p:pic>
        <p:nvPicPr>
          <p:cNvPr id="29" name="Grafik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984043">
            <a:off x="5504523" y="270893"/>
            <a:ext cx="450343" cy="450343"/>
          </a:xfrm>
          <a:prstGeom prst="rect">
            <a:avLst/>
          </a:prstGeom>
        </p:spPr>
      </p:pic>
      <p:sp>
        <p:nvSpPr>
          <p:cNvPr id="30" name="Textfeld 29"/>
          <p:cNvSpPr txBox="1"/>
          <p:nvPr/>
        </p:nvSpPr>
        <p:spPr>
          <a:xfrm>
            <a:off x="1057640" y="1642095"/>
            <a:ext cx="2083052" cy="1615827"/>
          </a:xfrm>
          <a:prstGeom prst="rect">
            <a:avLst/>
          </a:prstGeom>
          <a:solidFill>
            <a:srgbClr val="66FFCC"/>
          </a:solidFill>
        </p:spPr>
        <p:txBody>
          <a:bodyPr wrap="square" rtlCol="0">
            <a:spAutoFit/>
          </a:bodyPr>
          <a:lstStyle/>
          <a:p>
            <a:pPr algn="l"/>
            <a:r>
              <a:rPr lang="de-DE" sz="2400" b="1" dirty="0" err="1"/>
              <a:t>Workcamps</a:t>
            </a:r>
            <a:endParaRPr lang="de-DE" sz="2400" b="1" dirty="0"/>
          </a:p>
          <a:p>
            <a:pPr algn="l"/>
            <a:endParaRPr lang="de-DE" sz="1500" b="1" dirty="0"/>
          </a:p>
          <a:p>
            <a:pPr algn="l"/>
            <a:endParaRPr lang="de-DE" sz="1500" b="1" dirty="0"/>
          </a:p>
          <a:p>
            <a:pPr algn="l"/>
            <a:endParaRPr lang="de-DE" sz="1500" b="1" dirty="0"/>
          </a:p>
          <a:p>
            <a:pPr algn="l"/>
            <a:endParaRPr lang="de-DE" sz="1500" b="1" dirty="0"/>
          </a:p>
          <a:p>
            <a:pPr algn="l"/>
            <a:endParaRPr lang="de-DE" sz="1500" b="1" dirty="0"/>
          </a:p>
        </p:txBody>
      </p:sp>
      <p:pic>
        <p:nvPicPr>
          <p:cNvPr id="31" name="Grafik 3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74430" y="1910508"/>
            <a:ext cx="1419337" cy="1419337"/>
          </a:xfrm>
          <a:prstGeom prst="rect">
            <a:avLst/>
          </a:prstGeom>
        </p:spPr>
      </p:pic>
      <p:sp>
        <p:nvSpPr>
          <p:cNvPr id="32" name="Textfeld 31"/>
          <p:cNvSpPr txBox="1"/>
          <p:nvPr/>
        </p:nvSpPr>
        <p:spPr>
          <a:xfrm>
            <a:off x="8661600" y="4165148"/>
            <a:ext cx="3008317" cy="1523494"/>
          </a:xfrm>
          <a:prstGeom prst="rect">
            <a:avLst/>
          </a:prstGeom>
          <a:solidFill>
            <a:srgbClr val="FFFF66"/>
          </a:solidFill>
        </p:spPr>
        <p:txBody>
          <a:bodyPr wrap="square" rtlCol="0">
            <a:spAutoFit/>
          </a:bodyPr>
          <a:lstStyle/>
          <a:p>
            <a:pPr algn="l"/>
            <a:r>
              <a:rPr lang="de-DE" sz="2400" b="1" dirty="0" err="1"/>
              <a:t>Volunteering</a:t>
            </a:r>
            <a:r>
              <a:rPr lang="de-DE" sz="2400" dirty="0"/>
              <a:t> </a:t>
            </a:r>
            <a:endParaRPr lang="de-DE" sz="2400" dirty="0"/>
          </a:p>
          <a:p>
            <a:pPr algn="l"/>
            <a:r>
              <a:rPr lang="de-DE" sz="2400" dirty="0"/>
              <a:t>Projektarbeit</a:t>
            </a:r>
          </a:p>
          <a:p>
            <a:pPr algn="l"/>
            <a:endParaRPr lang="de-DE" sz="1500" dirty="0"/>
          </a:p>
          <a:p>
            <a:pPr algn="l"/>
            <a:endParaRPr lang="de-DE" sz="1500" dirty="0"/>
          </a:p>
          <a:p>
            <a:pPr algn="l"/>
            <a:endParaRPr lang="de-DE" sz="1500" dirty="0"/>
          </a:p>
        </p:txBody>
      </p:sp>
      <p:pic>
        <p:nvPicPr>
          <p:cNvPr id="33" name="Grafik 3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04910" y="4926895"/>
            <a:ext cx="1028731" cy="1028731"/>
          </a:xfrm>
          <a:prstGeom prst="rect">
            <a:avLst/>
          </a:prstGeom>
        </p:spPr>
      </p:pic>
    </p:spTree>
    <p:extLst>
      <p:ext uri="{BB962C8B-B14F-4D97-AF65-F5344CB8AC3E}">
        <p14:creationId xmlns:p14="http://schemas.microsoft.com/office/powerpoint/2010/main" val="9014540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3"/>
          </p:nvPr>
        </p:nvSpPr>
        <p:spPr/>
        <p:txBody>
          <a:bodyPr/>
          <a:lstStyle/>
          <a:p>
            <a:r>
              <a:rPr lang="de-DE" smtClean="0"/>
              <a:t>Wege nach dem Abitur, 23.11.2021 © Bundesagentur für Arbeit</a:t>
            </a:r>
            <a:endParaRPr lang="de-DE" dirty="0"/>
          </a:p>
        </p:txBody>
      </p:sp>
      <p:pic>
        <p:nvPicPr>
          <p:cNvPr id="5" name="Picture 2" descr="Logo abi &gt;&gt; dein weg in studium und beru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0520" y="1885654"/>
            <a:ext cx="3069155" cy="131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berufenet.arbeitsagentur.de/berufe/include/images/application.gif">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60766" y="5051820"/>
            <a:ext cx="3038500" cy="54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Logo BERUFE.TV">
            <a:hlinkClick r:id="rId8" tooltip="Zur Startseite"/>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8376" y="3205555"/>
            <a:ext cx="3460642" cy="1786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Inhaltsplatzhalter 2"/>
          <p:cNvSpPr txBox="1">
            <a:spLocks/>
          </p:cNvSpPr>
          <p:nvPr/>
        </p:nvSpPr>
        <p:spPr bwMode="auto">
          <a:xfrm>
            <a:off x="7562379" y="3054899"/>
            <a:ext cx="3835275" cy="16460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836" tIns="34417" rIns="68836" bIns="34417" numCol="1" anchor="t" anchorCtr="0" compatLnSpc="1">
            <a:prstTxWarp prst="textNoShape">
              <a:avLst/>
            </a:prstTxWarp>
          </a:bodyPr>
          <a:lstStyle>
            <a:lvl1pPr marL="344488" indent="-344488" algn="l" defTabSz="917575" rtl="0" fontAlgn="base">
              <a:lnSpc>
                <a:spcPct val="100000"/>
              </a:lnSpc>
              <a:spcBef>
                <a:spcPts val="0"/>
              </a:spcBef>
              <a:spcAft>
                <a:spcPts val="400"/>
              </a:spcAft>
              <a:buClr>
                <a:srgbClr val="E2001A"/>
              </a:buClr>
              <a:buSzPct val="80000"/>
              <a:buFont typeface="Arial" pitchFamily="34" charset="0"/>
              <a:buChar char="▬"/>
              <a:defRPr sz="2000" b="1">
                <a:solidFill>
                  <a:schemeClr val="tx1"/>
                </a:solidFill>
                <a:latin typeface="Arial" pitchFamily="34" charset="0"/>
                <a:ea typeface="+mn-ea"/>
                <a:cs typeface="Arial" pitchFamily="34" charset="0"/>
              </a:defRPr>
            </a:lvl1pPr>
            <a:lvl2pPr marL="676275" indent="-152400" algn="l" defTabSz="917575" rtl="0" fontAlgn="base">
              <a:lnSpc>
                <a:spcPct val="100000"/>
              </a:lnSpc>
              <a:spcBef>
                <a:spcPts val="400"/>
              </a:spcBef>
              <a:spcAft>
                <a:spcPct val="0"/>
              </a:spcAft>
              <a:buClr>
                <a:srgbClr val="58595B"/>
              </a:buClr>
              <a:buFont typeface="Arial" pitchFamily="34" charset="0"/>
              <a:buChar char="•"/>
              <a:defRPr sz="2000">
                <a:solidFill>
                  <a:srgbClr val="58595B"/>
                </a:solidFill>
                <a:latin typeface="Arial" pitchFamily="34" charset="0"/>
                <a:cs typeface="Arial" pitchFamily="34" charset="0"/>
              </a:defRPr>
            </a:lvl2pPr>
            <a:lvl3pPr marL="990600" indent="-152400" algn="l" defTabSz="917575" rtl="0" fontAlgn="base">
              <a:lnSpc>
                <a:spcPct val="100000"/>
              </a:lnSpc>
              <a:spcBef>
                <a:spcPts val="350"/>
              </a:spcBef>
              <a:spcAft>
                <a:spcPct val="0"/>
              </a:spcAft>
              <a:buClr>
                <a:srgbClr val="58595B"/>
              </a:buClr>
              <a:buFont typeface="Arial" pitchFamily="34" charset="0"/>
              <a:buChar char="•"/>
              <a:defRPr sz="1400">
                <a:solidFill>
                  <a:srgbClr val="58595B"/>
                </a:solidFill>
                <a:latin typeface="+mn-lt"/>
              </a:defRPr>
            </a:lvl3pPr>
            <a:lvl4pPr marL="1606550" indent="-230188" algn="l" defTabSz="917575" rtl="0" fontAlgn="base">
              <a:spcBef>
                <a:spcPct val="20000"/>
              </a:spcBef>
              <a:spcAft>
                <a:spcPct val="0"/>
              </a:spcAft>
              <a:buChar char="–"/>
              <a:defRPr sz="1600">
                <a:solidFill>
                  <a:srgbClr val="58595B"/>
                </a:solidFill>
                <a:latin typeface="Arial" pitchFamily="34" charset="0"/>
                <a:cs typeface="Arial" pitchFamily="34" charset="0"/>
              </a:defRPr>
            </a:lvl4pPr>
            <a:lvl5pPr marL="2065338" indent="-234950" algn="l" defTabSz="917575" rtl="0" fontAlgn="base">
              <a:spcBef>
                <a:spcPct val="20000"/>
              </a:spcBef>
              <a:spcAft>
                <a:spcPct val="0"/>
              </a:spcAft>
              <a:buChar char="»"/>
              <a:defRPr sz="2000">
                <a:solidFill>
                  <a:schemeClr val="tx1"/>
                </a:solidFill>
                <a:latin typeface="+mn-lt"/>
              </a:defRPr>
            </a:lvl5pPr>
            <a:lvl6pPr marL="2522538" indent="-234950" algn="l" defTabSz="917575" rtl="0" fontAlgn="base">
              <a:spcBef>
                <a:spcPct val="20000"/>
              </a:spcBef>
              <a:spcAft>
                <a:spcPct val="0"/>
              </a:spcAft>
              <a:buChar char="»"/>
              <a:defRPr sz="2000">
                <a:solidFill>
                  <a:schemeClr val="tx1"/>
                </a:solidFill>
                <a:latin typeface="+mn-lt"/>
              </a:defRPr>
            </a:lvl6pPr>
            <a:lvl7pPr marL="2979738" indent="-234950" algn="l" defTabSz="917575" rtl="0" fontAlgn="base">
              <a:spcBef>
                <a:spcPct val="20000"/>
              </a:spcBef>
              <a:spcAft>
                <a:spcPct val="0"/>
              </a:spcAft>
              <a:buChar char="»"/>
              <a:defRPr sz="2000">
                <a:solidFill>
                  <a:schemeClr val="tx1"/>
                </a:solidFill>
                <a:latin typeface="+mn-lt"/>
              </a:defRPr>
            </a:lvl7pPr>
            <a:lvl8pPr marL="3436938" indent="-234950" algn="l" defTabSz="917575" rtl="0" fontAlgn="base">
              <a:spcBef>
                <a:spcPct val="20000"/>
              </a:spcBef>
              <a:spcAft>
                <a:spcPct val="0"/>
              </a:spcAft>
              <a:buChar char="»"/>
              <a:defRPr sz="2000">
                <a:solidFill>
                  <a:schemeClr val="tx1"/>
                </a:solidFill>
                <a:latin typeface="+mn-lt"/>
              </a:defRPr>
            </a:lvl8pPr>
            <a:lvl9pPr marL="3894138" indent="-234950" algn="l" defTabSz="917575" rtl="0" fontAlgn="base">
              <a:spcBef>
                <a:spcPct val="20000"/>
              </a:spcBef>
              <a:spcAft>
                <a:spcPct val="0"/>
              </a:spcAft>
              <a:buChar char="»"/>
              <a:defRPr sz="2000">
                <a:solidFill>
                  <a:schemeClr val="tx1"/>
                </a:solidFill>
                <a:latin typeface="+mn-lt"/>
              </a:defRPr>
            </a:lvl9pPr>
          </a:lstStyle>
          <a:p>
            <a:pPr>
              <a:buFontTx/>
              <a:buNone/>
            </a:pPr>
            <a:r>
              <a:rPr lang="de-DE" altLang="de-DE" b="0" kern="0" dirty="0" smtClean="0"/>
              <a:t>umfassende allgemeine </a:t>
            </a:r>
            <a:r>
              <a:rPr lang="de-DE" altLang="de-DE" b="0" kern="0" dirty="0"/>
              <a:t>Infos</a:t>
            </a:r>
            <a:endParaRPr lang="de-DE" altLang="de-DE" b="0" kern="0" dirty="0"/>
          </a:p>
          <a:p>
            <a:pPr>
              <a:buFontTx/>
              <a:buNone/>
            </a:pPr>
            <a:endParaRPr lang="de-DE" altLang="de-DE" sz="1499" kern="0" dirty="0"/>
          </a:p>
        </p:txBody>
      </p:sp>
      <p:sp>
        <p:nvSpPr>
          <p:cNvPr id="10" name="Inhaltsplatzhalter 3"/>
          <p:cNvSpPr txBox="1">
            <a:spLocks/>
          </p:cNvSpPr>
          <p:nvPr/>
        </p:nvSpPr>
        <p:spPr bwMode="auto">
          <a:xfrm>
            <a:off x="7278986" y="1572279"/>
            <a:ext cx="4649255" cy="5642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836" tIns="34417" rIns="68836" bIns="34417" numCol="1" anchor="t" anchorCtr="0" compatLnSpc="1">
            <a:prstTxWarp prst="textNoShape">
              <a:avLst/>
            </a:prstTxWarp>
          </a:bodyPr>
          <a:lstStyle>
            <a:lvl1pPr marL="344488" indent="-344488" algn="l" defTabSz="917575" rtl="0" fontAlgn="base">
              <a:lnSpc>
                <a:spcPct val="100000"/>
              </a:lnSpc>
              <a:spcBef>
                <a:spcPts val="0"/>
              </a:spcBef>
              <a:spcAft>
                <a:spcPts val="400"/>
              </a:spcAft>
              <a:buClr>
                <a:srgbClr val="E2001A"/>
              </a:buClr>
              <a:buSzPct val="80000"/>
              <a:buFont typeface="Arial" pitchFamily="34" charset="0"/>
              <a:buChar char="▬"/>
              <a:defRPr sz="2000" b="1">
                <a:solidFill>
                  <a:schemeClr val="tx1"/>
                </a:solidFill>
                <a:latin typeface="Arial" pitchFamily="34" charset="0"/>
                <a:ea typeface="+mn-ea"/>
                <a:cs typeface="Arial" pitchFamily="34" charset="0"/>
              </a:defRPr>
            </a:lvl1pPr>
            <a:lvl2pPr marL="676275" indent="-152400" algn="l" defTabSz="917575" rtl="0" fontAlgn="base">
              <a:lnSpc>
                <a:spcPct val="100000"/>
              </a:lnSpc>
              <a:spcBef>
                <a:spcPts val="400"/>
              </a:spcBef>
              <a:spcAft>
                <a:spcPct val="0"/>
              </a:spcAft>
              <a:buClr>
                <a:srgbClr val="58595B"/>
              </a:buClr>
              <a:buFont typeface="Arial" pitchFamily="34" charset="0"/>
              <a:buChar char="•"/>
              <a:defRPr sz="2000">
                <a:solidFill>
                  <a:srgbClr val="58595B"/>
                </a:solidFill>
                <a:latin typeface="Arial" pitchFamily="34" charset="0"/>
                <a:cs typeface="Arial" pitchFamily="34" charset="0"/>
              </a:defRPr>
            </a:lvl2pPr>
            <a:lvl3pPr marL="990600" indent="-152400" algn="l" defTabSz="917575" rtl="0" fontAlgn="base">
              <a:lnSpc>
                <a:spcPct val="100000"/>
              </a:lnSpc>
              <a:spcBef>
                <a:spcPts val="350"/>
              </a:spcBef>
              <a:spcAft>
                <a:spcPct val="0"/>
              </a:spcAft>
              <a:buClr>
                <a:srgbClr val="58595B"/>
              </a:buClr>
              <a:buFont typeface="Arial" pitchFamily="34" charset="0"/>
              <a:buChar char="•"/>
              <a:defRPr sz="1400">
                <a:solidFill>
                  <a:srgbClr val="58595B"/>
                </a:solidFill>
                <a:latin typeface="+mn-lt"/>
              </a:defRPr>
            </a:lvl3pPr>
            <a:lvl4pPr marL="1606550" indent="-230188" algn="l" defTabSz="917575" rtl="0" fontAlgn="base">
              <a:spcBef>
                <a:spcPct val="20000"/>
              </a:spcBef>
              <a:spcAft>
                <a:spcPct val="0"/>
              </a:spcAft>
              <a:buChar char="–"/>
              <a:defRPr sz="1600">
                <a:solidFill>
                  <a:srgbClr val="58595B"/>
                </a:solidFill>
                <a:latin typeface="Arial" pitchFamily="34" charset="0"/>
                <a:cs typeface="Arial" pitchFamily="34" charset="0"/>
              </a:defRPr>
            </a:lvl4pPr>
            <a:lvl5pPr marL="2065338" indent="-234950" algn="l" defTabSz="917575" rtl="0" fontAlgn="base">
              <a:spcBef>
                <a:spcPct val="20000"/>
              </a:spcBef>
              <a:spcAft>
                <a:spcPct val="0"/>
              </a:spcAft>
              <a:buChar char="»"/>
              <a:defRPr sz="2000">
                <a:solidFill>
                  <a:schemeClr val="tx1"/>
                </a:solidFill>
                <a:latin typeface="+mn-lt"/>
              </a:defRPr>
            </a:lvl5pPr>
            <a:lvl6pPr marL="2522538" indent="-234950" algn="l" defTabSz="917575" rtl="0" fontAlgn="base">
              <a:spcBef>
                <a:spcPct val="20000"/>
              </a:spcBef>
              <a:spcAft>
                <a:spcPct val="0"/>
              </a:spcAft>
              <a:buChar char="»"/>
              <a:defRPr sz="2000">
                <a:solidFill>
                  <a:schemeClr val="tx1"/>
                </a:solidFill>
                <a:latin typeface="+mn-lt"/>
              </a:defRPr>
            </a:lvl6pPr>
            <a:lvl7pPr marL="2979738" indent="-234950" algn="l" defTabSz="917575" rtl="0" fontAlgn="base">
              <a:spcBef>
                <a:spcPct val="20000"/>
              </a:spcBef>
              <a:spcAft>
                <a:spcPct val="0"/>
              </a:spcAft>
              <a:buChar char="»"/>
              <a:defRPr sz="2000">
                <a:solidFill>
                  <a:schemeClr val="tx1"/>
                </a:solidFill>
                <a:latin typeface="+mn-lt"/>
              </a:defRPr>
            </a:lvl7pPr>
            <a:lvl8pPr marL="3436938" indent="-234950" algn="l" defTabSz="917575" rtl="0" fontAlgn="base">
              <a:spcBef>
                <a:spcPct val="20000"/>
              </a:spcBef>
              <a:spcAft>
                <a:spcPct val="0"/>
              </a:spcAft>
              <a:buChar char="»"/>
              <a:defRPr sz="2000">
                <a:solidFill>
                  <a:schemeClr val="tx1"/>
                </a:solidFill>
                <a:latin typeface="+mn-lt"/>
              </a:defRPr>
            </a:lvl8pPr>
            <a:lvl9pPr marL="3894138" indent="-234950" algn="l" defTabSz="917575" rtl="0" fontAlgn="base">
              <a:spcBef>
                <a:spcPct val="20000"/>
              </a:spcBef>
              <a:spcAft>
                <a:spcPct val="0"/>
              </a:spcAft>
              <a:buChar char="»"/>
              <a:defRPr sz="2000">
                <a:solidFill>
                  <a:schemeClr val="tx1"/>
                </a:solidFill>
                <a:latin typeface="+mn-lt"/>
              </a:defRPr>
            </a:lvl9pPr>
          </a:lstStyle>
          <a:p>
            <a:pPr>
              <a:buFontTx/>
              <a:buNone/>
            </a:pPr>
            <a:r>
              <a:rPr lang="de-DE" altLang="de-DE" b="0" kern="0" dirty="0"/>
              <a:t>Informationen </a:t>
            </a:r>
            <a:r>
              <a:rPr lang="de-DE" altLang="de-DE" b="0" kern="0" dirty="0" smtClean="0"/>
              <a:t>zu Studiengängen</a:t>
            </a:r>
            <a:endParaRPr lang="de-DE" altLang="de-DE" b="0" kern="0" dirty="0"/>
          </a:p>
        </p:txBody>
      </p:sp>
      <p:sp>
        <p:nvSpPr>
          <p:cNvPr id="11" name="Inhaltsplatzhalter 4"/>
          <p:cNvSpPr txBox="1">
            <a:spLocks/>
          </p:cNvSpPr>
          <p:nvPr/>
        </p:nvSpPr>
        <p:spPr bwMode="auto">
          <a:xfrm>
            <a:off x="7562379" y="5604766"/>
            <a:ext cx="3901349" cy="862938"/>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836" tIns="34417" rIns="68836" bIns="34417" numCol="1" anchor="t" anchorCtr="0" compatLnSpc="1">
            <a:prstTxWarp prst="textNoShape">
              <a:avLst/>
            </a:prstTxWarp>
          </a:bodyPr>
          <a:lstStyle>
            <a:defPPr>
              <a:defRPr lang="de-DE"/>
            </a:defPPr>
            <a:lvl1pPr algn="l" defTabSz="917575" rtl="0" eaLnBrk="0" fontAlgn="base" hangingPunct="0">
              <a:lnSpc>
                <a:spcPct val="100000"/>
              </a:lnSpc>
              <a:spcBef>
                <a:spcPct val="0"/>
              </a:spcBef>
              <a:spcAft>
                <a:spcPts val="200"/>
              </a:spcAft>
              <a:defRPr sz="1000" kern="1200">
                <a:solidFill>
                  <a:schemeClr val="tx1"/>
                </a:solidFill>
                <a:latin typeface="Arial" charset="0"/>
                <a:ea typeface="+mn-ea"/>
                <a:cs typeface="+mn-cs"/>
              </a:defRPr>
            </a:lvl1pPr>
            <a:lvl2pPr marL="457200" algn="l" rtl="0" fontAlgn="base">
              <a:lnSpc>
                <a:spcPct val="90000"/>
              </a:lnSpc>
              <a:spcBef>
                <a:spcPct val="50000"/>
              </a:spcBef>
              <a:spcAft>
                <a:spcPct val="0"/>
              </a:spcAft>
              <a:defRPr sz="20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20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20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endParaRPr lang="de-DE" altLang="de-DE" sz="749" dirty="0"/>
          </a:p>
          <a:p>
            <a:r>
              <a:rPr lang="de-DE" altLang="de-DE" sz="2000" dirty="0"/>
              <a:t>Informationen </a:t>
            </a:r>
            <a:r>
              <a:rPr lang="de-DE" altLang="de-DE" sz="2000" dirty="0" smtClean="0"/>
              <a:t>zu allen Berufen</a:t>
            </a:r>
            <a:endParaRPr lang="de-DE" altLang="de-DE" sz="2000" dirty="0"/>
          </a:p>
        </p:txBody>
      </p:sp>
      <p:pic>
        <p:nvPicPr>
          <p:cNvPr id="13" name="Grafik 12">
            <a:hlinkClick r:id="rId10"/>
          </p:cNvPr>
          <p:cNvPicPr>
            <a:picLocks noChangeAspect="1"/>
          </p:cNvPicPr>
          <p:nvPr/>
        </p:nvPicPr>
        <p:blipFill>
          <a:blip r:embed="rId11"/>
          <a:stretch>
            <a:fillRect/>
          </a:stretch>
        </p:blipFill>
        <p:spPr>
          <a:xfrm>
            <a:off x="7676196" y="1109207"/>
            <a:ext cx="3073479" cy="493402"/>
          </a:xfrm>
          <a:prstGeom prst="rect">
            <a:avLst/>
          </a:prstGeom>
        </p:spPr>
      </p:pic>
      <p:sp>
        <p:nvSpPr>
          <p:cNvPr id="14" name="Textfeld 13"/>
          <p:cNvSpPr txBox="1"/>
          <p:nvPr/>
        </p:nvSpPr>
        <p:spPr>
          <a:xfrm>
            <a:off x="6817259" y="4392290"/>
            <a:ext cx="4991793" cy="377283"/>
          </a:xfrm>
          <a:prstGeom prst="rect">
            <a:avLst/>
          </a:prstGeom>
          <a:noFill/>
        </p:spPr>
        <p:txBody>
          <a:bodyPr wrap="square" lIns="68836" tIns="34417" rIns="68836" bIns="34417">
            <a:spAutoFit/>
          </a:bodyPr>
          <a:lstStyle/>
          <a:p>
            <a:pPr>
              <a:defRPr/>
            </a:pPr>
            <a:r>
              <a:rPr lang="de-DE" sz="2000" dirty="0"/>
              <a:t>Filme zu </a:t>
            </a:r>
            <a:r>
              <a:rPr lang="de-DE" sz="2000" dirty="0" smtClean="0"/>
              <a:t>Ausbildungs- und </a:t>
            </a:r>
            <a:r>
              <a:rPr lang="de-DE" sz="2000" dirty="0"/>
              <a:t>Studienberufen</a:t>
            </a:r>
          </a:p>
        </p:txBody>
      </p:sp>
      <p:sp>
        <p:nvSpPr>
          <p:cNvPr id="2" name="Rechteck 1"/>
          <p:cNvSpPr/>
          <p:nvPr/>
        </p:nvSpPr>
        <p:spPr>
          <a:xfrm>
            <a:off x="644049" y="1477437"/>
            <a:ext cx="5884574" cy="3785652"/>
          </a:xfrm>
          <a:prstGeom prst="rect">
            <a:avLst/>
          </a:prstGeom>
        </p:spPr>
        <p:txBody>
          <a:bodyPr wrap="square">
            <a:spAutoFit/>
          </a:bodyPr>
          <a:lstStyle/>
          <a:p>
            <a:r>
              <a:rPr lang="de-DE" sz="2400" b="1" dirty="0"/>
              <a:t>Zu schnell? </a:t>
            </a:r>
          </a:p>
          <a:p>
            <a:r>
              <a:rPr lang="de-DE" sz="2400" dirty="0"/>
              <a:t>Alle Infos kompakt über </a:t>
            </a:r>
            <a:r>
              <a:rPr lang="de-DE" sz="2400" dirty="0">
                <a:solidFill>
                  <a:srgbClr val="C00000"/>
                </a:solidFill>
              </a:rPr>
              <a:t>www.arbeitsagentur.de</a:t>
            </a:r>
            <a:endParaRPr lang="de-DE" sz="2400" dirty="0"/>
          </a:p>
          <a:p>
            <a:r>
              <a:rPr lang="de-DE" sz="2400" dirty="0"/>
              <a:t>Startseite </a:t>
            </a:r>
            <a:r>
              <a:rPr lang="de-DE" sz="2400" dirty="0">
                <a:latin typeface="Arial" panose="020B0604020202020204" pitchFamily="34" charset="0"/>
                <a:cs typeface="Arial" panose="020B0604020202020204" pitchFamily="34" charset="0"/>
              </a:rPr>
              <a:t>→ </a:t>
            </a:r>
            <a:r>
              <a:rPr lang="de-DE" sz="2400" dirty="0"/>
              <a:t>Schule, Ausbildung und Studium</a:t>
            </a:r>
          </a:p>
          <a:p>
            <a:endParaRPr lang="de-DE" sz="2400" dirty="0"/>
          </a:p>
          <a:p>
            <a:r>
              <a:rPr lang="de-DE" sz="2400" b="1" dirty="0"/>
              <a:t>Zu allgemein?</a:t>
            </a:r>
          </a:p>
          <a:p>
            <a:r>
              <a:rPr lang="de-DE" sz="2400" dirty="0"/>
              <a:t>Individuelle Beratung hier an der Schule oder zu anderen Zeiten in der Agentur für Arbeit in </a:t>
            </a:r>
            <a:r>
              <a:rPr lang="de-DE" sz="2400" dirty="0"/>
              <a:t>Paderborn!</a:t>
            </a:r>
            <a:endParaRPr lang="de-DE" sz="2400" dirty="0"/>
          </a:p>
        </p:txBody>
      </p:sp>
    </p:spTree>
    <p:custDataLst>
      <p:tags r:id="rId1"/>
    </p:custDataLst>
    <p:extLst>
      <p:ext uri="{BB962C8B-B14F-4D97-AF65-F5344CB8AC3E}">
        <p14:creationId xmlns:p14="http://schemas.microsoft.com/office/powerpoint/2010/main" val="31716970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0771" y="3296075"/>
            <a:ext cx="2669962" cy="1036953"/>
          </a:xfrm>
        </p:spPr>
        <p:txBody>
          <a:bodyPr/>
          <a:lstStyle/>
          <a:p>
            <a:r>
              <a:rPr lang="de-DE" sz="2100" dirty="0"/>
              <a:t>Jutta Frost</a:t>
            </a:r>
            <a:r>
              <a:rPr lang="de-DE" sz="2100" dirty="0"/>
              <a:t/>
            </a:r>
            <a:br>
              <a:rPr lang="de-DE" sz="2100" dirty="0"/>
            </a:br>
            <a:r>
              <a:rPr lang="de-DE" sz="2100" b="0" dirty="0"/>
              <a:t>Berufsberaterin in </a:t>
            </a:r>
            <a:r>
              <a:rPr lang="de-DE" sz="2100" b="0" dirty="0"/>
              <a:t>der Agentur für Arbeit </a:t>
            </a:r>
            <a:r>
              <a:rPr lang="de-DE" sz="2100" b="0" dirty="0"/>
              <a:t>Paderborn</a:t>
            </a:r>
            <a:r>
              <a:rPr lang="de-DE" sz="1500" dirty="0"/>
              <a:t/>
            </a:r>
            <a:br>
              <a:rPr lang="de-DE" sz="1500" dirty="0"/>
            </a:br>
            <a:endParaRPr lang="de-DE" sz="1500" dirty="0"/>
          </a:p>
        </p:txBody>
      </p:sp>
      <p:pic>
        <p:nvPicPr>
          <p:cNvPr id="4" name="Bildplatzhalter 13"/>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1149" b="1149"/>
          <a:stretch>
            <a:fillRect/>
          </a:stretch>
        </p:blipFill>
        <p:spPr/>
      </p:pic>
      <p:sp>
        <p:nvSpPr>
          <p:cNvPr id="10" name="Textfeld 9"/>
          <p:cNvSpPr txBox="1"/>
          <p:nvPr/>
        </p:nvSpPr>
        <p:spPr>
          <a:xfrm>
            <a:off x="2060299" y="5033697"/>
            <a:ext cx="8151655" cy="369332"/>
          </a:xfrm>
          <a:prstGeom prst="rect">
            <a:avLst/>
          </a:prstGeom>
          <a:noFill/>
        </p:spPr>
        <p:txBody>
          <a:bodyPr wrap="none" rtlCol="0">
            <a:spAutoFit/>
          </a:bodyPr>
          <a:lstStyle/>
          <a:p>
            <a:r>
              <a:rPr lang="de-DE" sz="1800" dirty="0">
                <a:solidFill>
                  <a:schemeClr val="bg1"/>
                </a:solidFill>
              </a:rPr>
              <a:t>📧  </a:t>
            </a:r>
            <a:r>
              <a:rPr lang="de-DE" sz="1800" dirty="0">
                <a:solidFill>
                  <a:schemeClr val="bg1"/>
                </a:solidFill>
              </a:rPr>
              <a:t>Paderborn.151-Berufsberatung-vor-dem-Erwerbsleben@arbeitsagentur.de</a:t>
            </a:r>
          </a:p>
        </p:txBody>
      </p:sp>
      <p:sp>
        <p:nvSpPr>
          <p:cNvPr id="3" name="Textfeld 2"/>
          <p:cNvSpPr txBox="1"/>
          <p:nvPr/>
        </p:nvSpPr>
        <p:spPr>
          <a:xfrm>
            <a:off x="2353137" y="1867073"/>
            <a:ext cx="7785231" cy="1107996"/>
          </a:xfrm>
          <a:prstGeom prst="rect">
            <a:avLst/>
          </a:prstGeom>
          <a:noFill/>
        </p:spPr>
        <p:txBody>
          <a:bodyPr wrap="square" rtlCol="0">
            <a:spAutoFit/>
          </a:bodyPr>
          <a:lstStyle/>
          <a:p>
            <a:pPr algn="ctr"/>
            <a:r>
              <a:rPr lang="de-DE" sz="3300" b="1" dirty="0">
                <a:solidFill>
                  <a:schemeClr val="bg1"/>
                </a:solidFill>
              </a:rPr>
              <a:t>Vielen Dank </a:t>
            </a:r>
            <a:endParaRPr lang="de-DE" sz="3300" b="1" dirty="0">
              <a:solidFill>
                <a:schemeClr val="bg1"/>
              </a:solidFill>
            </a:endParaRPr>
          </a:p>
          <a:p>
            <a:pPr algn="ctr"/>
            <a:r>
              <a:rPr lang="de-DE" sz="3300" b="1" dirty="0">
                <a:solidFill>
                  <a:schemeClr val="bg1"/>
                </a:solidFill>
              </a:rPr>
              <a:t>für eure </a:t>
            </a:r>
            <a:r>
              <a:rPr lang="de-DE" sz="3300" b="1" dirty="0">
                <a:solidFill>
                  <a:schemeClr val="bg1"/>
                </a:solidFill>
              </a:rPr>
              <a:t>Aufmerksamkeit</a:t>
            </a:r>
            <a:r>
              <a:rPr lang="de-DE" sz="3300" b="1" dirty="0">
                <a:solidFill>
                  <a:schemeClr val="bg1"/>
                </a:solidFill>
              </a:rPr>
              <a:t>!</a:t>
            </a:r>
            <a:endParaRPr lang="de-DE" sz="3000" b="1" dirty="0"/>
          </a:p>
        </p:txBody>
      </p:sp>
    </p:spTree>
    <p:extLst>
      <p:ext uri="{BB962C8B-B14F-4D97-AF65-F5344CB8AC3E}">
        <p14:creationId xmlns:p14="http://schemas.microsoft.com/office/powerpoint/2010/main" val="2422116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2.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3.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4.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5.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6.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7.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8.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9.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0.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1.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2.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3.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4.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5.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6.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7.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8.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19.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ags/tag20.xml><?xml version="1.0" encoding="utf-8"?>
<p:tagLst xmlns:a="http://schemas.openxmlformats.org/drawingml/2006/main" xmlns:r="http://schemas.openxmlformats.org/officeDocument/2006/relationships" xmlns:p="http://schemas.openxmlformats.org/presentationml/2006/main">
  <p:tag name="DESIGN" val="Inhaltsfolien"/>
  <p:tag name="LAYOUT" val="Inhaltsfolie Botschaft"/>
</p:tagLst>
</file>

<file path=ppt/theme/theme1.xml><?xml version="1.0" encoding="utf-8"?>
<a:theme xmlns:a="http://schemas.openxmlformats.org/drawingml/2006/main" name="Standard">
  <a:themeElements>
    <a:clrScheme name="Benutzerdefiniert 1">
      <a:dk1>
        <a:srgbClr val="000000"/>
      </a:dk1>
      <a:lt1>
        <a:sysClr val="window" lastClr="FFFFFF"/>
      </a:lt1>
      <a:dk2>
        <a:srgbClr val="E2001A"/>
      </a:dk2>
      <a:lt2>
        <a:srgbClr val="D8D8D8"/>
      </a:lt2>
      <a:accent1>
        <a:srgbClr val="E2001A"/>
      </a:accent1>
      <a:accent2>
        <a:srgbClr val="464646"/>
      </a:accent2>
      <a:accent3>
        <a:srgbClr val="FF3B52"/>
      </a:accent3>
      <a:accent4>
        <a:srgbClr val="646464"/>
      </a:accent4>
      <a:accent5>
        <a:srgbClr val="FFA3AE"/>
      </a:accent5>
      <a:accent6>
        <a:srgbClr val="A5A5A5"/>
      </a:accent6>
      <a:hlink>
        <a:srgbClr val="C00000"/>
      </a:hlink>
      <a:folHlink>
        <a:srgbClr val="7F7F7F"/>
      </a:folHlink>
    </a:clrScheme>
    <a:fontScheme name="Bundesagentu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000" dirty="0"/>
        </a:defPPr>
      </a:lstStyle>
    </a:txDef>
  </a:objectDefaults>
  <a:extraClrSchemeLst/>
  <a:extLst>
    <a:ext uri="{05A4C25C-085E-4340-85A3-A5531E510DB2}">
      <thm15:themeFamily xmlns:thm15="http://schemas.microsoft.com/office/thememl/2012/main" name="shouldIstay.potx" id="{0689FA43-A52F-4E61-83CB-E6F27BE50B2F}" vid="{92149117-7611-4FDE-A89A-023ED18C5D4E}"/>
    </a:ext>
  </a:extLst>
</a:theme>
</file>

<file path=ppt/theme/theme2.xml><?xml version="1.0" encoding="utf-8"?>
<a:theme xmlns:a="http://schemas.openxmlformats.org/drawingml/2006/main" name="4-zu-3-Projektion">
  <a:themeElements>
    <a:clrScheme name="Bundesagentur">
      <a:dk1>
        <a:srgbClr val="000000"/>
      </a:dk1>
      <a:lt1>
        <a:sysClr val="window" lastClr="FFFFFF"/>
      </a:lt1>
      <a:dk2>
        <a:srgbClr val="E2001A"/>
      </a:dk2>
      <a:lt2>
        <a:srgbClr val="D8D8D8"/>
      </a:lt2>
      <a:accent1>
        <a:srgbClr val="E2001A"/>
      </a:accent1>
      <a:accent2>
        <a:srgbClr val="464646"/>
      </a:accent2>
      <a:accent3>
        <a:srgbClr val="FF3B52"/>
      </a:accent3>
      <a:accent4>
        <a:srgbClr val="646464"/>
      </a:accent4>
      <a:accent5>
        <a:srgbClr val="FFA3AE"/>
      </a:accent5>
      <a:accent6>
        <a:srgbClr val="A5A5A5"/>
      </a:accent6>
      <a:hlink>
        <a:srgbClr val="003C78"/>
      </a:hlink>
      <a:folHlink>
        <a:srgbClr val="7D7D7D"/>
      </a:folHlink>
    </a:clrScheme>
    <a:fontScheme name="Bundesagentu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houldIstay.potx" id="{0689FA43-A52F-4E61-83CB-E6F27BE50B2F}" vid="{B5AC68BF-28C5-4BF0-AA1A-F8FA48EBD60B}"/>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p:Policy xmlns:p="office.server.policy" id="A6C74C97-CAE6-4E87-B2B0-7E66B14C2BF0" local="false">
  <p:Name>Wiedervorlage</p:Name>
  <p:Description/>
  <p:Statement/>
  <p:PolicyItems>
    <p:PolicyItem featureId="Microsoft.Office.RecordsManagement.PolicyFeatures.Expiration" staticId="0x0101001CF96C0210194FB2B5E0D8BCB7BAF923|793854149" UniqueId="799df834-3662-4304-abf2-655c208a9db4">
      <p:Name>Retention</p:Name>
      <p:Description>Automatic scheduling of content for processing, and performing a retention action on content that has reached its due date.</p:Description>
      <p:CustomData>
        <Schedules nextStageId="4">
          <Schedule type="default">
            <stages>
              <data stageId="1">
                <formula id="Erste Wiedervorlage Ereignis"/>
                <action type="action" id="Erste Wiedervorlage Aktion"/>
              </data>
              <data stageId="2">
                <formula id="Archivierung Ereignis"/>
                <action type="action" id="Archivierung Aktion"/>
              </data>
              <data stageId="3">
                <formula id="Zweite Wiedervorlage Ereignis"/>
                <action type="action" id="Zweite Wiedervorlage Aktion"/>
              </data>
            </stages>
          </Schedule>
        </Schedules>
      </p:CustomData>
    </p:PolicyItem>
  </p:PolicyItems>
</p:Policy>
</file>

<file path=customXml/item2.xml><?xml version="1.0" encoding="utf-8"?>
<ct:contentTypeSchema xmlns:ct="http://schemas.microsoft.com/office/2006/metadata/contentType" xmlns:ma="http://schemas.microsoft.com/office/2006/metadata/properties/metaAttributes" ct:_="" ma:_="" ma:contentTypeName="BA Generische Publikation" ma:contentTypeID="0x0101001CF96C0210194FB2B5E0D8BCB7BAF92300368059CA7DD5F24EA34F5BC30491613E" ma:contentTypeVersion="47" ma:contentTypeDescription="Inhaltstyp für Generische Publikationen" ma:contentTypeScope="" ma:versionID="6bc2c5016cdb211c0620944843951d02">
  <xsd:schema xmlns:xsd="http://www.w3.org/2001/XMLSchema" xmlns:xs="http://www.w3.org/2001/XMLSchema" xmlns:p="http://schemas.microsoft.com/office/2006/metadata/properties" xmlns:ns1="4a28408e-3284-45f5-83f6-27529b7d0889" xmlns:ns2="326e7e15-26a6-4681-83db-7f2bb92fcb21" xmlns:ns3="http://schemas.microsoft.com/sharepoint/v3" targetNamespace="http://schemas.microsoft.com/office/2006/metadata/properties" ma:root="true" ma:fieldsID="ed9c96d7c531eaee1113c2fbfe92efc4" ns1:_="" ns2:_="" ns3:_="">
    <xsd:import namespace="4a28408e-3284-45f5-83f6-27529b7d0889"/>
    <xsd:import namespace="326e7e15-26a6-4681-83db-7f2bb92fcb21"/>
    <xsd:import namespace="http://schemas.microsoft.com/sharepoint/v3"/>
    <xsd:element name="properties">
      <xsd:complexType>
        <xsd:sequence>
          <xsd:element name="documentManagement">
            <xsd:complexType>
              <xsd:all>
                <xsd:element ref="ns1:FederfuehrendesAktenzeichenTaxHTField0" minOccurs="0"/>
                <xsd:element ref="ns1:MitfuehrendeAktenzeichenTaxHTField0" minOccurs="0"/>
                <xsd:element ref="ns1:RaeumlicherGeltungsbereichTaxHTField0" minOccurs="0"/>
                <xsd:element ref="ns1:SchlagwortTaxHTField0" minOccurs="0"/>
                <xsd:element ref="ns2:TaxCatchAll" minOccurs="0"/>
                <xsd:element ref="ns2:TaxCatchAllLabel" minOccurs="0"/>
                <xsd:element ref="ns1:Kurzbeschreibung" minOccurs="0"/>
                <xsd:element ref="ns1:Stand"/>
                <xsd:element ref="ns1:Zustaendigkeiten"/>
                <xsd:element ref="ns1:FachlicheZustaendigkeit" minOccurs="0"/>
                <xsd:element ref="ns1:VeroeffentlichungAktuelles" minOccurs="0"/>
                <xsd:element ref="ns1:AktuellesBis" minOccurs="0"/>
                <xsd:element ref="ns1:Archivierungswuerdig" minOccurs="0"/>
                <xsd:element ref="ns1:KeineIndizierung" minOccurs="0"/>
                <xsd:element ref="ns1:ZeigeAufStartseite" minOccurs="0"/>
                <xsd:element ref="ns3:PublishingStartDate" minOccurs="0"/>
                <xsd:element ref="ns1:BAGueltigBis"/>
                <xsd:element ref="ns1:Archiviert" minOccurs="0"/>
                <xsd:element ref="ns2:BARollenTaxHTField0" minOccurs="0"/>
                <xsd:element ref="ns2:FachverfahrenTaxHTField0" minOccurs="0"/>
                <xsd:element ref="ns2:AlleLeser" minOccurs="0"/>
                <xsd:element ref="ns3:_dlc_ExpireDate" minOccurs="0"/>
                <xsd:element ref="ns3:_dlc_Exempt" minOccurs="0"/>
                <xsd:element ref="ns3:_dlc_ExpireDateSa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28408e-3284-45f5-83f6-27529b7d0889" elementFormDefault="qualified">
    <xsd:import namespace="http://schemas.microsoft.com/office/2006/documentManagement/types"/>
    <xsd:import namespace="http://schemas.microsoft.com/office/infopath/2007/PartnerControls"/>
    <xsd:element name="FederfuehrendesAktenzeichenTaxHTField0" ma:index="0" ma:taxonomy="true" ma:internalName="FederfuehrendesAktenzeichenTaxHTField0" ma:taxonomyFieldName="FederfuehrendesAktenzeichen" ma:displayName="Federführendes Aktenzeichen" ma:fieldId="{ccbd9873-a26d-4aba-b056-544b8cd7a879}" ma:sspId="6ce76478-e3d2-4498-b46a-8f9b639766fc" ma:termSetId="b5859a61-b9eb-4078-afb9-237dff82494f" ma:anchorId="00000000-0000-0000-0000-000000000000" ma:open="true" ma:isKeyword="false">
      <xsd:complexType>
        <xsd:sequence>
          <xsd:element ref="pc:Terms" minOccurs="0" maxOccurs="1"/>
        </xsd:sequence>
      </xsd:complexType>
    </xsd:element>
    <xsd:element name="MitfuehrendeAktenzeichenTaxHTField0" ma:index="1" nillable="true" ma:taxonomy="true" ma:internalName="MitfuehrendeAktenzeichenTaxHTField0" ma:taxonomyFieldName="MitfuehrendeAktenzeichen" ma:displayName="Mitführende Aktenzeichen" ma:fieldId="{49773114-de4b-4124-8f8f-b645b59bce9a}" ma:taxonomyMulti="true" ma:sspId="6ce76478-e3d2-4498-b46a-8f9b639766fc" ma:termSetId="b5859a61-b9eb-4078-afb9-237dff82494f" ma:anchorId="00000000-0000-0000-0000-000000000000" ma:open="true" ma:isKeyword="false">
      <xsd:complexType>
        <xsd:sequence>
          <xsd:element ref="pc:Terms" minOccurs="0" maxOccurs="1"/>
        </xsd:sequence>
      </xsd:complexType>
    </xsd:element>
    <xsd:element name="RaeumlicherGeltungsbereichTaxHTField0" ma:index="2" ma:taxonomy="true" ma:internalName="RaeumlicherGeltungsbereichTaxHTField0" ma:taxonomyFieldName="RaeumlicherGeltungsbereich" ma:displayName="Räumlicher Geltungsbereich" ma:fieldId="{766d42c2-25d4-4f71-8e03-77911716cd83}" ma:taxonomyMulti="true" ma:sspId="6ce76478-e3d2-4498-b46a-8f9b639766fc" ma:termSetId="42702e00-234e-4c4a-bc9e-4be9e7f4e045" ma:anchorId="00000000-0000-0000-0000-000000000000" ma:open="true" ma:isKeyword="false">
      <xsd:complexType>
        <xsd:sequence>
          <xsd:element ref="pc:Terms" minOccurs="0" maxOccurs="1"/>
        </xsd:sequence>
      </xsd:complexType>
    </xsd:element>
    <xsd:element name="SchlagwortTaxHTField0" ma:index="3" nillable="true" ma:taxonomy="true" ma:internalName="SchlagwortTaxHTField0" ma:taxonomyFieldName="Schlagwort" ma:displayName="Schlagwörter" ma:fieldId="{6ea57f04-7750-452d-a113-6e8902740fdb}" ma:taxonomyMulti="true" ma:sspId="6ce76478-e3d2-4498-b46a-8f9b639766fc" ma:termSetId="c5d5c0da-04db-4942-bef1-f971808514cf" ma:anchorId="00000000-0000-0000-0000-000000000000" ma:open="true" ma:isKeyword="false">
      <xsd:complexType>
        <xsd:sequence>
          <xsd:element ref="pc:Terms" minOccurs="0" maxOccurs="1"/>
        </xsd:sequence>
      </xsd:complexType>
    </xsd:element>
    <xsd:element name="Kurzbeschreibung" ma:index="7" nillable="true" ma:displayName="Kurzbeschreibung" ma:internalName="Kurzbeschreibung">
      <xsd:simpleType>
        <xsd:restriction base="dms:Note">
          <xsd:maxLength value="600"/>
        </xsd:restriction>
      </xsd:simpleType>
    </xsd:element>
    <xsd:element name="Stand" ma:index="8" ma:displayName="Stand" ma:format="DateTime" ma:internalName="Stand">
      <xsd:simpleType>
        <xsd:restriction base="dms:DateTime"/>
      </xsd:simpleType>
    </xsd:element>
    <xsd:element name="Zustaendigkeiten" ma:index="10" ma:displayName="Zuständigkeiten" ma:list="UserInfo" ma:internalName="Zustaendigkeiten">
      <xsd:complexType>
        <xsd:complexContent>
          <xsd:extension base="dms:UserMulti">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FachlicheZustaendigkeit" ma:index="11" nillable="true" ma:displayName="Fachliche Zuständigkeit" ma:list="UserInfo" ma:internalName="FachlicheZustaendigkeit">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VeroeffentlichungAktuelles" ma:index="15" nillable="true" ma:displayName="Veröffentlichung Aktuelles" ma:default="False" ma:internalName="VeroeffentlichungAktuelles">
      <xsd:simpleType>
        <xsd:restriction base="dms:Boolean"/>
      </xsd:simpleType>
    </xsd:element>
    <xsd:element name="AktuellesBis" ma:index="16" nillable="true" ma:displayName="Aktuelles bis" ma:format="DateOnly" ma:internalName="AktuellesBis">
      <xsd:simpleType>
        <xsd:restriction base="dms:DateTime"/>
      </xsd:simpleType>
    </xsd:element>
    <xsd:element name="Archivierungswuerdig" ma:index="17" nillable="true" ma:displayName="Archivierungswürdig" ma:default="False" ma:internalName="Archivierungswuerdig">
      <xsd:simpleType>
        <xsd:restriction base="dms:Boolean"/>
      </xsd:simpleType>
    </xsd:element>
    <xsd:element name="KeineIndizierung" ma:index="18" nillable="true" ma:displayName="Keine Indizierung" ma:default="False" ma:internalName="KeineIndizierung">
      <xsd:simpleType>
        <xsd:restriction base="dms:Boolean"/>
      </xsd:simpleType>
    </xsd:element>
    <xsd:element name="ZeigeAufStartseite" ma:index="19" nillable="true" ma:displayName="Auf Startseite Anzeigen" ma:default="False" ma:internalName="ZeigeAufStartseite">
      <xsd:simpleType>
        <xsd:restriction base="dms:Boolean"/>
      </xsd:simpleType>
    </xsd:element>
    <xsd:element name="BAGueltigBis" ma:index="21" ma:displayName="Gültig bis" ma:format="DateOnly" ma:internalName="BAGueltigBis">
      <xsd:simpleType>
        <xsd:restriction base="dms:DateTime"/>
      </xsd:simpleType>
    </xsd:element>
    <xsd:element name="Archiviert" ma:index="22" nillable="true" ma:displayName="Archiviert" ma:default="False" ma:hidden="true" ma:internalName="Archivier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26e7e15-26a6-4681-83db-7f2bb92fcb21" elementFormDefault="qualified">
    <xsd:import namespace="http://schemas.microsoft.com/office/2006/documentManagement/types"/>
    <xsd:import namespace="http://schemas.microsoft.com/office/infopath/2007/PartnerControls"/>
    <xsd:element name="TaxCatchAll" ma:index="4" nillable="true" ma:displayName="Taxonomiespalte &quot;Alle abfangen&quot;" ma:description="" ma:hidden="true" ma:list="{afeead1c-2fe3-40a4-966a-1a580381555e}" ma:internalName="TaxCatchAll" ma:showField="CatchAllData" ma:web="326e7e15-26a6-4681-83db-7f2bb92fcb21">
      <xsd:complexType>
        <xsd:complexContent>
          <xsd:extension base="dms:MultiChoiceLookup">
            <xsd:sequence>
              <xsd:element name="Value" type="dms:Lookup" maxOccurs="unbounded" minOccurs="0" nillable="true"/>
            </xsd:sequence>
          </xsd:extension>
        </xsd:complexContent>
      </xsd:complexType>
    </xsd:element>
    <xsd:element name="TaxCatchAllLabel" ma:index="5" nillable="true" ma:displayName="Taxonomiespalte &quot;Alle abfangen&quot;1" ma:description="" ma:hidden="true" ma:list="{afeead1c-2fe3-40a4-966a-1a580381555e}" ma:internalName="TaxCatchAllLabel" ma:readOnly="true" ma:showField="CatchAllDataLabel" ma:web="326e7e15-26a6-4681-83db-7f2bb92fcb21">
      <xsd:complexType>
        <xsd:complexContent>
          <xsd:extension base="dms:MultiChoiceLookup">
            <xsd:sequence>
              <xsd:element name="Value" type="dms:Lookup" maxOccurs="unbounded" minOccurs="0" nillable="true"/>
            </xsd:sequence>
          </xsd:extension>
        </xsd:complexContent>
      </xsd:complexType>
    </xsd:element>
    <xsd:element name="BARollenTaxHTField0" ma:index="23" nillable="true" ma:taxonomy="true" ma:internalName="BARollenTaxHTField0" ma:taxonomyFieldName="BARollen" ma:displayName="BA Rollen" ma:readOnly="false" ma:fieldId="{32915c7e-c17e-42b4-81f1-869991fbf5a0}" ma:taxonomyMulti="true" ma:sspId="6ce76478-e3d2-4498-b46a-8f9b639766fc" ma:termSetId="b304e69f-436d-4669-95d2-e0f04c3cad51" ma:anchorId="00000000-0000-0000-0000-000000000000" ma:open="true" ma:isKeyword="false">
      <xsd:complexType>
        <xsd:sequence>
          <xsd:element ref="pc:Terms" minOccurs="0" maxOccurs="1"/>
        </xsd:sequence>
      </xsd:complexType>
    </xsd:element>
    <xsd:element name="FachverfahrenTaxHTField0" ma:index="25" nillable="true" ma:taxonomy="true" ma:internalName="FachverfahrenTaxHTField0" ma:taxonomyFieldName="Fachverfahren" ma:displayName="Fachverfahren" ma:readOnly="false" ma:fieldId="{bc90efdb-441f-46f1-8bfb-b95e36d75339}" ma:taxonomyMulti="true" ma:sspId="6ce76478-e3d2-4498-b46a-8f9b639766fc" ma:termSetId="579b4976-902d-437e-a846-564da8fca8fe" ma:anchorId="00000000-0000-0000-0000-000000000000" ma:open="true" ma:isKeyword="false">
      <xsd:complexType>
        <xsd:sequence>
          <xsd:element ref="pc:Terms" minOccurs="0" maxOccurs="1"/>
        </xsd:sequence>
      </xsd:complexType>
    </xsd:element>
    <xsd:element name="AlleLeser" ma:index="27" nillable="true" ma:displayName="Alle Leser" ma:default="1" ma:description="Information für alle Leser im räumlichen Geltungsbereich" ma:internalName="AlleLeser">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0" nillable="true" ma:displayName="Gültig ab" ma:description="Geplantes Startdatum ist eine Websitespalte, die über das Feature zum Veröffentlichen erstellt wird. Es wird zur Angabe des Datums und der Uhrzeit verwendet, wann diese Seite Besuchern zum ersten Mal angezeigt wird." ma:internalName="PublishingStartDate">
      <xsd:simpleType>
        <xsd:restriction base="dms:Unknown"/>
      </xsd:simpleType>
    </xsd:element>
    <xsd:element name="_dlc_ExpireDate" ma:index="28" nillable="true" ma:displayName="Ablaufdatum" ma:description="" ma:hidden="true" ma:indexed="true" ma:internalName="_dlc_ExpireDate" ma:readOnly="true">
      <xsd:simpleType>
        <xsd:restriction base="dms:DateTime"/>
      </xsd:simpleType>
    </xsd:element>
    <xsd:element name="_dlc_Exempt" ma:index="29" nillable="true" ma:displayName="Von der Richtlinie ausgenommen" ma:hidden="true" ma:internalName="_dlc_Exempt" ma:readOnly="true">
      <xsd:simpleType>
        <xsd:restriction base="dms:Unknown"/>
      </xsd:simpleType>
    </xsd:element>
    <xsd:element name="_dlc_ExpireDateSaved" ma:index="30" nillable="true" ma:displayName="Ursprüngliches Ablaufdatum" ma:hidden="true" ma:internalName="_dlc_ExpireDateSaved"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axOccurs="1" ma:index="6"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eroeffentlichungAktuelles xmlns="4a28408e-3284-45f5-83f6-27529b7d0889">false</VeroeffentlichungAktuelles>
    <BAGueltigBis xmlns="4a28408e-3284-45f5-83f6-27529b7d0889">2024-02-18T23:00:00+00:00</BAGueltigBis>
    <AlleLeser xmlns="326e7e15-26a6-4681-83db-7f2bb92fcb21">false</AlleLeser>
    <TaxCatchAll xmlns="326e7e15-26a6-4681-83db-7f2bb92fcb21">
      <Value>3252</Value>
      <Value>5700</Value>
      <Value>281</Value>
    </TaxCatchAll>
    <Stand xmlns="4a28408e-3284-45f5-83f6-27529b7d0889">2021-02-18T23:00:00+00:00</Stand>
    <AktuellesBis xmlns="4a28408e-3284-45f5-83f6-27529b7d0889" xsi:nil="true"/>
    <FachverfahrenTaxHTField0 xmlns="326e7e15-26a6-4681-83db-7f2bb92fcb21">
      <Terms xmlns="http://schemas.microsoft.com/office/infopath/2007/PartnerControls"/>
    </FachverfahrenTaxHTField0>
    <MitfuehrendeAktenzeichenTaxHTField0 xmlns="4a28408e-3284-45f5-83f6-27529b7d0889">
      <Terms xmlns="http://schemas.microsoft.com/office/infopath/2007/PartnerControls"/>
    </MitfuehrendeAktenzeichenTaxHTField0>
    <ZeigeAufStartseite xmlns="4a28408e-3284-45f5-83f6-27529b7d0889">false</ZeigeAufStartseite>
    <BARollenTaxHTField0 xmlns="326e7e15-26a6-4681-83db-7f2bb92fcb21">
      <Terms xmlns="http://schemas.microsoft.com/office/infopath/2007/PartnerControls"/>
    </BARollenTaxHTField0>
    <RaeumlicherGeltungsbereichTaxHTField0 xmlns="4a28408e-3284-45f5-83f6-27529b7d0889">
      <Terms xmlns="http://schemas.microsoft.com/office/infopath/2007/PartnerControls">
        <TermInfo xmlns="http://schemas.microsoft.com/office/infopath/2007/PartnerControls">
          <TermName xmlns="http://schemas.microsoft.com/office/infopath/2007/PartnerControls">zentral</TermName>
          <TermId xmlns="http://schemas.microsoft.com/office/infopath/2007/PartnerControls">b40d445c-72b9-4f7a-ad06-ed34ad857622</TermId>
        </TermInfo>
      </Terms>
    </RaeumlicherGeltungsbereichTaxHTField0>
    <Kurzbeschreibung xmlns="4a28408e-3284-45f5-83f6-27529b7d0889">Gemäß dem Einheitlichen Erscheinungsbild (CD – Corporate Design) sind Präsentationsfolien der BA einheitlich gestaltet und für alle Dienststellen und Organisationseinheiten verbindlich. Üblicher Zweck ist die Präsentation von Inhalten durch Projektion auf eine Wand oder einem Bildschirm. 
</Kurzbeschreibung>
    <FachlicheZustaendigkeit xmlns="4a28408e-3284-45f5-83f6-27529b7d0889">
      <UserInfo>
        <DisplayName/>
        <AccountId xsi:nil="true"/>
        <AccountType/>
      </UserInfo>
    </FachlicheZustaendigkeit>
    <KeineIndizierung xmlns="4a28408e-3284-45f5-83f6-27529b7d0889">false</KeineIndizierung>
    <FederfuehrendesAktenzeichenTaxHTField0 xmlns="4a28408e-3284-45f5-83f6-27529b7d0889">
      <Terms xmlns="http://schemas.microsoft.com/office/infopath/2007/PartnerControls">
        <TermInfo xmlns="http://schemas.microsoft.com/office/infopath/2007/PartnerControls">
          <TermName xmlns="http://schemas.microsoft.com/office/infopath/2007/PartnerControls">1306-Marketing-Allgemeines</TermName>
          <TermId xmlns="http://schemas.microsoft.com/office/infopath/2007/PartnerControls">0e13ae99-b010-49d9-a4ae-7bfe4a15dd6b</TermId>
        </TermInfo>
      </Terms>
    </FederfuehrendesAktenzeichenTaxHTField0>
    <SchlagwortTaxHTField0 xmlns="4a28408e-3284-45f5-83f6-27529b7d0889">
      <Terms xmlns="http://schemas.microsoft.com/office/infopath/2007/PartnerControls">
        <TermInfo xmlns="http://schemas.microsoft.com/office/infopath/2007/PartnerControls">
          <TermName xmlns="http://schemas.microsoft.com/office/infopath/2007/PartnerControls">Master</TermName>
          <TermId xmlns="http://schemas.microsoft.com/office/infopath/2007/PartnerControls">c563375f-e10e-46fe-b13c-791852c7db25</TermId>
        </TermInfo>
      </Terms>
    </SchlagwortTaxHTField0>
    <Zustaendigkeiten xmlns="4a28408e-3284-45f5-83f6-27529b7d0889">
      <UserInfo>
        <DisplayName>i:0#.w|dst\b01100pm</DisplayName>
        <AccountId>693</AccountId>
        <AccountType/>
      </UserInfo>
    </Zustaendigkeiten>
    <PublishingStartDate xmlns="http://schemas.microsoft.com/sharepoint/v3" xsi:nil="true"/>
    <Archiviert xmlns="4a28408e-3284-45f5-83f6-27529b7d0889">false</Archiviert>
    <Archivierungswuerdig xmlns="4a28408e-3284-45f5-83f6-27529b7d0889">false</Archivierungswuerdig>
    <_dlc_ExpireDateSaved xmlns="http://schemas.microsoft.com/sharepoint/v3" xsi:nil="true"/>
    <_dlc_ExpireDate xmlns="http://schemas.microsoft.com/sharepoint/v3">2023-11-20T23:00:00+00:00</_dlc_ExpireDate>
  </documentManagement>
</p:properties>
</file>

<file path=customXml/item4.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10001</Type>
    <SequenceNumber>101</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10001</Type>
    <SequenceNumber>101</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Version=16.0.0.0, Culture=neutral, PublicKeyToken=71e9bce111e9429c</Assembly>
    <Class>Microsoft.Office.RecordsManagement.Internal.UpdateExpireDate</Class>
    <Data/>
    <Filter/>
  </Receiver>
</spe:Receivers>
</file>

<file path=customXml/itemProps1.xml><?xml version="1.0" encoding="utf-8"?>
<ds:datastoreItem xmlns:ds="http://schemas.openxmlformats.org/officeDocument/2006/customXml" ds:itemID="{29685740-4C4A-48AE-BC81-93A9DCA9396F}">
  <ds:schemaRefs>
    <ds:schemaRef ds:uri="office.server.policy"/>
  </ds:schemaRefs>
</ds:datastoreItem>
</file>

<file path=customXml/itemProps2.xml><?xml version="1.0" encoding="utf-8"?>
<ds:datastoreItem xmlns:ds="http://schemas.openxmlformats.org/officeDocument/2006/customXml" ds:itemID="{90B6216D-6112-44A1-87F8-441F8CFAFD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28408e-3284-45f5-83f6-27529b7d0889"/>
    <ds:schemaRef ds:uri="326e7e15-26a6-4681-83db-7f2bb92fcb21"/>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7CB1E2-D093-46E4-91B0-D2F8455E34EB}">
  <ds:schemaRefs>
    <ds:schemaRef ds:uri="http://purl.org/dc/dcmityp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4a28408e-3284-45f5-83f6-27529b7d0889"/>
    <ds:schemaRef ds:uri="http://schemas.microsoft.com/sharepoint/v3"/>
    <ds:schemaRef ds:uri="326e7e15-26a6-4681-83db-7f2bb92fcb21"/>
    <ds:schemaRef ds:uri="http://www.w3.org/XML/1998/namespace"/>
  </ds:schemaRefs>
</ds:datastoreItem>
</file>

<file path=customXml/itemProps4.xml><?xml version="1.0" encoding="utf-8"?>
<ds:datastoreItem xmlns:ds="http://schemas.openxmlformats.org/officeDocument/2006/customXml" ds:itemID="{57187CA0-72C1-4732-BC45-1B96538CD1C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0</TotalTime>
  <Words>7880</Words>
  <Application>Microsoft Office PowerPoint</Application>
  <PresentationFormat>Benutzerdefiniert</PresentationFormat>
  <Paragraphs>940</Paragraphs>
  <Slides>43</Slides>
  <Notes>43</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43</vt:i4>
      </vt:variant>
    </vt:vector>
  </HeadingPairs>
  <TitlesOfParts>
    <vt:vector size="49" baseType="lpstr">
      <vt:lpstr>Arial</vt:lpstr>
      <vt:lpstr>Arial Black</vt:lpstr>
      <vt:lpstr>Calibri</vt:lpstr>
      <vt:lpstr>Wingdings</vt:lpstr>
      <vt:lpstr>Standard</vt:lpstr>
      <vt:lpstr>4-zu-3-Projektion</vt:lpstr>
      <vt:lpstr>PowerPoint-Präsentation</vt:lpstr>
      <vt:lpstr>Herzlich Willkommen!</vt:lpstr>
      <vt:lpstr>Themenübersicht: Wege nach dem Abitur</vt:lpstr>
      <vt:lpstr>Nach der Schule plane ich (wahrscheinlich…)</vt:lpstr>
      <vt:lpstr>Stufen im Berufswahlprozess</vt:lpstr>
      <vt:lpstr>Quiztime: Wofür stehen die Zahlen?</vt:lpstr>
      <vt:lpstr>Studium</vt:lpstr>
      <vt:lpstr>Zugangswege zum Studium</vt:lpstr>
      <vt:lpstr>Vom schulischen Teil der FHR zur „vollen“ FHR</vt:lpstr>
      <vt:lpstr>PowerPoint-Präsentation</vt:lpstr>
      <vt:lpstr>Wissenschaftliche Hochschulen</vt:lpstr>
      <vt:lpstr>Fachhochschulen (FH oder HS für angewandte Wissenschaften) </vt:lpstr>
      <vt:lpstr>Wie entscheide ich mich für einen Studiengang? </vt:lpstr>
      <vt:lpstr>Studienbereiche nach dem Standardwerk Studienwahl</vt:lpstr>
      <vt:lpstr>PowerPoint-Präsentation</vt:lpstr>
      <vt:lpstr>It‘s a match! – Oder…?</vt:lpstr>
      <vt:lpstr>Online-Self-Assessments zur Studienorientierung</vt:lpstr>
      <vt:lpstr>StudiChecks (NRW)</vt:lpstr>
      <vt:lpstr>Studienfeldbezogene Beratungstests (SFBT) Berufspsychologischer Service der Agentur für Arbeit</vt:lpstr>
      <vt:lpstr>PowerPoint-Präsentation</vt:lpstr>
      <vt:lpstr>Wege an die Hochschule </vt:lpstr>
      <vt:lpstr>PowerPoint-Präsentation</vt:lpstr>
      <vt:lpstr>PowerPoint-Präsentation</vt:lpstr>
      <vt:lpstr>Dialogorientiertes Service-Verfahren (DoSV)</vt:lpstr>
      <vt:lpstr>Ohne Zulassungsbeschränkung </vt:lpstr>
      <vt:lpstr>Örtliche Zulassungsbeschränkung </vt:lpstr>
      <vt:lpstr>Bundesweite Zulassungsbeschränkung  Zentrales Vergabeverfahren (ZV) </vt:lpstr>
      <vt:lpstr>Ausbildung</vt:lpstr>
      <vt:lpstr>PowerPoint-Präsentation</vt:lpstr>
      <vt:lpstr>Ausbildung - Eine gleichwertige Alternative zum Studium?  </vt:lpstr>
      <vt:lpstr>Tätigkeitsfelder im öffentlichen Dienst</vt:lpstr>
      <vt:lpstr>Ausbildung oder Duales Studium im öffentlichen Dienst</vt:lpstr>
      <vt:lpstr>Zeitplan für die Berufs- und Studienwahl </vt:lpstr>
      <vt:lpstr>Zeitplan für die Berufs- und Studienwahl </vt:lpstr>
      <vt:lpstr>Überbrückungs-möglichkeiten</vt:lpstr>
      <vt:lpstr>Gute Gründe für einen kleinen Umweg!</vt:lpstr>
      <vt:lpstr>Praktikum</vt:lpstr>
      <vt:lpstr>Freiwillige Jahre im Inland, z.B.</vt:lpstr>
      <vt:lpstr>Bundesfreiwilligendienst (BFD)</vt:lpstr>
      <vt:lpstr>Freiwilliger Wehrdienst</vt:lpstr>
      <vt:lpstr>Optionen im Ausland - Beispiele</vt:lpstr>
      <vt:lpstr>PowerPoint-Präsentation</vt:lpstr>
      <vt:lpstr>Jutta Frost Berufsberaterin in der Agentur für Arbeit Paderborn </vt:lpstr>
    </vt:vector>
  </TitlesOfParts>
  <Company>Bundesagentur für Arbeit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Powerpoint-Folienmaster der BA</dc:title>
  <dc:creator>Planas Jose</dc:creator>
  <cp:lastModifiedBy>Frost Jutta Regine</cp:lastModifiedBy>
  <cp:revision>204</cp:revision>
  <cp:lastPrinted>2021-11-23T07:02:09Z</cp:lastPrinted>
  <dcterms:created xsi:type="dcterms:W3CDTF">2020-06-22T06:09:33Z</dcterms:created>
  <dcterms:modified xsi:type="dcterms:W3CDTF">2021-11-23T08:02:15Z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0x0101001CF96C0210194FB2B5E0D8BCB7BAF92300368059CA7DD5F24EA34F5BC30491613E</vt:lpwstr>
  </property>
  <property fmtid="{D5CDD505-2E9C-101B-9397-08002B2CF9AE}" pid="3" name="_dlc_policyId">
    <vt:lpwstr>0x0101001CF96C0210194FB2B5E0D8BCB7BAF923|793854149</vt:lpwstr>
  </property>
  <property fmtid="{D5CDD505-2E9C-101B-9397-08002B2CF9AE}" pid="4" name="ItemRetentionFormula">
    <vt:lpwstr>&lt;formula id="Erste Wiedervorlage Ereignis" /&gt;</vt:lpwstr>
  </property>
  <property fmtid="{D5CDD505-2E9C-101B-9397-08002B2CF9AE}" pid="5" name="Schlagwort">
    <vt:lpwstr>5700;#Master|c563375f-e10e-46fe-b13c-791852c7db25</vt:lpwstr>
  </property>
  <property fmtid="{D5CDD505-2E9C-101B-9397-08002B2CF9AE}" pid="6" name="FederfuehrendesAktenzeichen">
    <vt:lpwstr>281;#1306-Marketing-Allgemeines|0e13ae99-b010-49d9-a4ae-7bfe4a15dd6b</vt:lpwstr>
  </property>
  <property fmtid="{D5CDD505-2E9C-101B-9397-08002B2CF9AE}" pid="7" name="BARollen">
    <vt:lpwstr/>
  </property>
  <property fmtid="{D5CDD505-2E9C-101B-9397-08002B2CF9AE}" pid="8" name="IntranetRollen">
    <vt:lpwstr/>
  </property>
  <property fmtid="{D5CDD505-2E9C-101B-9397-08002B2CF9AE}" pid="9" name="Fachverfahren">
    <vt:lpwstr/>
  </property>
  <property fmtid="{D5CDD505-2E9C-101B-9397-08002B2CF9AE}" pid="10" name="RaeumlicherGeltungsbereich">
    <vt:lpwstr>3252;#zentral|b40d445c-72b9-4f7a-ad06-ed34ad857622</vt:lpwstr>
  </property>
  <property fmtid="{D5CDD505-2E9C-101B-9397-08002B2CF9AE}" pid="11" name="MitfuehrendeAktenzeichen">
    <vt:lpwstr/>
  </property>
  <property fmtid="{D5CDD505-2E9C-101B-9397-08002B2CF9AE}" pid="12" name="IntranetRollenTaxHTField0">
    <vt:lpwstr/>
  </property>
</Properties>
</file>