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86" r:id="rId2"/>
  </p:sldMasterIdLst>
  <p:notesMasterIdLst>
    <p:notesMasterId r:id="rId23"/>
  </p:notesMasterIdLst>
  <p:sldIdLst>
    <p:sldId id="272" r:id="rId3"/>
    <p:sldId id="377" r:id="rId4"/>
    <p:sldId id="312" r:id="rId5"/>
    <p:sldId id="445" r:id="rId6"/>
    <p:sldId id="295" r:id="rId7"/>
    <p:sldId id="294" r:id="rId8"/>
    <p:sldId id="306" r:id="rId9"/>
    <p:sldId id="446" r:id="rId10"/>
    <p:sldId id="382" r:id="rId11"/>
    <p:sldId id="467" r:id="rId12"/>
    <p:sldId id="462" r:id="rId13"/>
    <p:sldId id="397" r:id="rId14"/>
    <p:sldId id="291" r:id="rId15"/>
    <p:sldId id="398" r:id="rId16"/>
    <p:sldId id="426" r:id="rId17"/>
    <p:sldId id="436" r:id="rId18"/>
    <p:sldId id="265" r:id="rId19"/>
    <p:sldId id="259" r:id="rId20"/>
    <p:sldId id="447" r:id="rId21"/>
    <p:sldId id="287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B9B01F-DE73-4351-99B2-2E788AA1AD01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8DA32AE-AD5E-487A-B47F-269A0A624B4E}">
      <dgm:prSet phldrT="[Text]" custT="1"/>
      <dgm:spPr/>
      <dgm:t>
        <a:bodyPr/>
        <a:lstStyle/>
        <a:p>
          <a:r>
            <a:rPr lang="de-DE" sz="2000" b="1" dirty="0">
              <a:solidFill>
                <a:schemeClr val="bg1"/>
              </a:solidFill>
            </a:rPr>
            <a:t>Selbsterkundung</a:t>
          </a:r>
          <a:endParaRPr lang="de-DE" sz="3200" b="1" dirty="0">
            <a:solidFill>
              <a:schemeClr val="bg1"/>
            </a:solidFill>
          </a:endParaRPr>
        </a:p>
      </dgm:t>
    </dgm:pt>
    <dgm:pt modelId="{5739B24A-90ED-4A59-8340-0AB5F2F0B01A}" type="parTrans" cxnId="{9C1A5EEB-A6E3-4B7F-8502-77A18266F005}">
      <dgm:prSet/>
      <dgm:spPr/>
      <dgm:t>
        <a:bodyPr/>
        <a:lstStyle/>
        <a:p>
          <a:endParaRPr lang="de-DE"/>
        </a:p>
      </dgm:t>
    </dgm:pt>
    <dgm:pt modelId="{BA726C24-48CA-4BF4-B6F1-87E423E46E7B}" type="sibTrans" cxnId="{9C1A5EEB-A6E3-4B7F-8502-77A18266F005}">
      <dgm:prSet/>
      <dgm:spPr/>
      <dgm:t>
        <a:bodyPr/>
        <a:lstStyle/>
        <a:p>
          <a:endParaRPr lang="de-DE"/>
        </a:p>
      </dgm:t>
    </dgm:pt>
    <dgm:pt modelId="{CB695F80-309C-4915-9A21-19FF4251E25B}">
      <dgm:prSet phldrT="[Text]" custT="1"/>
      <dgm:spPr/>
      <dgm:t>
        <a:bodyPr/>
        <a:lstStyle/>
        <a:p>
          <a:r>
            <a:rPr lang="de-DE" sz="2000" b="1" dirty="0">
              <a:solidFill>
                <a:schemeClr val="bg1"/>
              </a:solidFill>
            </a:rPr>
            <a:t>Information</a:t>
          </a:r>
        </a:p>
      </dgm:t>
    </dgm:pt>
    <dgm:pt modelId="{280D0526-75F0-42F1-AB70-20762A7809BB}" type="parTrans" cxnId="{D49DB110-C036-4956-B1AE-1BC70971038D}">
      <dgm:prSet/>
      <dgm:spPr/>
      <dgm:t>
        <a:bodyPr/>
        <a:lstStyle/>
        <a:p>
          <a:endParaRPr lang="de-DE"/>
        </a:p>
      </dgm:t>
    </dgm:pt>
    <dgm:pt modelId="{AA46D42A-828E-40F2-9D05-27DDA854DC34}" type="sibTrans" cxnId="{D49DB110-C036-4956-B1AE-1BC70971038D}">
      <dgm:prSet/>
      <dgm:spPr/>
      <dgm:t>
        <a:bodyPr/>
        <a:lstStyle/>
        <a:p>
          <a:endParaRPr lang="de-DE"/>
        </a:p>
      </dgm:t>
    </dgm:pt>
    <dgm:pt modelId="{0AB66BD5-89F1-4735-AE17-2C24EEE1FF23}">
      <dgm:prSet phldrT="[Text]" custT="1"/>
      <dgm:spPr/>
      <dgm:t>
        <a:bodyPr/>
        <a:lstStyle/>
        <a:p>
          <a:r>
            <a:rPr lang="de-DE" sz="2000" b="1" dirty="0">
              <a:solidFill>
                <a:schemeClr val="bg1"/>
              </a:solidFill>
            </a:rPr>
            <a:t>Entscheidung</a:t>
          </a:r>
        </a:p>
      </dgm:t>
    </dgm:pt>
    <dgm:pt modelId="{BBBF46B7-2E77-4B13-A864-B251A78C64AE}" type="parTrans" cxnId="{6024BD06-C2FE-4D21-84D5-61B211278909}">
      <dgm:prSet/>
      <dgm:spPr/>
      <dgm:t>
        <a:bodyPr/>
        <a:lstStyle/>
        <a:p>
          <a:endParaRPr lang="de-DE"/>
        </a:p>
      </dgm:t>
    </dgm:pt>
    <dgm:pt modelId="{3FCC1C71-42A2-4BEA-A346-D1AEC333FE51}" type="sibTrans" cxnId="{6024BD06-C2FE-4D21-84D5-61B211278909}">
      <dgm:prSet/>
      <dgm:spPr/>
      <dgm:t>
        <a:bodyPr/>
        <a:lstStyle/>
        <a:p>
          <a:endParaRPr lang="de-DE"/>
        </a:p>
      </dgm:t>
    </dgm:pt>
    <dgm:pt modelId="{D1FBD5BD-A32B-42EB-8412-317A40890512}">
      <dgm:prSet phldrT="[Text]" custT="1"/>
      <dgm:spPr/>
      <dgm:t>
        <a:bodyPr/>
        <a:lstStyle/>
        <a:p>
          <a:r>
            <a:rPr lang="de-DE" sz="2000" b="1" dirty="0">
              <a:solidFill>
                <a:schemeClr val="bg1"/>
              </a:solidFill>
            </a:rPr>
            <a:t>Realisierung</a:t>
          </a:r>
        </a:p>
      </dgm:t>
    </dgm:pt>
    <dgm:pt modelId="{470EA171-EA6F-45A8-9BF6-68AFF38D8702}" type="parTrans" cxnId="{F3E45610-DC5F-4E9E-9CCC-537BAA9E9CB1}">
      <dgm:prSet/>
      <dgm:spPr/>
      <dgm:t>
        <a:bodyPr/>
        <a:lstStyle/>
        <a:p>
          <a:endParaRPr lang="de-DE"/>
        </a:p>
      </dgm:t>
    </dgm:pt>
    <dgm:pt modelId="{794F1AF5-78CC-45AC-AC7A-AAEE243680FD}" type="sibTrans" cxnId="{F3E45610-DC5F-4E9E-9CCC-537BAA9E9CB1}">
      <dgm:prSet/>
      <dgm:spPr/>
      <dgm:t>
        <a:bodyPr/>
        <a:lstStyle/>
        <a:p>
          <a:endParaRPr lang="de-DE"/>
        </a:p>
      </dgm:t>
    </dgm:pt>
    <dgm:pt modelId="{0B716FB7-6877-40B3-B463-AC5CB787A66F}" type="pres">
      <dgm:prSet presAssocID="{70B9B01F-DE73-4351-99B2-2E788AA1AD01}" presName="rootnode" presStyleCnt="0">
        <dgm:presLayoutVars>
          <dgm:chMax/>
          <dgm:chPref/>
          <dgm:dir/>
          <dgm:animLvl val="lvl"/>
        </dgm:presLayoutVars>
      </dgm:prSet>
      <dgm:spPr/>
    </dgm:pt>
    <dgm:pt modelId="{7EA4EBE2-063B-4318-B3A8-20200FE9A986}" type="pres">
      <dgm:prSet presAssocID="{38DA32AE-AD5E-487A-B47F-269A0A624B4E}" presName="composite" presStyleCnt="0"/>
      <dgm:spPr/>
    </dgm:pt>
    <dgm:pt modelId="{94AFA8A5-CFCA-4D78-968A-C0202C6C3368}" type="pres">
      <dgm:prSet presAssocID="{38DA32AE-AD5E-487A-B47F-269A0A624B4E}" presName="LShape" presStyleLbl="alignNode1" presStyleIdx="0" presStyleCnt="7" custScaleY="113356" custLinFactNeighborX="6247" custLinFactNeighborY="28381"/>
      <dgm:spPr/>
    </dgm:pt>
    <dgm:pt modelId="{4169ED16-8FF1-41BD-86F9-D5EAF1868D0D}" type="pres">
      <dgm:prSet presAssocID="{38DA32AE-AD5E-487A-B47F-269A0A624B4E}" presName="ParentText" presStyleLbl="revTx" presStyleIdx="0" presStyleCnt="4" custScaleX="98673" custScaleY="21535" custLinFactNeighborX="4620" custLinFactNeighborY="-39710">
        <dgm:presLayoutVars>
          <dgm:chMax val="0"/>
          <dgm:chPref val="0"/>
          <dgm:bulletEnabled val="1"/>
        </dgm:presLayoutVars>
      </dgm:prSet>
      <dgm:spPr/>
    </dgm:pt>
    <dgm:pt modelId="{3E256FED-1BD5-4693-8854-C5F0EE4B057D}" type="pres">
      <dgm:prSet presAssocID="{38DA32AE-AD5E-487A-B47F-269A0A624B4E}" presName="Triangle" presStyleLbl="alignNode1" presStyleIdx="1" presStyleCnt="7" custLinFactY="12985" custLinFactNeighborX="30075" custLinFactNeighborY="100000"/>
      <dgm:spPr/>
    </dgm:pt>
    <dgm:pt modelId="{434EDCB0-7BE0-4868-ADEB-47B4F9BD73DB}" type="pres">
      <dgm:prSet presAssocID="{BA726C24-48CA-4BF4-B6F1-87E423E46E7B}" presName="sibTrans" presStyleCnt="0"/>
      <dgm:spPr/>
    </dgm:pt>
    <dgm:pt modelId="{0DE96DE9-31DA-41BF-9340-F044A2ABFB33}" type="pres">
      <dgm:prSet presAssocID="{BA726C24-48CA-4BF4-B6F1-87E423E46E7B}" presName="space" presStyleCnt="0"/>
      <dgm:spPr/>
    </dgm:pt>
    <dgm:pt modelId="{3F661851-C389-40CD-8CF6-8D83D0E2697E}" type="pres">
      <dgm:prSet presAssocID="{CB695F80-309C-4915-9A21-19FF4251E25B}" presName="composite" presStyleCnt="0"/>
      <dgm:spPr/>
    </dgm:pt>
    <dgm:pt modelId="{FBD98B7A-4AF3-4D1A-98CA-458931CABF1D}" type="pres">
      <dgm:prSet presAssocID="{CB695F80-309C-4915-9A21-19FF4251E25B}" presName="LShape" presStyleLbl="alignNode1" presStyleIdx="2" presStyleCnt="7" custScaleY="127525"/>
      <dgm:spPr/>
    </dgm:pt>
    <dgm:pt modelId="{9A253A4D-FE07-49B4-A8DB-EFC758C1C008}" type="pres">
      <dgm:prSet presAssocID="{CB695F80-309C-4915-9A21-19FF4251E25B}" presName="ParentText" presStyleLbl="revTx" presStyleIdx="1" presStyleCnt="4" custScaleY="16913" custLinFactNeighborX="3830" custLinFactNeighborY="-66037">
        <dgm:presLayoutVars>
          <dgm:chMax val="0"/>
          <dgm:chPref val="0"/>
          <dgm:bulletEnabled val="1"/>
        </dgm:presLayoutVars>
      </dgm:prSet>
      <dgm:spPr/>
    </dgm:pt>
    <dgm:pt modelId="{EBD0AD16-853D-4A57-9D0C-FEA7D0DE4188}" type="pres">
      <dgm:prSet presAssocID="{CB695F80-309C-4915-9A21-19FF4251E25B}" presName="Triangle" presStyleLbl="alignNode1" presStyleIdx="3" presStyleCnt="7" custLinFactNeighborX="-11079" custLinFactNeighborY="-12035"/>
      <dgm:spPr/>
    </dgm:pt>
    <dgm:pt modelId="{496EE301-7996-4B3F-B58A-8E9D606CB1C8}" type="pres">
      <dgm:prSet presAssocID="{AA46D42A-828E-40F2-9D05-27DDA854DC34}" presName="sibTrans" presStyleCnt="0"/>
      <dgm:spPr/>
    </dgm:pt>
    <dgm:pt modelId="{6EBBD99B-62F1-44C1-B4CE-16B78F5DDD63}" type="pres">
      <dgm:prSet presAssocID="{AA46D42A-828E-40F2-9D05-27DDA854DC34}" presName="space" presStyleCnt="0"/>
      <dgm:spPr/>
    </dgm:pt>
    <dgm:pt modelId="{14B54D7C-B5AC-470C-8EB2-7EF14BF71A9A}" type="pres">
      <dgm:prSet presAssocID="{0AB66BD5-89F1-4735-AE17-2C24EEE1FF23}" presName="composite" presStyleCnt="0"/>
      <dgm:spPr/>
    </dgm:pt>
    <dgm:pt modelId="{7F267FF9-68A0-4738-8488-B8AD2BDCB61C}" type="pres">
      <dgm:prSet presAssocID="{0AB66BD5-89F1-4735-AE17-2C24EEE1FF23}" presName="LShape" presStyleLbl="alignNode1" presStyleIdx="4" presStyleCnt="7" custScaleY="124733" custLinFactNeighborX="-3883" custLinFactNeighborY="-42018"/>
      <dgm:spPr/>
    </dgm:pt>
    <dgm:pt modelId="{516225F2-4CA6-4A8E-A656-399E6D24C918}" type="pres">
      <dgm:prSet presAssocID="{0AB66BD5-89F1-4735-AE17-2C24EEE1FF23}" presName="ParentText" presStyleLbl="revTx" presStyleIdx="2" presStyleCnt="4" custScaleY="21641" custLinFactNeighborX="2940" custLinFactNeighborY="-92636">
        <dgm:presLayoutVars>
          <dgm:chMax val="0"/>
          <dgm:chPref val="0"/>
          <dgm:bulletEnabled val="1"/>
        </dgm:presLayoutVars>
      </dgm:prSet>
      <dgm:spPr/>
    </dgm:pt>
    <dgm:pt modelId="{94F905B0-A39F-496C-8D03-EAF9D35B0BDD}" type="pres">
      <dgm:prSet presAssocID="{0AB66BD5-89F1-4735-AE17-2C24EEE1FF23}" presName="Triangle" presStyleLbl="alignNode1" presStyleIdx="5" presStyleCnt="7" custLinFactY="-62208" custLinFactNeighborX="-31653" custLinFactNeighborY="-100000"/>
      <dgm:spPr/>
    </dgm:pt>
    <dgm:pt modelId="{032B39A7-E18C-4C5E-80EC-6EC8B9CFC5AD}" type="pres">
      <dgm:prSet presAssocID="{3FCC1C71-42A2-4BEA-A346-D1AEC333FE51}" presName="sibTrans" presStyleCnt="0"/>
      <dgm:spPr/>
    </dgm:pt>
    <dgm:pt modelId="{9DF5EA99-1BCF-4FF9-8B8D-734C5ED12C11}" type="pres">
      <dgm:prSet presAssocID="{3FCC1C71-42A2-4BEA-A346-D1AEC333FE51}" presName="space" presStyleCnt="0"/>
      <dgm:spPr/>
    </dgm:pt>
    <dgm:pt modelId="{FD1826AF-70DA-4DD4-B9F0-494F0C12B69A}" type="pres">
      <dgm:prSet presAssocID="{D1FBD5BD-A32B-42EB-8412-317A40890512}" presName="composite" presStyleCnt="0"/>
      <dgm:spPr/>
    </dgm:pt>
    <dgm:pt modelId="{FD3146E4-54CB-4AFB-9DA6-809494B92E7B}" type="pres">
      <dgm:prSet presAssocID="{D1FBD5BD-A32B-42EB-8412-317A40890512}" presName="LShape" presStyleLbl="alignNode1" presStyleIdx="6" presStyleCnt="7" custScaleY="127343" custLinFactNeighborX="-11265" custLinFactNeighborY="-89238"/>
      <dgm:spPr/>
    </dgm:pt>
    <dgm:pt modelId="{D5712146-6335-453E-8896-62A195BF6E6E}" type="pres">
      <dgm:prSet presAssocID="{D1FBD5BD-A32B-42EB-8412-317A40890512}" presName="ParentText" presStyleLbl="revTx" presStyleIdx="3" presStyleCnt="4" custScaleY="14392" custLinFactY="-33185" custLinFactNeighborX="-8984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6024BD06-C2FE-4D21-84D5-61B211278909}" srcId="{70B9B01F-DE73-4351-99B2-2E788AA1AD01}" destId="{0AB66BD5-89F1-4735-AE17-2C24EEE1FF23}" srcOrd="2" destOrd="0" parTransId="{BBBF46B7-2E77-4B13-A864-B251A78C64AE}" sibTransId="{3FCC1C71-42A2-4BEA-A346-D1AEC333FE51}"/>
    <dgm:cxn modelId="{F3E45610-DC5F-4E9E-9CCC-537BAA9E9CB1}" srcId="{70B9B01F-DE73-4351-99B2-2E788AA1AD01}" destId="{D1FBD5BD-A32B-42EB-8412-317A40890512}" srcOrd="3" destOrd="0" parTransId="{470EA171-EA6F-45A8-9BF6-68AFF38D8702}" sibTransId="{794F1AF5-78CC-45AC-AC7A-AAEE243680FD}"/>
    <dgm:cxn modelId="{D49DB110-C036-4956-B1AE-1BC70971038D}" srcId="{70B9B01F-DE73-4351-99B2-2E788AA1AD01}" destId="{CB695F80-309C-4915-9A21-19FF4251E25B}" srcOrd="1" destOrd="0" parTransId="{280D0526-75F0-42F1-AB70-20762A7809BB}" sibTransId="{AA46D42A-828E-40F2-9D05-27DDA854DC34}"/>
    <dgm:cxn modelId="{C0C6B922-3B8B-45AA-8E41-3954CA4E24DF}" type="presOf" srcId="{0AB66BD5-89F1-4735-AE17-2C24EEE1FF23}" destId="{516225F2-4CA6-4A8E-A656-399E6D24C918}" srcOrd="0" destOrd="0" presId="urn:microsoft.com/office/officeart/2009/3/layout/StepUpProcess"/>
    <dgm:cxn modelId="{393B0350-9645-46DE-8F42-1C7F3EDAB2F3}" type="presOf" srcId="{70B9B01F-DE73-4351-99B2-2E788AA1AD01}" destId="{0B716FB7-6877-40B3-B463-AC5CB787A66F}" srcOrd="0" destOrd="0" presId="urn:microsoft.com/office/officeart/2009/3/layout/StepUpProcess"/>
    <dgm:cxn modelId="{9848067F-0A32-4254-BC14-FEE9263443DD}" type="presOf" srcId="{D1FBD5BD-A32B-42EB-8412-317A40890512}" destId="{D5712146-6335-453E-8896-62A195BF6E6E}" srcOrd="0" destOrd="0" presId="urn:microsoft.com/office/officeart/2009/3/layout/StepUpProcess"/>
    <dgm:cxn modelId="{ECDAA088-3A05-47CF-9BC2-B100A0462E1E}" type="presOf" srcId="{38DA32AE-AD5E-487A-B47F-269A0A624B4E}" destId="{4169ED16-8FF1-41BD-86F9-D5EAF1868D0D}" srcOrd="0" destOrd="0" presId="urn:microsoft.com/office/officeart/2009/3/layout/StepUpProcess"/>
    <dgm:cxn modelId="{8C930BDB-CE6B-4900-B208-BF2F87B96024}" type="presOf" srcId="{CB695F80-309C-4915-9A21-19FF4251E25B}" destId="{9A253A4D-FE07-49B4-A8DB-EFC758C1C008}" srcOrd="0" destOrd="0" presId="urn:microsoft.com/office/officeart/2009/3/layout/StepUpProcess"/>
    <dgm:cxn modelId="{9C1A5EEB-A6E3-4B7F-8502-77A18266F005}" srcId="{70B9B01F-DE73-4351-99B2-2E788AA1AD01}" destId="{38DA32AE-AD5E-487A-B47F-269A0A624B4E}" srcOrd="0" destOrd="0" parTransId="{5739B24A-90ED-4A59-8340-0AB5F2F0B01A}" sibTransId="{BA726C24-48CA-4BF4-B6F1-87E423E46E7B}"/>
    <dgm:cxn modelId="{17B4AD43-6C20-4048-9E00-927EEDDE76A3}" type="presParOf" srcId="{0B716FB7-6877-40B3-B463-AC5CB787A66F}" destId="{7EA4EBE2-063B-4318-B3A8-20200FE9A986}" srcOrd="0" destOrd="0" presId="urn:microsoft.com/office/officeart/2009/3/layout/StepUpProcess"/>
    <dgm:cxn modelId="{75A59743-018A-4710-BBE3-1427C70BDA54}" type="presParOf" srcId="{7EA4EBE2-063B-4318-B3A8-20200FE9A986}" destId="{94AFA8A5-CFCA-4D78-968A-C0202C6C3368}" srcOrd="0" destOrd="0" presId="urn:microsoft.com/office/officeart/2009/3/layout/StepUpProcess"/>
    <dgm:cxn modelId="{AE5576B5-AAC2-42AE-9FBC-32EF6FB1A65A}" type="presParOf" srcId="{7EA4EBE2-063B-4318-B3A8-20200FE9A986}" destId="{4169ED16-8FF1-41BD-86F9-D5EAF1868D0D}" srcOrd="1" destOrd="0" presId="urn:microsoft.com/office/officeart/2009/3/layout/StepUpProcess"/>
    <dgm:cxn modelId="{46059DA8-84C0-4CD2-9904-E647DAED5DCD}" type="presParOf" srcId="{7EA4EBE2-063B-4318-B3A8-20200FE9A986}" destId="{3E256FED-1BD5-4693-8854-C5F0EE4B057D}" srcOrd="2" destOrd="0" presId="urn:microsoft.com/office/officeart/2009/3/layout/StepUpProcess"/>
    <dgm:cxn modelId="{6386D493-8A05-4D62-8C28-83C5CFEE2291}" type="presParOf" srcId="{0B716FB7-6877-40B3-B463-AC5CB787A66F}" destId="{434EDCB0-7BE0-4868-ADEB-47B4F9BD73DB}" srcOrd="1" destOrd="0" presId="urn:microsoft.com/office/officeart/2009/3/layout/StepUpProcess"/>
    <dgm:cxn modelId="{953302FA-C208-462C-BBC2-1BD0D4A7C5AE}" type="presParOf" srcId="{434EDCB0-7BE0-4868-ADEB-47B4F9BD73DB}" destId="{0DE96DE9-31DA-41BF-9340-F044A2ABFB33}" srcOrd="0" destOrd="0" presId="urn:microsoft.com/office/officeart/2009/3/layout/StepUpProcess"/>
    <dgm:cxn modelId="{1BD8BE1E-8C2A-46E7-8161-6598D5CB600C}" type="presParOf" srcId="{0B716FB7-6877-40B3-B463-AC5CB787A66F}" destId="{3F661851-C389-40CD-8CF6-8D83D0E2697E}" srcOrd="2" destOrd="0" presId="urn:microsoft.com/office/officeart/2009/3/layout/StepUpProcess"/>
    <dgm:cxn modelId="{01C59B3B-2991-4336-A8D2-AAF376E2CC27}" type="presParOf" srcId="{3F661851-C389-40CD-8CF6-8D83D0E2697E}" destId="{FBD98B7A-4AF3-4D1A-98CA-458931CABF1D}" srcOrd="0" destOrd="0" presId="urn:microsoft.com/office/officeart/2009/3/layout/StepUpProcess"/>
    <dgm:cxn modelId="{986EBBB8-301F-4D7D-BF13-FBF108F40521}" type="presParOf" srcId="{3F661851-C389-40CD-8CF6-8D83D0E2697E}" destId="{9A253A4D-FE07-49B4-A8DB-EFC758C1C008}" srcOrd="1" destOrd="0" presId="urn:microsoft.com/office/officeart/2009/3/layout/StepUpProcess"/>
    <dgm:cxn modelId="{FF26D021-DBEF-4330-B70A-207C37312571}" type="presParOf" srcId="{3F661851-C389-40CD-8CF6-8D83D0E2697E}" destId="{EBD0AD16-853D-4A57-9D0C-FEA7D0DE4188}" srcOrd="2" destOrd="0" presId="urn:microsoft.com/office/officeart/2009/3/layout/StepUpProcess"/>
    <dgm:cxn modelId="{D2C97C7A-8DDE-40C1-9993-119CAC6E8845}" type="presParOf" srcId="{0B716FB7-6877-40B3-B463-AC5CB787A66F}" destId="{496EE301-7996-4B3F-B58A-8E9D606CB1C8}" srcOrd="3" destOrd="0" presId="urn:microsoft.com/office/officeart/2009/3/layout/StepUpProcess"/>
    <dgm:cxn modelId="{93EBAB2E-BFBB-44A8-A983-315CE0DD32F7}" type="presParOf" srcId="{496EE301-7996-4B3F-B58A-8E9D606CB1C8}" destId="{6EBBD99B-62F1-44C1-B4CE-16B78F5DDD63}" srcOrd="0" destOrd="0" presId="urn:microsoft.com/office/officeart/2009/3/layout/StepUpProcess"/>
    <dgm:cxn modelId="{0146E70E-35DF-48AC-A1B1-EF7FF1B31000}" type="presParOf" srcId="{0B716FB7-6877-40B3-B463-AC5CB787A66F}" destId="{14B54D7C-B5AC-470C-8EB2-7EF14BF71A9A}" srcOrd="4" destOrd="0" presId="urn:microsoft.com/office/officeart/2009/3/layout/StepUpProcess"/>
    <dgm:cxn modelId="{6B0B7FA4-E561-4D30-AECF-4EDA83039CC5}" type="presParOf" srcId="{14B54D7C-B5AC-470C-8EB2-7EF14BF71A9A}" destId="{7F267FF9-68A0-4738-8488-B8AD2BDCB61C}" srcOrd="0" destOrd="0" presId="urn:microsoft.com/office/officeart/2009/3/layout/StepUpProcess"/>
    <dgm:cxn modelId="{99AD23B1-353A-44F9-811E-96B09EC10A59}" type="presParOf" srcId="{14B54D7C-B5AC-470C-8EB2-7EF14BF71A9A}" destId="{516225F2-4CA6-4A8E-A656-399E6D24C918}" srcOrd="1" destOrd="0" presId="urn:microsoft.com/office/officeart/2009/3/layout/StepUpProcess"/>
    <dgm:cxn modelId="{A7694FEC-2943-4B39-80E6-E4DC2F4C99F3}" type="presParOf" srcId="{14B54D7C-B5AC-470C-8EB2-7EF14BF71A9A}" destId="{94F905B0-A39F-496C-8D03-EAF9D35B0BDD}" srcOrd="2" destOrd="0" presId="urn:microsoft.com/office/officeart/2009/3/layout/StepUpProcess"/>
    <dgm:cxn modelId="{7CA74AB1-F9AC-4F52-B748-1BB9EAF9E602}" type="presParOf" srcId="{0B716FB7-6877-40B3-B463-AC5CB787A66F}" destId="{032B39A7-E18C-4C5E-80EC-6EC8B9CFC5AD}" srcOrd="5" destOrd="0" presId="urn:microsoft.com/office/officeart/2009/3/layout/StepUpProcess"/>
    <dgm:cxn modelId="{AFAE6804-827A-4E39-BEC8-161C1C0CB99A}" type="presParOf" srcId="{032B39A7-E18C-4C5E-80EC-6EC8B9CFC5AD}" destId="{9DF5EA99-1BCF-4FF9-8B8D-734C5ED12C11}" srcOrd="0" destOrd="0" presId="urn:microsoft.com/office/officeart/2009/3/layout/StepUpProcess"/>
    <dgm:cxn modelId="{D8C1E466-7284-4D9A-B8CE-3E4984EFE55B}" type="presParOf" srcId="{0B716FB7-6877-40B3-B463-AC5CB787A66F}" destId="{FD1826AF-70DA-4DD4-B9F0-494F0C12B69A}" srcOrd="6" destOrd="0" presId="urn:microsoft.com/office/officeart/2009/3/layout/StepUpProcess"/>
    <dgm:cxn modelId="{4BDCD3A9-98E0-41EB-82CE-F3159469A02D}" type="presParOf" srcId="{FD1826AF-70DA-4DD4-B9F0-494F0C12B69A}" destId="{FD3146E4-54CB-4AFB-9DA6-809494B92E7B}" srcOrd="0" destOrd="0" presId="urn:microsoft.com/office/officeart/2009/3/layout/StepUpProcess"/>
    <dgm:cxn modelId="{343A8FB8-8E7E-4EEB-81A4-880226DD65FF}" type="presParOf" srcId="{FD1826AF-70DA-4DD4-B9F0-494F0C12B69A}" destId="{D5712146-6335-453E-8896-62A195BF6E6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AFA8A5-CFCA-4D78-968A-C0202C6C3368}">
      <dsp:nvSpPr>
        <dsp:cNvPr id="0" name=""/>
        <dsp:cNvSpPr/>
      </dsp:nvSpPr>
      <dsp:spPr>
        <a:xfrm rot="5400000">
          <a:off x="567167" y="2315439"/>
          <a:ext cx="1730471" cy="254019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9ED16-8FF1-41BD-86F9-D5EAF1868D0D}">
      <dsp:nvSpPr>
        <dsp:cNvPr id="0" name=""/>
        <dsp:cNvSpPr/>
      </dsp:nvSpPr>
      <dsp:spPr>
        <a:xfrm>
          <a:off x="376768" y="2631553"/>
          <a:ext cx="2262871" cy="432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bg1"/>
              </a:solidFill>
            </a:rPr>
            <a:t>Selbsterkundung</a:t>
          </a:r>
          <a:endParaRPr lang="de-DE" sz="3200" b="1" kern="1200" dirty="0">
            <a:solidFill>
              <a:schemeClr val="bg1"/>
            </a:solidFill>
          </a:endParaRPr>
        </a:p>
      </dsp:txBody>
      <dsp:txXfrm>
        <a:off x="376768" y="2631553"/>
        <a:ext cx="2262871" cy="432899"/>
      </dsp:txXfrm>
    </dsp:sp>
    <dsp:sp modelId="{3E256FED-1BD5-4693-8854-C5F0EE4B057D}">
      <dsp:nvSpPr>
        <dsp:cNvPr id="0" name=""/>
        <dsp:cNvSpPr/>
      </dsp:nvSpPr>
      <dsp:spPr>
        <a:xfrm>
          <a:off x="2246341" y="2184053"/>
          <a:ext cx="432698" cy="43269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D98B7A-4AF3-4D1A-98CA-458931CABF1D}">
      <dsp:nvSpPr>
        <dsp:cNvPr id="0" name=""/>
        <dsp:cNvSpPr/>
      </dsp:nvSpPr>
      <dsp:spPr>
        <a:xfrm rot="5400000">
          <a:off x="3107782" y="1713176"/>
          <a:ext cx="1946772" cy="254019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53A4D-FE07-49B4-A8DB-EFC758C1C008}">
      <dsp:nvSpPr>
        <dsp:cNvPr id="0" name=""/>
        <dsp:cNvSpPr/>
      </dsp:nvSpPr>
      <dsp:spPr>
        <a:xfrm>
          <a:off x="3150887" y="1979775"/>
          <a:ext cx="2293303" cy="33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bg1"/>
              </a:solidFill>
            </a:rPr>
            <a:t>Information</a:t>
          </a:r>
        </a:p>
      </dsp:txBody>
      <dsp:txXfrm>
        <a:off x="3150887" y="1979775"/>
        <a:ext cx="2293303" cy="339987"/>
      </dsp:txXfrm>
    </dsp:sp>
    <dsp:sp modelId="{EBD0AD16-853D-4A57-9D0C-FEA7D0DE4188}">
      <dsp:nvSpPr>
        <dsp:cNvPr id="0" name=""/>
        <dsp:cNvSpPr/>
      </dsp:nvSpPr>
      <dsp:spPr>
        <a:xfrm>
          <a:off x="4875720" y="1474088"/>
          <a:ext cx="432698" cy="43269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67FF9-68A0-4738-8488-B8AD2BDCB61C}">
      <dsp:nvSpPr>
        <dsp:cNvPr id="0" name=""/>
        <dsp:cNvSpPr/>
      </dsp:nvSpPr>
      <dsp:spPr>
        <a:xfrm rot="5400000">
          <a:off x="5837909" y="924043"/>
          <a:ext cx="1904150" cy="254019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225F2-4CA6-4A8E-A656-399E6D24C918}">
      <dsp:nvSpPr>
        <dsp:cNvPr id="0" name=""/>
        <dsp:cNvSpPr/>
      </dsp:nvSpPr>
      <dsp:spPr>
        <a:xfrm>
          <a:off x="5937928" y="1249863"/>
          <a:ext cx="2293303" cy="435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bg1"/>
              </a:solidFill>
            </a:rPr>
            <a:t>Entscheidung</a:t>
          </a:r>
        </a:p>
      </dsp:txBody>
      <dsp:txXfrm>
        <a:off x="5937928" y="1249863"/>
        <a:ext cx="2293303" cy="435030"/>
      </dsp:txXfrm>
    </dsp:sp>
    <dsp:sp modelId="{94F905B0-A39F-496C-8D03-EAF9D35B0BDD}">
      <dsp:nvSpPr>
        <dsp:cNvPr id="0" name=""/>
        <dsp:cNvSpPr/>
      </dsp:nvSpPr>
      <dsp:spPr>
        <a:xfrm>
          <a:off x="7594148" y="676598"/>
          <a:ext cx="432698" cy="43269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146E4-54CB-4AFB-9DA6-809494B92E7B}">
      <dsp:nvSpPr>
        <dsp:cNvPr id="0" name=""/>
        <dsp:cNvSpPr/>
      </dsp:nvSpPr>
      <dsp:spPr>
        <a:xfrm rot="5400000">
          <a:off x="8437922" y="35576"/>
          <a:ext cx="1943994" cy="254019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2146-6335-453E-8896-62A195BF6E6E}">
      <dsp:nvSpPr>
        <dsp:cNvPr id="0" name=""/>
        <dsp:cNvSpPr/>
      </dsp:nvSpPr>
      <dsp:spPr>
        <a:xfrm>
          <a:off x="8471927" y="339986"/>
          <a:ext cx="2293303" cy="289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bg1"/>
              </a:solidFill>
            </a:rPr>
            <a:t>Realisierung</a:t>
          </a:r>
        </a:p>
      </dsp:txBody>
      <dsp:txXfrm>
        <a:off x="8471927" y="339986"/>
        <a:ext cx="2293303" cy="28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ED6AB-6A29-42E7-8977-01055ED984A5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4B671-96A3-4FF3-BFBB-51ECCF4989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801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bi.unicum.de/abitur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bi.unicum.de/abi-und-dann/ins-ausland/wie-viele-fremdsprachen-lernen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CFFDD-70F1-45FB-A4BA-81BC635DAB07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988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Berufsbildungsbericht 2022 </a:t>
            </a:r>
            <a:r>
              <a:rPr lang="de-DE" dirty="0" err="1"/>
              <a:t>bibb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149F0-327F-4C26-9CE6-1E2E8A201C4A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2507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lIns="88194" tIns="44097" rIns="88194" bIns="44097"/>
          <a:lstStyle/>
          <a:p>
            <a:r>
              <a:rPr lang="de-DE" dirty="0"/>
              <a:t>Ziele und Werte</a:t>
            </a:r>
          </a:p>
          <a:p>
            <a:r>
              <a:rPr lang="de-DE" dirty="0"/>
              <a:t>Praxis = PRAKTIKA!</a:t>
            </a:r>
            <a:r>
              <a:rPr lang="de-DE" baseline="0" dirty="0"/>
              <a:t> Und Austausch mit Praktikern!! Betriebsbesuche! Kontakte</a:t>
            </a:r>
          </a:p>
          <a:p>
            <a:pPr defTabSz="881939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Unterstützung durch Eltern, Freunde, Berater, Bekannte, …</a:t>
            </a:r>
          </a:p>
          <a:p>
            <a:pPr defTabSz="881939" fontAlgn="base">
              <a:spcBef>
                <a:spcPct val="30000"/>
              </a:spcBef>
              <a:spcAft>
                <a:spcPct val="0"/>
              </a:spcAft>
              <a:defRPr/>
            </a:pPr>
            <a:endParaRPr lang="de-DE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881939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Berufswahlentscheidung ist abhängig von:</a:t>
            </a:r>
          </a:p>
          <a:p>
            <a:pPr defTabSz="881939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Persönlichen Kriterien: </a:t>
            </a:r>
            <a:r>
              <a:rPr lang="de-DE" b="0" dirty="0">
                <a:solidFill>
                  <a:srgbClr val="000000"/>
                </a:solidFill>
                <a:latin typeface="Arial" panose="020B0604020202020204" pitchFamily="34" charset="0"/>
              </a:rPr>
              <a:t>Was will ich? Was kann ich? Was interessiert mich? Wo liegen meine Stärken</a:t>
            </a:r>
            <a:r>
              <a:rPr lang="de-DE" b="0" baseline="0" dirty="0">
                <a:solidFill>
                  <a:srgbClr val="000000"/>
                </a:solidFill>
                <a:latin typeface="Arial" panose="020B0604020202020204" pitchFamily="34" charset="0"/>
              </a:rPr>
              <a:t> und Schwächen?</a:t>
            </a:r>
          </a:p>
          <a:p>
            <a:pPr defTabSz="881939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b="1" baseline="0" dirty="0">
                <a:solidFill>
                  <a:srgbClr val="000000"/>
                </a:solidFill>
                <a:latin typeface="Arial" panose="020B0604020202020204" pitchFamily="34" charset="0"/>
              </a:rPr>
              <a:t>Objektiven Kriterien: </a:t>
            </a:r>
            <a:r>
              <a:rPr lang="de-DE" b="0" baseline="0" dirty="0">
                <a:solidFill>
                  <a:srgbClr val="000000"/>
                </a:solidFill>
                <a:latin typeface="Arial" panose="020B0604020202020204" pitchFamily="34" charset="0"/>
              </a:rPr>
              <a:t>Studium (Uni, FH, Studiengänge, Studienort), Ausbildung (Betrieb, Schule), Dauer, Finanzierung, Weiterbildung</a:t>
            </a:r>
            <a:endParaRPr lang="de-DE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/>
          <a:lstStyle/>
          <a:p>
            <a:fld id="{9B01A3C9-0BCF-401E-AB78-2159E2565C1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806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000" b="1" dirty="0">
                <a:latin typeface="Arial" charset="0"/>
              </a:rPr>
              <a:t>Wie bekomme ich die Fachgebundene Hochschulreife?</a:t>
            </a:r>
          </a:p>
          <a:p>
            <a:r>
              <a:rPr lang="de-DE" sz="1000" dirty="0">
                <a:latin typeface="Arial" charset="0"/>
              </a:rPr>
              <a:t>Die Fachgebundene Hochschulreife kannst du an einem</a:t>
            </a:r>
            <a:r>
              <a:rPr lang="de-DE" sz="1000" b="1" dirty="0">
                <a:latin typeface="Arial" charset="0"/>
              </a:rPr>
              <a:t> Beruflichen Gymnasium</a:t>
            </a:r>
            <a:r>
              <a:rPr lang="de-DE" sz="1000" dirty="0">
                <a:latin typeface="Arial" charset="0"/>
              </a:rPr>
              <a:t> </a:t>
            </a:r>
            <a:r>
              <a:rPr lang="de-DE" sz="1000" b="1" dirty="0">
                <a:latin typeface="Arial" charset="0"/>
              </a:rPr>
              <a:t>oder einem Fachgymnasium</a:t>
            </a:r>
            <a:r>
              <a:rPr lang="de-DE" sz="1000" dirty="0">
                <a:latin typeface="Arial" charset="0"/>
              </a:rPr>
              <a:t> (z.B. Technisches oder Wirtschaftsgymnasium) erwerben. Während für die Allgemeine Hochschulreife (</a:t>
            </a:r>
            <a:r>
              <a:rPr lang="de-DE" sz="1000" b="1" dirty="0">
                <a:latin typeface="Arial" charset="0"/>
                <a:hlinkClick r:id="rId3"/>
              </a:rPr>
              <a:t>Abitur</a:t>
            </a:r>
            <a:r>
              <a:rPr lang="de-DE" sz="1000" dirty="0">
                <a:latin typeface="Arial" charset="0"/>
              </a:rPr>
              <a:t>) der Erwerb von zwei </a:t>
            </a:r>
            <a:r>
              <a:rPr lang="de-DE" sz="1000" b="1" dirty="0">
                <a:latin typeface="Arial" charset="0"/>
                <a:hlinkClick r:id="rId4"/>
              </a:rPr>
              <a:t>Fremdsprachen</a:t>
            </a:r>
            <a:r>
              <a:rPr lang="de-DE" sz="1000" dirty="0">
                <a:latin typeface="Arial" charset="0"/>
              </a:rPr>
              <a:t> nötig ist, reicht für die Fachgebundene Hochschulreife meist eine Fremdsprache aus. </a:t>
            </a:r>
          </a:p>
          <a:p>
            <a:r>
              <a:rPr lang="de-DE" sz="1000" dirty="0">
                <a:latin typeface="Arial" charset="0"/>
              </a:rPr>
              <a:t>https://abi.unicum.de/abi-und-dann/studium/fachhochschulreife-fachgebundene-hochschulreife-und-fachabi </a:t>
            </a:r>
          </a:p>
          <a:p>
            <a:endParaRPr lang="de-DE" sz="1200" dirty="0">
              <a:latin typeface="Arial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1A3C9-0BCF-401E-AB78-2159E2565C1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15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Fachhochschule des Mittelstandes, Fachhochschule der Wirtschaft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149F0-327F-4C26-9CE6-1E2E8A201C4A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569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Humanmedizin, Pharmazie, Tiermedizin und Zahnmedizin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149F0-327F-4C26-9CE6-1E2E8A201C4A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876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z="1500" dirty="0"/>
              <a:t>doppelt qualifizierende Erstausbildung</a:t>
            </a:r>
          </a:p>
          <a:p>
            <a:pPr lvl="0"/>
            <a:r>
              <a:rPr lang="de-DE" sz="1500" dirty="0"/>
              <a:t>Enthält- Merkmale einer Dualen Berufsausbildung und eines Dualen Studiums</a:t>
            </a:r>
          </a:p>
          <a:p>
            <a:endParaRPr lang="de-DE" dirty="0"/>
          </a:p>
          <a:p>
            <a:r>
              <a:rPr lang="de-DE" dirty="0"/>
              <a:t>Schulisch:</a:t>
            </a:r>
          </a:p>
          <a:p>
            <a:pPr defTabSz="1054005">
              <a:defRPr/>
            </a:pPr>
            <a:r>
              <a:rPr lang="de-DE" sz="1500" dirty="0"/>
              <a:t>Physiotherapeut/in, medizinisch-technische/r Assistent/in,</a:t>
            </a:r>
            <a:br>
              <a:rPr lang="de-DE" sz="1500" dirty="0"/>
            </a:br>
            <a:r>
              <a:rPr lang="de-DE" sz="1500" dirty="0"/>
              <a:t>Erzieher/in,</a:t>
            </a:r>
            <a:br>
              <a:rPr lang="de-DE" sz="1500" dirty="0"/>
            </a:br>
            <a:r>
              <a:rPr lang="de-DE" sz="1500" dirty="0"/>
              <a:t>Pflegefachkraft,</a:t>
            </a:r>
            <a:br>
              <a:rPr lang="de-DE" sz="1500" dirty="0"/>
            </a:br>
            <a:r>
              <a:rPr lang="de-DE" sz="1500" dirty="0"/>
              <a:t>Heilerziehungspfleger/in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r>
              <a:rPr lang="de-DE" sz="1500" dirty="0"/>
              <a:t>Dual:</a:t>
            </a:r>
          </a:p>
          <a:p>
            <a:pPr defTabSz="1054005">
              <a:defRPr/>
            </a:pPr>
            <a:r>
              <a:rPr lang="de-DE" sz="1500" dirty="0"/>
              <a:t>Bauzeichner/in, Hörakustiker/in, Industriekauffrau/-mann, Fachinformatiker/in für </a:t>
            </a:r>
            <a:r>
              <a:rPr lang="de-DE" sz="1500" dirty="0" err="1"/>
              <a:t>Anwendungsentwicklung,Rechtsanwaltsfach</a:t>
            </a:r>
            <a:r>
              <a:rPr lang="de-DE" sz="1500" dirty="0"/>
              <a:t>-angestellte/r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r>
              <a:rPr lang="de-DE" sz="1500" dirty="0"/>
              <a:t>Sonderausbildung: Handelsfachwirt/in, Fachberater/in – integrierte Systeme, technische/r Betriebswirt/in, Fluglotse/in, Pilot/in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endParaRPr lang="de-DE" sz="15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2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5CFFDD-70F1-45FB-A4BA-81BC635DAB07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927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397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z="1500" dirty="0"/>
              <a:t>doppelt qualifizierende Erstausbildung</a:t>
            </a:r>
          </a:p>
          <a:p>
            <a:pPr lvl="0"/>
            <a:r>
              <a:rPr lang="de-DE" sz="1500" dirty="0"/>
              <a:t>Enthält- Merkmale einer Dualen Berufsausbildung und eines Dualen Studiums</a:t>
            </a:r>
          </a:p>
          <a:p>
            <a:endParaRPr lang="de-DE" dirty="0"/>
          </a:p>
          <a:p>
            <a:r>
              <a:rPr lang="de-DE" dirty="0"/>
              <a:t>Schulisch:</a:t>
            </a:r>
          </a:p>
          <a:p>
            <a:pPr defTabSz="1054005">
              <a:defRPr/>
            </a:pPr>
            <a:r>
              <a:rPr lang="de-DE" sz="1500" dirty="0"/>
              <a:t>Physiotherapeut/in, medizinisch-technische/r Assistent/in,</a:t>
            </a:r>
            <a:br>
              <a:rPr lang="de-DE" sz="1500" dirty="0"/>
            </a:br>
            <a:r>
              <a:rPr lang="de-DE" sz="1500" dirty="0"/>
              <a:t>Erzieher/in,</a:t>
            </a:r>
            <a:br>
              <a:rPr lang="de-DE" sz="1500" dirty="0"/>
            </a:br>
            <a:r>
              <a:rPr lang="de-DE" sz="1500" dirty="0"/>
              <a:t>Pflegefachkraft,</a:t>
            </a:r>
            <a:br>
              <a:rPr lang="de-DE" sz="1500" dirty="0"/>
            </a:br>
            <a:r>
              <a:rPr lang="de-DE" sz="1500" dirty="0"/>
              <a:t>Heilerziehungspfleger/in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r>
              <a:rPr lang="de-DE" sz="1500" dirty="0"/>
              <a:t>Dual:</a:t>
            </a:r>
          </a:p>
          <a:p>
            <a:pPr defTabSz="1054005">
              <a:defRPr/>
            </a:pPr>
            <a:r>
              <a:rPr lang="de-DE" sz="1500" dirty="0"/>
              <a:t>Bauzeichner/in, Hörakustiker/in, Industriekauffrau/-mann, Fachinformatiker/in für </a:t>
            </a:r>
            <a:r>
              <a:rPr lang="de-DE" sz="1500" dirty="0" err="1"/>
              <a:t>Anwendungsentwicklung,Rechtsanwaltsfach</a:t>
            </a:r>
            <a:r>
              <a:rPr lang="de-DE" sz="1500" dirty="0"/>
              <a:t>-angestellte/r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r>
              <a:rPr lang="de-DE" sz="1500" dirty="0"/>
              <a:t>Sonderausbildung: Handelsfachwirt/in, Fachberater/in – integrierte Systeme, technische/r Betriebswirt/in, Fluglotse/in, Pilot/in</a:t>
            </a:r>
          </a:p>
          <a:p>
            <a:pPr defTabSz="1054005">
              <a:defRPr/>
            </a:pPr>
            <a:endParaRPr lang="de-DE" sz="1500" dirty="0"/>
          </a:p>
          <a:p>
            <a:pPr defTabSz="1054005">
              <a:defRPr/>
            </a:pPr>
            <a:endParaRPr lang="de-DE" sz="15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CFFDD-70F1-45FB-A4BA-81BC635DAB07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114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4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9" y="136264"/>
            <a:ext cx="10757977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16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580066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- In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0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9" y="136068"/>
            <a:ext cx="9861479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8" name="Rechteck 7" descr="Grauer Farbverlauf" title="Hintergrundfläche"/>
          <p:cNvSpPr/>
          <p:nvPr userDrawn="1"/>
        </p:nvSpPr>
        <p:spPr>
          <a:xfrm>
            <a:off x="10869143" y="146397"/>
            <a:ext cx="1176205" cy="22950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7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095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2" tIns="45541" rIns="91082" bIns="455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43" dirty="0"/>
          </a:p>
        </p:txBody>
      </p:sp>
      <p:sp>
        <p:nvSpPr>
          <p:cNvPr id="9" name="Textfeld 8" descr="Intern" title="Textfeld"/>
          <p:cNvSpPr txBox="1"/>
          <p:nvPr userDrawn="1"/>
        </p:nvSpPr>
        <p:spPr>
          <a:xfrm>
            <a:off x="10869143" y="107263"/>
            <a:ext cx="125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95" b="1" spc="299" baseline="0" dirty="0">
                <a:solidFill>
                  <a:schemeClr val="tx2"/>
                </a:solidFill>
              </a:rPr>
              <a:t>INTERN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 userDrawn="1"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89651" y="6181800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12500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- Vertraul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5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136068"/>
            <a:ext cx="9216000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13" name="Rechteck 12" descr="Grauer Farbverlauf" title="Hintergrundfläche"/>
          <p:cNvSpPr/>
          <p:nvPr userDrawn="1"/>
        </p:nvSpPr>
        <p:spPr>
          <a:xfrm>
            <a:off x="10138483" y="146397"/>
            <a:ext cx="1911334" cy="22950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7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095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2" tIns="45541" rIns="91082" bIns="455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43" dirty="0"/>
          </a:p>
        </p:txBody>
      </p:sp>
      <p:sp>
        <p:nvSpPr>
          <p:cNvPr id="14" name="Textfeld 13" descr="Vertraulich" title="Textfeld"/>
          <p:cNvSpPr txBox="1"/>
          <p:nvPr userDrawn="1"/>
        </p:nvSpPr>
        <p:spPr>
          <a:xfrm>
            <a:off x="10076638" y="107263"/>
            <a:ext cx="2040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95" b="1" spc="299" baseline="0" dirty="0">
                <a:solidFill>
                  <a:schemeClr val="tx2"/>
                </a:solidFill>
              </a:rPr>
              <a:t>VERTRAULICH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 userDrawn="1"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342015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6" y="89905"/>
            <a:ext cx="12102724" cy="5974090"/>
          </a:xfrm>
          <a:prstGeom prst="rect">
            <a:avLst/>
          </a:prstGeom>
        </p:spPr>
      </p:pic>
      <p:sp>
        <p:nvSpPr>
          <p:cNvPr id="17" name="Textplatzhalter 5" descr="Platzhalter für Thema/Version/Datum." title="Textplatzhalter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381371"/>
            <a:ext cx="11295875" cy="2461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cxnSp>
        <p:nvCxnSpPr>
          <p:cNvPr id="18" name="Gerade Verbindung 17" descr="Weiße Linie" title="Linie"/>
          <p:cNvCxnSpPr/>
          <p:nvPr userDrawn="1"/>
        </p:nvCxnSpPr>
        <p:spPr>
          <a:xfrm>
            <a:off x="358599" y="648000"/>
            <a:ext cx="118373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358598" y="936001"/>
            <a:ext cx="11295875" cy="972313"/>
          </a:xfrm>
        </p:spPr>
        <p:txBody>
          <a:bodyPr lIns="0" tIns="0" rIns="0" bIns="0" anchor="t" anchorCtr="0">
            <a:no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der Titel Ihrer Präsentation. 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20" name="Textplatzhalter 5" descr="Platzhalter für eine Subheadline." title="Text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358598" y="2016992"/>
            <a:ext cx="11295875" cy="4657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  <p:sp>
        <p:nvSpPr>
          <p:cNvPr id="30" name="Bildplatzhalter 28" descr="Dienststellenlogo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76133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 - Schmal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" y="89648"/>
            <a:ext cx="12102687" cy="337019"/>
          </a:xfrm>
          <a:prstGeom prst="rect">
            <a:avLst/>
          </a:prstGeom>
        </p:spPr>
      </p:pic>
      <p:sp>
        <p:nvSpPr>
          <p:cNvPr id="14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136068"/>
            <a:ext cx="11116576" cy="2461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8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358598" y="936001"/>
            <a:ext cx="11295875" cy="972313"/>
          </a:xfrm>
        </p:spPr>
        <p:txBody>
          <a:bodyPr lIns="0" tIns="0" rIns="0" bIns="0" anchor="t" anchorCtr="0">
            <a:no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9" name="Textplatzhalter 5" descr="Platzhalter für eine Subheadline." title="Text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358598" y="2016992"/>
            <a:ext cx="11295875" cy="4657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tx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378021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3" name="Textplatzhalter 2" descr="Platzhalter für Text, Tabelle, Bild, Video, Diagramm, Grafik." title="Multi-Platzhalter"/>
          <p:cNvSpPr>
            <a:spLocks noGrp="1"/>
          </p:cNvSpPr>
          <p:nvPr>
            <p:ph idx="1" hasCustomPrompt="1"/>
          </p:nvPr>
        </p:nvSpPr>
        <p:spPr>
          <a:xfrm>
            <a:off x="588102" y="1194101"/>
            <a:ext cx="11173952" cy="5117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aseline="0"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 descr="Platzhalter für das Thema und das Datum der Präsentation." title="Thema-/Datumsplatzhalter in der Fußzeile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5" name="Foliennummernplatzhalter 4" descr="Seitenzahl der Folie." title="Seitenzahlplatzhalt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91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144000"/>
            <a:ext cx="11173952" cy="85725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4" name="Inhaltsplatzhalter 2" descr="Platzhalter für Text, Tabelle, Bild, Video, Diagramm, Grafik." title="Multi-Platzhalter"/>
          <p:cNvSpPr>
            <a:spLocks noGrp="1"/>
          </p:cNvSpPr>
          <p:nvPr>
            <p:ph idx="1" hasCustomPrompt="1"/>
          </p:nvPr>
        </p:nvSpPr>
        <p:spPr>
          <a:xfrm>
            <a:off x="588102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Inhaltsplatzhalter 2" descr="Platzhalter für Text, Tabelle, Bild, Video, Diagramm, Grafik." title="Multi-Platzhalter"/>
          <p:cNvSpPr>
            <a:spLocks noGrp="1"/>
          </p:cNvSpPr>
          <p:nvPr>
            <p:ph idx="12" hasCustomPrompt="1"/>
          </p:nvPr>
        </p:nvSpPr>
        <p:spPr>
          <a:xfrm>
            <a:off x="6275486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6" name="Foliennummernplatzhalter 5" descr="Seitenzahl der Folie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930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144000"/>
            <a:ext cx="11173952" cy="85725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4" name="Inhaltsplatzhalter 2" descr="Platzhalter für Text, Tabelle, Bild, Video, Diagramm, Grafik." title="Multiplatzhalter"/>
          <p:cNvSpPr>
            <a:spLocks noGrp="1"/>
          </p:cNvSpPr>
          <p:nvPr>
            <p:ph idx="1" hasCustomPrompt="1"/>
          </p:nvPr>
        </p:nvSpPr>
        <p:spPr>
          <a:xfrm>
            <a:off x="588103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4" descr="Platzhalter für ein Bild." title="Bildplatzhalter"/>
          <p:cNvSpPr>
            <a:spLocks noGrp="1"/>
          </p:cNvSpPr>
          <p:nvPr>
            <p:ph type="pic" sz="quarter" idx="12" hasCustomPrompt="1"/>
          </p:nvPr>
        </p:nvSpPr>
        <p:spPr>
          <a:xfrm>
            <a:off x="6275486" y="1194101"/>
            <a:ext cx="5486568" cy="5113477"/>
          </a:xfr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5" name="Foliennummernplatzhalter 4" descr="Seitenzahl der Folie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8154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 descr="Platzhalter für ein Bild." title="Bildplatzhalter"/>
          <p:cNvSpPr>
            <a:spLocks noGrp="1"/>
          </p:cNvSpPr>
          <p:nvPr>
            <p:ph type="pic" sz="quarter" idx="12" hasCustomPrompt="1"/>
          </p:nvPr>
        </p:nvSpPr>
        <p:spPr>
          <a:xfrm>
            <a:off x="412390" y="1033199"/>
            <a:ext cx="11779611" cy="55451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6" name="Fußzeilenplatzhalter 5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7" name="Foliennummernplatzhalter 6" descr="Seitenzahl der Folie.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429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Roter Farbverlauf." title="Hintergrund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5382000"/>
            <a:ext cx="12102724" cy="1476000"/>
          </a:xfrm>
          <a:prstGeom prst="rect">
            <a:avLst/>
          </a:prstGeom>
        </p:spPr>
      </p:pic>
      <p:sp>
        <p:nvSpPr>
          <p:cNvPr id="15" name="Titel 13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5495086"/>
            <a:ext cx="10972800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Ihre Kapitelheadline</a:t>
            </a:r>
            <a:br>
              <a:rPr lang="de-DE" dirty="0"/>
            </a:br>
            <a:r>
              <a:rPr lang="de-DE" dirty="0"/>
              <a:t>mit bis zu zwei </a:t>
            </a:r>
            <a:r>
              <a:rPr lang="de-DE" noProof="0" dirty="0"/>
              <a:t>Zeilen</a:t>
            </a:r>
            <a:endParaRPr lang="de-DE" dirty="0"/>
          </a:p>
        </p:txBody>
      </p:sp>
      <p:sp>
        <p:nvSpPr>
          <p:cNvPr id="12" name="Textplatzhalter 5" descr="Platzhalter für die Subheadline." title="Subheadlineplatzhalter"/>
          <p:cNvSpPr>
            <a:spLocks noGrp="1"/>
          </p:cNvSpPr>
          <p:nvPr>
            <p:ph type="body" sz="quarter" idx="18" hasCustomPrompt="1"/>
          </p:nvPr>
        </p:nvSpPr>
        <p:spPr>
          <a:xfrm>
            <a:off x="588103" y="6383219"/>
            <a:ext cx="10973429" cy="288032"/>
          </a:xfrm>
          <a:prstGeom prst="rect">
            <a:avLst/>
          </a:prstGeom>
        </p:spPr>
        <p:txBody>
          <a:bodyPr lIns="9000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13" name="Bildplatzhalter 16" descr="Platzhalter für ein Bild." title="Bildplatzhalter"/>
          <p:cNvSpPr>
            <a:spLocks noGrp="1"/>
          </p:cNvSpPr>
          <p:nvPr>
            <p:ph type="pic" sz="quarter" idx="19" hasCustomPrompt="1"/>
          </p:nvPr>
        </p:nvSpPr>
        <p:spPr>
          <a:xfrm>
            <a:off x="89649" y="90000"/>
            <a:ext cx="12102724" cy="5292772"/>
          </a:xfrm>
          <a:prstGeom prst="snipRoundRect">
            <a:avLst>
              <a:gd name="adj1" fmla="val 4940"/>
              <a:gd name="adj2" fmla="val 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195"/>
            </a:lvl1pPr>
          </a:lstStyle>
          <a:p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595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0618"/>
            <a:ext cx="12102724" cy="6773457"/>
          </a:xfrm>
          <a:prstGeom prst="rect">
            <a:avLst/>
          </a:prstGeom>
        </p:spPr>
      </p:pic>
      <p:sp>
        <p:nvSpPr>
          <p:cNvPr id="7" name="Titel 6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663407" y="2731699"/>
            <a:ext cx="10757977" cy="968729"/>
          </a:xfrm>
        </p:spPr>
        <p:txBody>
          <a:bodyPr lIns="0" tIns="0" rIns="0" bIns="0" anchor="t" anchorCtr="0">
            <a:noAutofit/>
          </a:bodyPr>
          <a:lstStyle>
            <a:lvl1pPr>
              <a:defRPr sz="2988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Ihre Kapitelheadline mit bis zu zwei Zeilen.</a:t>
            </a:r>
          </a:p>
        </p:txBody>
      </p:sp>
      <p:sp>
        <p:nvSpPr>
          <p:cNvPr id="8" name="Textplatzhalter 5" descr="Platzhalter für die Subheadline." title="Subheadline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663408" y="3772846"/>
            <a:ext cx="10757977" cy="537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</p:spTree>
    <p:extLst>
      <p:ext uri="{BB962C8B-B14F-4D97-AF65-F5344CB8AC3E}">
        <p14:creationId xmlns:p14="http://schemas.microsoft.com/office/powerpoint/2010/main" val="2202460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ohne Bild - Schmal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0472"/>
            <a:ext cx="12102723" cy="337021"/>
          </a:xfrm>
          <a:prstGeom prst="rect">
            <a:avLst/>
          </a:prstGeom>
        </p:spPr>
      </p:pic>
      <p:sp>
        <p:nvSpPr>
          <p:cNvPr id="7" name="Titel 6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663407" y="2731699"/>
            <a:ext cx="10757977" cy="968729"/>
          </a:xfrm>
        </p:spPr>
        <p:txBody>
          <a:bodyPr lIns="0" tIns="0" rIns="0" bIns="0" anchor="t" anchorCtr="0">
            <a:noAutofit/>
          </a:bodyPr>
          <a:lstStyle>
            <a:lvl1pPr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Ihre Kapitelheadline mit bis zu zwei Zeilen.</a:t>
            </a:r>
          </a:p>
        </p:txBody>
      </p:sp>
      <p:sp>
        <p:nvSpPr>
          <p:cNvPr id="8" name="Textplatzhalter 5" descr="Platzhalter für die Subheadline." title="Subheadline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663408" y="3772846"/>
            <a:ext cx="10757977" cy="537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tx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</p:spTree>
    <p:extLst>
      <p:ext uri="{BB962C8B-B14F-4D97-AF65-F5344CB8AC3E}">
        <p14:creationId xmlns:p14="http://schemas.microsoft.com/office/powerpoint/2010/main" val="960521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6" y="89905"/>
            <a:ext cx="12102724" cy="5974090"/>
          </a:xfrm>
          <a:prstGeom prst="rect">
            <a:avLst/>
          </a:prstGeom>
        </p:spPr>
      </p:pic>
      <p:sp>
        <p:nvSpPr>
          <p:cNvPr id="14" name="Titel 6" descr="Platzhalter für einen Abschlusssatz." title="Textplatzhalter"/>
          <p:cNvSpPr>
            <a:spLocks noGrp="1"/>
          </p:cNvSpPr>
          <p:nvPr>
            <p:ph type="title" hasCustomPrompt="1"/>
          </p:nvPr>
        </p:nvSpPr>
        <p:spPr>
          <a:xfrm>
            <a:off x="576001" y="2598462"/>
            <a:ext cx="11184629" cy="1059686"/>
          </a:xfrm>
        </p:spPr>
        <p:txBody>
          <a:bodyPr lIns="0" tIns="0" rIns="0" bIns="0" anchor="t" anchorCtr="0">
            <a:noAutofit/>
          </a:bodyPr>
          <a:lstStyle>
            <a:lvl1pPr algn="ctr">
              <a:defRPr sz="3287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ein Abschlusssatz </a:t>
            </a:r>
            <a:br>
              <a:rPr lang="de-DE" dirty="0"/>
            </a:br>
            <a:r>
              <a:rPr lang="de-DE" dirty="0"/>
              <a:t>in zwei Zeilen.</a:t>
            </a:r>
          </a:p>
        </p:txBody>
      </p:sp>
      <p:sp>
        <p:nvSpPr>
          <p:cNvPr id="6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118736" y="6181808"/>
            <a:ext cx="1552735" cy="57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470361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4" name="Foliennummernplatzhalter 3" descr="Seitenzahl der Folie." title="Seitenzahlplatzhalt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405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o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596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4"/>
          <p:cNvSpPr>
            <a:spLocks noGrp="1"/>
          </p:cNvSpPr>
          <p:nvPr>
            <p:ph type="title" hasCustomPrompt="1"/>
          </p:nvPr>
        </p:nvSpPr>
        <p:spPr>
          <a:xfrm>
            <a:off x="926666" y="292282"/>
            <a:ext cx="10303974" cy="72896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de-DE" sz="2389" b="1" kern="12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Hier steht der Titel zu diesem Teil </a:t>
            </a:r>
            <a:br>
              <a:rPr lang="de-DE" dirty="0"/>
            </a:br>
            <a:r>
              <a:rPr lang="de-DE" dirty="0"/>
              <a:t>Ihrer Präsentation</a:t>
            </a:r>
          </a:p>
        </p:txBody>
      </p:sp>
      <p:sp>
        <p:nvSpPr>
          <p:cNvPr id="14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946605" y="1590032"/>
            <a:ext cx="5032142" cy="2088823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341391" marR="0" indent="-341391" algn="l" defTabSz="91353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97"/>
              </a:spcAft>
              <a:buClr>
                <a:srgbClr val="E2001A"/>
              </a:buClr>
              <a:buSzPct val="80000"/>
              <a:buFont typeface="Arial" pitchFamily="34" charset="0"/>
              <a:buChar char="▬"/>
              <a:tabLst/>
              <a:defRPr b="0" baseline="0"/>
            </a:lvl1pPr>
            <a:lvl2pPr marL="605723" indent="-250891">
              <a:spcBef>
                <a:spcPts val="50"/>
              </a:spcBef>
              <a:spcAft>
                <a:spcPts val="597"/>
              </a:spcAft>
              <a:buClrTx/>
              <a:buSzPct val="110000"/>
              <a:buFont typeface="Arial"/>
              <a:buChar char="•"/>
              <a:defRPr sz="1693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35109" indent="-225802">
              <a:spcBef>
                <a:spcPts val="100"/>
              </a:spcBef>
              <a:spcAft>
                <a:spcPts val="498"/>
              </a:spcAft>
              <a:buClrTx/>
              <a:buSzPct val="110000"/>
              <a:buFont typeface="Arial"/>
              <a:buChar char="•"/>
              <a:defRPr sz="1394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0306" indent="0">
              <a:buFontTx/>
              <a:buNone/>
              <a:defRPr/>
            </a:lvl4pPr>
            <a:lvl5pPr marL="1822334" indent="0">
              <a:buFontTx/>
              <a:buNone/>
              <a:defRPr/>
            </a:lvl5pPr>
          </a:lstStyle>
          <a:p>
            <a:pPr lvl="0"/>
            <a:r>
              <a:rPr lang="de-DE" dirty="0"/>
              <a:t>Aufzählungspunkt oder Text</a:t>
            </a:r>
          </a:p>
          <a:p>
            <a:pPr lvl="0"/>
            <a:r>
              <a:rPr lang="de-DE" dirty="0"/>
              <a:t>Aufzählungspunkt zwei</a:t>
            </a:r>
          </a:p>
          <a:p>
            <a:pPr lvl="1"/>
            <a:r>
              <a:rPr lang="de-DE" dirty="0"/>
              <a:t>Zweite Ebene </a:t>
            </a:r>
            <a:r>
              <a:rPr lang="de-DE" dirty="0" err="1"/>
              <a:t>Bulletpoint</a:t>
            </a:r>
            <a:endParaRPr lang="de-DE" dirty="0"/>
          </a:p>
          <a:p>
            <a:pPr lvl="1"/>
            <a:r>
              <a:rPr lang="de-DE" dirty="0"/>
              <a:t>Zweite Ebene </a:t>
            </a:r>
            <a:r>
              <a:rPr lang="de-DE" dirty="0" err="1"/>
              <a:t>Bulletpoint</a:t>
            </a:r>
            <a:endParaRPr lang="de-DE" dirty="0"/>
          </a:p>
          <a:p>
            <a:pPr lvl="2"/>
            <a:r>
              <a:rPr lang="de-DE" dirty="0"/>
              <a:t>Dritte Ebene </a:t>
            </a:r>
          </a:p>
          <a:p>
            <a:pPr lvl="2"/>
            <a:r>
              <a:rPr lang="de-DE" dirty="0"/>
              <a:t>dritter </a:t>
            </a:r>
            <a:r>
              <a:rPr lang="de-DE" dirty="0" err="1"/>
              <a:t>Bulletpoint</a:t>
            </a:r>
            <a:endParaRPr lang="de-DE" dirty="0"/>
          </a:p>
        </p:txBody>
      </p:sp>
      <p:sp>
        <p:nvSpPr>
          <p:cNvPr id="16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198497" y="1590032"/>
            <a:ext cx="5032142" cy="2088823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341391" marR="0" indent="-341391" algn="l" defTabSz="91353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97"/>
              </a:spcAft>
              <a:buClr>
                <a:srgbClr val="E2001A"/>
              </a:buClr>
              <a:buSzPct val="80000"/>
              <a:buFont typeface="Arial" pitchFamily="34" charset="0"/>
              <a:buChar char="▬"/>
              <a:tabLst/>
              <a:defRPr b="0" baseline="0"/>
            </a:lvl1pPr>
            <a:lvl2pPr marL="605723" indent="-250891">
              <a:spcBef>
                <a:spcPts val="50"/>
              </a:spcBef>
              <a:spcAft>
                <a:spcPts val="597"/>
              </a:spcAft>
              <a:buClrTx/>
              <a:buSzPct val="110000"/>
              <a:buFont typeface="Arial"/>
              <a:buChar char="•"/>
              <a:defRPr sz="1693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35109" indent="-225802">
              <a:spcBef>
                <a:spcPts val="100"/>
              </a:spcBef>
              <a:spcAft>
                <a:spcPts val="498"/>
              </a:spcAft>
              <a:buClrTx/>
              <a:buSzPct val="110000"/>
              <a:buFont typeface="Arial"/>
              <a:buChar char="•"/>
              <a:defRPr sz="1394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0306" indent="0">
              <a:buFontTx/>
              <a:buNone/>
              <a:defRPr/>
            </a:lvl4pPr>
            <a:lvl5pPr marL="1822334" indent="0">
              <a:buFontTx/>
              <a:buNone/>
              <a:defRPr/>
            </a:lvl5pPr>
          </a:lstStyle>
          <a:p>
            <a:pPr lvl="0"/>
            <a:r>
              <a:rPr lang="de-DE" dirty="0"/>
              <a:t>Aufzählungspunkt oder Text</a:t>
            </a:r>
          </a:p>
          <a:p>
            <a:pPr lvl="0"/>
            <a:r>
              <a:rPr lang="de-DE" dirty="0"/>
              <a:t>Aufzählungspunkt zwei</a:t>
            </a:r>
          </a:p>
          <a:p>
            <a:pPr lvl="1"/>
            <a:r>
              <a:rPr lang="de-DE" dirty="0"/>
              <a:t>Zweite Ebene </a:t>
            </a:r>
            <a:r>
              <a:rPr lang="de-DE" dirty="0" err="1"/>
              <a:t>Bulletpoint</a:t>
            </a:r>
            <a:endParaRPr lang="de-DE" dirty="0"/>
          </a:p>
          <a:p>
            <a:pPr lvl="1"/>
            <a:r>
              <a:rPr lang="de-DE" dirty="0"/>
              <a:t>Zweite Ebene </a:t>
            </a:r>
            <a:r>
              <a:rPr lang="de-DE" dirty="0" err="1"/>
              <a:t>Bulletpoint</a:t>
            </a:r>
            <a:endParaRPr lang="de-DE" dirty="0"/>
          </a:p>
          <a:p>
            <a:pPr lvl="2"/>
            <a:r>
              <a:rPr lang="de-DE" dirty="0"/>
              <a:t>Dritte Ebene </a:t>
            </a:r>
          </a:p>
          <a:p>
            <a:pPr lvl="2"/>
            <a:r>
              <a:rPr lang="de-DE" dirty="0"/>
              <a:t>dritter </a:t>
            </a:r>
            <a:r>
              <a:rPr lang="de-DE" dirty="0" err="1"/>
              <a:t>Bulletpoint</a:t>
            </a:r>
            <a:endParaRPr lang="de-DE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33491" y="6586987"/>
            <a:ext cx="7506028" cy="25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20" rIns="91434" bIns="45720" numCol="1" anchor="t" anchorCtr="0" compatLnSpc="1">
            <a:prstTxWarp prst="textNoShape">
              <a:avLst/>
            </a:prstTxWarp>
          </a:bodyPr>
          <a:lstStyle>
            <a:lvl1pPr defTabSz="913538" eaLnBrk="0" hangingPunct="0">
              <a:lnSpc>
                <a:spcPct val="100000"/>
              </a:lnSpc>
              <a:spcBef>
                <a:spcPct val="0"/>
              </a:spcBef>
              <a:spcAft>
                <a:spcPts val="199"/>
              </a:spcAft>
              <a:defRPr sz="996"/>
            </a:lvl1pPr>
          </a:lstStyle>
          <a:p>
            <a:r>
              <a:rPr lang="de-DE" dirty="0"/>
              <a:t>Thema, 0. Monat 2014, © Bundesagentur für Arbeit</a:t>
            </a:r>
          </a:p>
        </p:txBody>
      </p:sp>
    </p:spTree>
    <p:extLst>
      <p:ext uri="{BB962C8B-B14F-4D97-AF65-F5344CB8AC3E}">
        <p14:creationId xmlns:p14="http://schemas.microsoft.com/office/powerpoint/2010/main" val="2198064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78856" y="1651234"/>
            <a:ext cx="5011307" cy="1828378"/>
          </a:xfrm>
        </p:spPr>
        <p:txBody>
          <a:bodyPr/>
          <a:lstStyle>
            <a:lvl1pPr>
              <a:defRPr sz="2790"/>
            </a:lvl1pPr>
            <a:lvl2pPr>
              <a:defRPr sz="2391"/>
            </a:lvl2pPr>
            <a:lvl3pPr>
              <a:defRPr sz="1993"/>
            </a:lvl3pPr>
            <a:lvl4pPr>
              <a:defRPr sz="1793"/>
            </a:lvl4pPr>
            <a:lvl5pPr>
              <a:defRPr sz="1793"/>
            </a:lvl5pPr>
            <a:lvl6pPr>
              <a:defRPr sz="1793"/>
            </a:lvl6pPr>
            <a:lvl7pPr>
              <a:defRPr sz="1793"/>
            </a:lvl7pPr>
            <a:lvl8pPr>
              <a:defRPr sz="1793"/>
            </a:lvl8pPr>
            <a:lvl9pPr>
              <a:defRPr sz="1793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892555" y="1651234"/>
            <a:ext cx="5013414" cy="1828378"/>
          </a:xfrm>
        </p:spPr>
        <p:txBody>
          <a:bodyPr/>
          <a:lstStyle>
            <a:lvl1pPr>
              <a:defRPr sz="2790"/>
            </a:lvl1pPr>
            <a:lvl2pPr>
              <a:defRPr sz="2391"/>
            </a:lvl2pPr>
            <a:lvl3pPr>
              <a:defRPr sz="1993"/>
            </a:lvl3pPr>
            <a:lvl4pPr>
              <a:defRPr sz="1793"/>
            </a:lvl4pPr>
            <a:lvl5pPr>
              <a:defRPr sz="1793"/>
            </a:lvl5pPr>
            <a:lvl6pPr>
              <a:defRPr sz="1793"/>
            </a:lvl6pPr>
            <a:lvl7pPr>
              <a:defRPr sz="1793"/>
            </a:lvl7pPr>
            <a:lvl8pPr>
              <a:defRPr sz="1793"/>
            </a:lvl8pPr>
            <a:lvl9pPr>
              <a:defRPr sz="1793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Wege nach dem Abitur</a:t>
            </a:r>
          </a:p>
        </p:txBody>
      </p:sp>
    </p:spTree>
    <p:extLst>
      <p:ext uri="{BB962C8B-B14F-4D97-AF65-F5344CB8AC3E}">
        <p14:creationId xmlns:p14="http://schemas.microsoft.com/office/powerpoint/2010/main" val="1598256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Wege nach dem Abitur</a:t>
            </a:r>
          </a:p>
        </p:txBody>
      </p:sp>
    </p:spTree>
    <p:extLst>
      <p:ext uri="{BB962C8B-B14F-4D97-AF65-F5344CB8AC3E}">
        <p14:creationId xmlns:p14="http://schemas.microsoft.com/office/powerpoint/2010/main" val="4814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Wege nach dem Abitur</a:t>
            </a:r>
          </a:p>
        </p:txBody>
      </p:sp>
    </p:spTree>
    <p:extLst>
      <p:ext uri="{BB962C8B-B14F-4D97-AF65-F5344CB8AC3E}">
        <p14:creationId xmlns:p14="http://schemas.microsoft.com/office/powerpoint/2010/main" val="137292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1" y="3269279"/>
            <a:ext cx="10363200" cy="3311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5519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 lIns="91787" tIns="45894" rIns="91787" bIns="45894"/>
          <a:lstStyle/>
          <a:p>
            <a:fld id="{46F83837-1F80-4F87-AF2E-D6A7CDFE1DF8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</p:spPr>
        <p:txBody>
          <a:bodyPr lIns="91787" tIns="45894" rIns="91787" bIns="45894"/>
          <a:lstStyle/>
          <a:p>
            <a:fld id="{6D623CB2-C531-4FEA-84CF-E5AD1B05C0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37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sfolie Botsch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title" hasCustomPrompt="1"/>
          </p:nvPr>
        </p:nvSpPr>
        <p:spPr>
          <a:xfrm>
            <a:off x="926665" y="292282"/>
            <a:ext cx="10303974" cy="72896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de-DE" sz="1792" b="1" kern="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33490" y="6586986"/>
            <a:ext cx="7506028" cy="25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20" rIns="91434" bIns="45720" numCol="1" anchor="t" anchorCtr="0" compatLnSpc="1">
            <a:prstTxWarp prst="textNoShape">
              <a:avLst/>
            </a:prstTxWarp>
          </a:bodyPr>
          <a:lstStyle>
            <a:lvl1pPr defTabSz="685246" eaLnBrk="0" hangingPunct="0">
              <a:lnSpc>
                <a:spcPct val="100000"/>
              </a:lnSpc>
              <a:spcBef>
                <a:spcPct val="0"/>
              </a:spcBef>
              <a:spcAft>
                <a:spcPts val="149"/>
              </a:spcAft>
              <a:defRPr sz="746"/>
            </a:lvl1pPr>
          </a:lstStyle>
          <a:p>
            <a:r>
              <a:rPr lang="de-DE"/>
              <a:t>Wege nach dem Abitur, 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5119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4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9" y="136264"/>
            <a:ext cx="10757977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16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804461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- In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0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9" y="136068"/>
            <a:ext cx="9861479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8" name="Rechteck 7" descr="Grauer Farbverlauf" title="Hintergrundfläche"/>
          <p:cNvSpPr/>
          <p:nvPr userDrawn="1"/>
        </p:nvSpPr>
        <p:spPr>
          <a:xfrm>
            <a:off x="10869143" y="146397"/>
            <a:ext cx="1176205" cy="22950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7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095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2" tIns="45541" rIns="91082" bIns="455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43" dirty="0"/>
          </a:p>
        </p:txBody>
      </p:sp>
      <p:sp>
        <p:nvSpPr>
          <p:cNvPr id="9" name="Textfeld 8" descr="Intern" title="Textfeld"/>
          <p:cNvSpPr txBox="1"/>
          <p:nvPr userDrawn="1"/>
        </p:nvSpPr>
        <p:spPr>
          <a:xfrm>
            <a:off x="10869143" y="107263"/>
            <a:ext cx="125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95" b="1" spc="299" baseline="0" dirty="0">
                <a:solidFill>
                  <a:schemeClr val="tx2"/>
                </a:solidFill>
              </a:rPr>
              <a:t>INTERN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 userDrawn="1"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89651" y="6181800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1485131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- Vertraul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89648"/>
            <a:ext cx="12102723" cy="337021"/>
          </a:xfrm>
          <a:prstGeom prst="rect">
            <a:avLst/>
          </a:prstGeom>
        </p:spPr>
      </p:pic>
      <p:sp>
        <p:nvSpPr>
          <p:cNvPr id="15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136068"/>
            <a:ext cx="9216000" cy="24616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13" name="Rechteck 12" descr="Grauer Farbverlauf" title="Hintergrundfläche"/>
          <p:cNvSpPr/>
          <p:nvPr userDrawn="1"/>
        </p:nvSpPr>
        <p:spPr>
          <a:xfrm>
            <a:off x="10138483" y="146397"/>
            <a:ext cx="1911334" cy="22950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7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095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2" tIns="45541" rIns="91082" bIns="455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43" dirty="0"/>
          </a:p>
        </p:txBody>
      </p:sp>
      <p:sp>
        <p:nvSpPr>
          <p:cNvPr id="14" name="Textfeld 13" descr="Vertraulich" title="Textfeld"/>
          <p:cNvSpPr txBox="1"/>
          <p:nvPr userDrawn="1"/>
        </p:nvSpPr>
        <p:spPr>
          <a:xfrm>
            <a:off x="10076638" y="107263"/>
            <a:ext cx="2040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95" b="1" spc="299" baseline="0" dirty="0">
                <a:solidFill>
                  <a:schemeClr val="tx2"/>
                </a:solidFill>
              </a:rPr>
              <a:t>VERTRAULICH</a:t>
            </a:r>
          </a:p>
        </p:txBody>
      </p:sp>
      <p:sp>
        <p:nvSpPr>
          <p:cNvPr id="24" name="Bildplatzhalter 31" descr="Platzhalter für ein Bild." title="Bildplatzhalter"/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89650" y="455408"/>
            <a:ext cx="12102724" cy="56119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  <a:p>
            <a:endParaRPr lang="de-DE" dirty="0"/>
          </a:p>
        </p:txBody>
      </p:sp>
      <p:sp>
        <p:nvSpPr>
          <p:cNvPr id="26" name="Titel 6" descr="Platzhalter für den Folientitel." title="Titelplatzhalter"/>
          <p:cNvSpPr>
            <a:spLocks noGrp="1"/>
          </p:cNvSpPr>
          <p:nvPr userDrawn="1">
            <p:ph type="title" hasCustomPrompt="1"/>
          </p:nvPr>
        </p:nvSpPr>
        <p:spPr>
          <a:xfrm>
            <a:off x="89650" y="1975825"/>
            <a:ext cx="4123891" cy="1741656"/>
          </a:xfrm>
          <a:prstGeom prst="round1Rect">
            <a:avLst>
              <a:gd name="adj" fmla="val 13747"/>
            </a:avLst>
          </a:prstGeom>
          <a:solidFill>
            <a:schemeClr val="bg1">
              <a:alpha val="75000"/>
            </a:schemeClr>
          </a:solidFill>
        </p:spPr>
        <p:txBody>
          <a:bodyPr wrap="square" lIns="270000" tIns="180000" rIns="270000" bIns="180000" anchor="t" anchorCtr="0">
            <a:sp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In drei Zeilen</a:t>
            </a:r>
          </a:p>
        </p:txBody>
      </p:sp>
      <p:sp>
        <p:nvSpPr>
          <p:cNvPr id="27" name="Textplatzhalter 2" descr="Platzhalter für eine Subheadline." title="Subheadlineplatzhalter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9650" y="3718567"/>
            <a:ext cx="4123891" cy="80529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lIns="270000" tIns="72000" rIns="270000" bIns="180000">
            <a:spAutoFit/>
          </a:bodyPr>
          <a:lstStyle>
            <a:lvl1pPr marL="0" indent="0">
              <a:buNone/>
              <a:defRPr sz="1793" baseline="0"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38311844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6" y="89905"/>
            <a:ext cx="12102724" cy="5974090"/>
          </a:xfrm>
          <a:prstGeom prst="rect">
            <a:avLst/>
          </a:prstGeom>
        </p:spPr>
      </p:pic>
      <p:sp>
        <p:nvSpPr>
          <p:cNvPr id="17" name="Textplatzhalter 5" descr="Platzhalter für Thema/Version/Datum." title="Textplatzhalter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381371"/>
            <a:ext cx="11295875" cy="2461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cxnSp>
        <p:nvCxnSpPr>
          <p:cNvPr id="18" name="Gerade Verbindung 17" descr="Weiße Linie" title="Linie"/>
          <p:cNvCxnSpPr/>
          <p:nvPr userDrawn="1"/>
        </p:nvCxnSpPr>
        <p:spPr>
          <a:xfrm>
            <a:off x="358599" y="648000"/>
            <a:ext cx="118373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358598" y="936001"/>
            <a:ext cx="11295875" cy="972313"/>
          </a:xfrm>
        </p:spPr>
        <p:txBody>
          <a:bodyPr lIns="0" tIns="0" rIns="0" bIns="0" anchor="t" anchorCtr="0">
            <a:no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der Titel Ihrer Präsentation. 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20" name="Textplatzhalter 5" descr="Platzhalter für eine Subheadline." title="Text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358598" y="2016992"/>
            <a:ext cx="11295875" cy="4657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  <p:sp>
        <p:nvSpPr>
          <p:cNvPr id="30" name="Bildplatzhalter 28" descr="Dienststellenlogo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1001301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 - Schmal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" y="89648"/>
            <a:ext cx="12102687" cy="337019"/>
          </a:xfrm>
          <a:prstGeom prst="rect">
            <a:avLst/>
          </a:prstGeom>
        </p:spPr>
      </p:pic>
      <p:sp>
        <p:nvSpPr>
          <p:cNvPr id="14" name="Textplatzhalter 5" descr="Platzhalter für Thema/Version/Datum." title="Platzhalter Textfeld"/>
          <p:cNvSpPr>
            <a:spLocks noGrp="1"/>
          </p:cNvSpPr>
          <p:nvPr>
            <p:ph type="body" sz="quarter" idx="14" hasCustomPrompt="1"/>
          </p:nvPr>
        </p:nvSpPr>
        <p:spPr>
          <a:xfrm>
            <a:off x="358598" y="136068"/>
            <a:ext cx="11116576" cy="2461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94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Optional: Thema / Version / Datum</a:t>
            </a:r>
          </a:p>
        </p:txBody>
      </p:sp>
      <p:sp>
        <p:nvSpPr>
          <p:cNvPr id="8" name="Titel 6" descr="Platzhalter für den Folientitel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358598" y="936001"/>
            <a:ext cx="11295875" cy="972313"/>
          </a:xfrm>
        </p:spPr>
        <p:txBody>
          <a:bodyPr lIns="0" tIns="0" rIns="0" bIns="0" anchor="t" anchorCtr="0">
            <a:noAutofit/>
          </a:bodyPr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der Titel Ihrer Präsentation. 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9" name="Textplatzhalter 5" descr="Platzhalter für eine Subheadline." title="Text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358598" y="2016992"/>
            <a:ext cx="11295875" cy="4657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tx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  <p:sp>
        <p:nvSpPr>
          <p:cNvPr id="30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89650" y="6181808"/>
            <a:ext cx="1552735" cy="5880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6838757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3" name="Textplatzhalter 2" descr="Platzhalter für Text, Tabelle, Bild, Video, Diagramm, Grafik." title="Multi-Platzhalter"/>
          <p:cNvSpPr>
            <a:spLocks noGrp="1"/>
          </p:cNvSpPr>
          <p:nvPr>
            <p:ph idx="1" hasCustomPrompt="1"/>
          </p:nvPr>
        </p:nvSpPr>
        <p:spPr>
          <a:xfrm>
            <a:off x="588102" y="1194101"/>
            <a:ext cx="11173952" cy="5117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aseline="0"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 descr="Platzhalter für das Thema und das Datum der Präsentation." title="Thema-/Datumsplatzhalter in der Fußzeile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5" name="Foliennummernplatzhalter 4" descr="Seitenzahl der Folie." title="Seitenzahlplatzhalt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73616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144000"/>
            <a:ext cx="11173952" cy="85725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4" name="Inhaltsplatzhalter 2" descr="Platzhalter für Text, Tabelle, Bild, Video, Diagramm, Grafik." title="Multi-Platzhalter"/>
          <p:cNvSpPr>
            <a:spLocks noGrp="1"/>
          </p:cNvSpPr>
          <p:nvPr>
            <p:ph idx="1" hasCustomPrompt="1"/>
          </p:nvPr>
        </p:nvSpPr>
        <p:spPr>
          <a:xfrm>
            <a:off x="588102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Inhaltsplatzhalter 2" descr="Platzhalter für Text, Tabelle, Bild, Video, Diagramm, Grafik." title="Multi-Platzhalter"/>
          <p:cNvSpPr>
            <a:spLocks noGrp="1"/>
          </p:cNvSpPr>
          <p:nvPr>
            <p:ph idx="12" hasCustomPrompt="1"/>
          </p:nvPr>
        </p:nvSpPr>
        <p:spPr>
          <a:xfrm>
            <a:off x="6275486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6" name="Foliennummernplatzhalter 5" descr="Seitenzahl der Folie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48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144000"/>
            <a:ext cx="11173952" cy="85725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4" name="Inhaltsplatzhalter 2" descr="Platzhalter für Text, Tabelle, Bild, Video, Diagramm, Grafik." title="Multiplatzhalter"/>
          <p:cNvSpPr>
            <a:spLocks noGrp="1"/>
          </p:cNvSpPr>
          <p:nvPr>
            <p:ph idx="1" hasCustomPrompt="1"/>
          </p:nvPr>
        </p:nvSpPr>
        <p:spPr>
          <a:xfrm>
            <a:off x="588103" y="1194101"/>
            <a:ext cx="5486568" cy="5117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4" descr="Platzhalter für ein Bild." title="Bildplatzhalter"/>
          <p:cNvSpPr>
            <a:spLocks noGrp="1"/>
          </p:cNvSpPr>
          <p:nvPr>
            <p:ph type="pic" sz="quarter" idx="12" hasCustomPrompt="1"/>
          </p:nvPr>
        </p:nvSpPr>
        <p:spPr>
          <a:xfrm>
            <a:off x="6275486" y="1194101"/>
            <a:ext cx="5486568" cy="5113477"/>
          </a:xfr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5" name="Foliennummernplatzhalter 4" descr="Seitenzahl der Folie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9244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 descr="Platzhalter für ein Bild." title="Bildplatzhalter"/>
          <p:cNvSpPr>
            <a:spLocks noGrp="1"/>
          </p:cNvSpPr>
          <p:nvPr>
            <p:ph type="pic" sz="quarter" idx="12" hasCustomPrompt="1"/>
          </p:nvPr>
        </p:nvSpPr>
        <p:spPr>
          <a:xfrm>
            <a:off x="412390" y="1033199"/>
            <a:ext cx="11779611" cy="55451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6" name="Fußzeilenplatzhalter 5" descr="Platzhalter für das Thema und das Datum der Präsentation." title="Thema-/Datumsplatzhalter in der Fußzeile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7" name="Foliennummernplatzhalter 6" descr="Seitenzahl der Folie." title="Seitenzahlplatzhalter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828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Roter Farbverlauf." title="Hintergrund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5382000"/>
            <a:ext cx="12102724" cy="1476000"/>
          </a:xfrm>
          <a:prstGeom prst="rect">
            <a:avLst/>
          </a:prstGeom>
        </p:spPr>
      </p:pic>
      <p:sp>
        <p:nvSpPr>
          <p:cNvPr id="15" name="Titel 13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588103" y="5495086"/>
            <a:ext cx="10972800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Ihre Kapitelheadline</a:t>
            </a:r>
            <a:br>
              <a:rPr lang="de-DE" dirty="0"/>
            </a:br>
            <a:r>
              <a:rPr lang="de-DE" dirty="0"/>
              <a:t>mit bis zu zwei </a:t>
            </a:r>
            <a:r>
              <a:rPr lang="de-DE" noProof="0" dirty="0"/>
              <a:t>Zeilen</a:t>
            </a:r>
            <a:endParaRPr lang="de-DE" dirty="0"/>
          </a:p>
        </p:txBody>
      </p:sp>
      <p:sp>
        <p:nvSpPr>
          <p:cNvPr id="12" name="Textplatzhalter 5" descr="Platzhalter für die Subheadline." title="Subheadlineplatzhalter"/>
          <p:cNvSpPr>
            <a:spLocks noGrp="1"/>
          </p:cNvSpPr>
          <p:nvPr>
            <p:ph type="body" sz="quarter" idx="18" hasCustomPrompt="1"/>
          </p:nvPr>
        </p:nvSpPr>
        <p:spPr>
          <a:xfrm>
            <a:off x="588103" y="6383219"/>
            <a:ext cx="10973429" cy="288032"/>
          </a:xfrm>
          <a:prstGeom prst="rect">
            <a:avLst/>
          </a:prstGeom>
        </p:spPr>
        <p:txBody>
          <a:bodyPr lIns="9000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</a:t>
            </a:r>
          </a:p>
        </p:txBody>
      </p:sp>
      <p:sp>
        <p:nvSpPr>
          <p:cNvPr id="13" name="Bildplatzhalter 16" descr="Platzhalter für ein Bild." title="Bildplatzhalter"/>
          <p:cNvSpPr>
            <a:spLocks noGrp="1"/>
          </p:cNvSpPr>
          <p:nvPr>
            <p:ph type="pic" sz="quarter" idx="19" hasCustomPrompt="1"/>
          </p:nvPr>
        </p:nvSpPr>
        <p:spPr>
          <a:xfrm>
            <a:off x="89649" y="90000"/>
            <a:ext cx="12102724" cy="5292772"/>
          </a:xfrm>
          <a:prstGeom prst="snipRoundRect">
            <a:avLst>
              <a:gd name="adj1" fmla="val 4940"/>
              <a:gd name="adj2" fmla="val 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195"/>
            </a:lvl1pPr>
          </a:lstStyle>
          <a:p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4247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0618"/>
            <a:ext cx="12102724" cy="6773457"/>
          </a:xfrm>
          <a:prstGeom prst="rect">
            <a:avLst/>
          </a:prstGeom>
        </p:spPr>
      </p:pic>
      <p:sp>
        <p:nvSpPr>
          <p:cNvPr id="7" name="Titel 6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663407" y="2731699"/>
            <a:ext cx="10757977" cy="968729"/>
          </a:xfrm>
        </p:spPr>
        <p:txBody>
          <a:bodyPr lIns="0" tIns="0" rIns="0" bIns="0" anchor="t" anchorCtr="0">
            <a:noAutofit/>
          </a:bodyPr>
          <a:lstStyle>
            <a:lvl1pPr>
              <a:defRPr sz="2988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Ihre Kapitelheadline mit bis zu zwei Zeilen.</a:t>
            </a:r>
          </a:p>
        </p:txBody>
      </p:sp>
      <p:sp>
        <p:nvSpPr>
          <p:cNvPr id="8" name="Textplatzhalter 5" descr="Platzhalter für die Subheadline." title="Subheadline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663408" y="3772846"/>
            <a:ext cx="10757977" cy="537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bg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</p:spTree>
    <p:extLst>
      <p:ext uri="{BB962C8B-B14F-4D97-AF65-F5344CB8AC3E}">
        <p14:creationId xmlns:p14="http://schemas.microsoft.com/office/powerpoint/2010/main" val="991819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 ohne Bild - Schmal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 descr="Roter Farbverlauf mit dem Signet der BA." title="Headergrafik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0472"/>
            <a:ext cx="12102723" cy="337021"/>
          </a:xfrm>
          <a:prstGeom prst="rect">
            <a:avLst/>
          </a:prstGeom>
        </p:spPr>
      </p:pic>
      <p:sp>
        <p:nvSpPr>
          <p:cNvPr id="7" name="Titel 6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>
          <a:xfrm>
            <a:off x="663407" y="2731699"/>
            <a:ext cx="10757977" cy="968729"/>
          </a:xfrm>
        </p:spPr>
        <p:txBody>
          <a:bodyPr lIns="0" tIns="0" rIns="0" bIns="0" anchor="t" anchorCtr="0">
            <a:noAutofit/>
          </a:bodyPr>
          <a:lstStyle>
            <a:lvl1pPr>
              <a:defRPr sz="2988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Hier steht Ihre Kapitelheadline mit bis zu zwei Zeilen.</a:t>
            </a:r>
          </a:p>
        </p:txBody>
      </p:sp>
      <p:sp>
        <p:nvSpPr>
          <p:cNvPr id="8" name="Textplatzhalter 5" descr="Platzhalter für die Subheadline." title="Subheadlineplatzhalter"/>
          <p:cNvSpPr>
            <a:spLocks noGrp="1"/>
          </p:cNvSpPr>
          <p:nvPr>
            <p:ph type="body" sz="quarter" idx="15" hasCustomPrompt="1"/>
          </p:nvPr>
        </p:nvSpPr>
        <p:spPr>
          <a:xfrm>
            <a:off x="663408" y="3772846"/>
            <a:ext cx="10757977" cy="5377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94" baseline="0">
                <a:solidFill>
                  <a:schemeClr val="tx1"/>
                </a:solidFill>
              </a:defRPr>
            </a:lvl1pPr>
            <a:lvl2pPr>
              <a:defRPr sz="1494">
                <a:solidFill>
                  <a:schemeClr val="bg1"/>
                </a:solidFill>
              </a:defRPr>
            </a:lvl2pPr>
            <a:lvl3pPr>
              <a:defRPr sz="1494">
                <a:solidFill>
                  <a:schemeClr val="bg1"/>
                </a:solidFill>
              </a:defRPr>
            </a:lvl3pPr>
            <a:lvl4pPr>
              <a:defRPr sz="1494">
                <a:solidFill>
                  <a:schemeClr val="bg1"/>
                </a:solidFill>
              </a:defRPr>
            </a:lvl4pPr>
            <a:lvl5pPr>
              <a:defRPr sz="1494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nutzbar für zusätzliche Informationen. </a:t>
            </a:r>
            <a:br>
              <a:rPr lang="de-DE" dirty="0"/>
            </a:br>
            <a:r>
              <a:rPr lang="de-DE" dirty="0"/>
              <a:t>Nicht mehr als zwei Zeilen.</a:t>
            </a:r>
          </a:p>
        </p:txBody>
      </p:sp>
    </p:spTree>
    <p:extLst>
      <p:ext uri="{BB962C8B-B14F-4D97-AF65-F5344CB8AC3E}">
        <p14:creationId xmlns:p14="http://schemas.microsoft.com/office/powerpoint/2010/main" val="2416342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Roter Farbverlauf mit dem Signet der BA." title="Hintergrundgrafi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6" y="89905"/>
            <a:ext cx="12102724" cy="5974090"/>
          </a:xfrm>
          <a:prstGeom prst="rect">
            <a:avLst/>
          </a:prstGeom>
        </p:spPr>
      </p:pic>
      <p:sp>
        <p:nvSpPr>
          <p:cNvPr id="14" name="Titel 6" descr="Platzhalter für einen Abschlusssatz." title="Textplatzhalter"/>
          <p:cNvSpPr>
            <a:spLocks noGrp="1"/>
          </p:cNvSpPr>
          <p:nvPr>
            <p:ph type="title" hasCustomPrompt="1"/>
          </p:nvPr>
        </p:nvSpPr>
        <p:spPr>
          <a:xfrm>
            <a:off x="576001" y="2598462"/>
            <a:ext cx="11184629" cy="1059686"/>
          </a:xfrm>
        </p:spPr>
        <p:txBody>
          <a:bodyPr lIns="0" tIns="0" rIns="0" bIns="0" anchor="t" anchorCtr="0">
            <a:noAutofit/>
          </a:bodyPr>
          <a:lstStyle>
            <a:lvl1pPr algn="ctr">
              <a:defRPr sz="3287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steht ein Abschlusssatz </a:t>
            </a:r>
            <a:br>
              <a:rPr lang="de-DE" dirty="0"/>
            </a:br>
            <a:r>
              <a:rPr lang="de-DE" dirty="0"/>
              <a:t>in zwei Zeilen.</a:t>
            </a:r>
          </a:p>
        </p:txBody>
      </p:sp>
      <p:sp>
        <p:nvSpPr>
          <p:cNvPr id="6" name="Bildplatzhalter 28" descr="Dienststellenlogo." title="Dienststellenlogo"/>
          <p:cNvSpPr>
            <a:spLocks noGrp="1"/>
          </p:cNvSpPr>
          <p:nvPr>
            <p:ph type="pic" sz="quarter" idx="18" hasCustomPrompt="1"/>
          </p:nvPr>
        </p:nvSpPr>
        <p:spPr>
          <a:xfrm>
            <a:off x="118736" y="6181808"/>
            <a:ext cx="1552735" cy="57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95" baseline="0"/>
            </a:lvl1pPr>
          </a:lstStyle>
          <a:p>
            <a:r>
              <a:rPr lang="de-DE" dirty="0"/>
              <a:t>Agenturlogo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815490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Platzhalter für den Titel der Folie." title="Titelplatzhalter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Hier steht Ihre Botschaft</a:t>
            </a:r>
          </a:p>
        </p:txBody>
      </p:sp>
      <p:sp>
        <p:nvSpPr>
          <p:cNvPr id="3" name="Fußzeilenplatzhalter 2" descr="Platzhalter für das Thema und das Datum der Präsentation." title="Thema-/Datumsplatzhalter in der Fußzeile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Thema, 10.Monat 2019, © Bundesagentur für Arbeit</a:t>
            </a:r>
          </a:p>
        </p:txBody>
      </p:sp>
      <p:sp>
        <p:nvSpPr>
          <p:cNvPr id="4" name="Foliennummernplatzhalter 3" descr="Seitenzahl der Folie." title="Seitenzahlplatzhalt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49335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o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71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Zwei rote Linien." title="Headergrafik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2849"/>
            <a:ext cx="12102724" cy="910866"/>
          </a:xfrm>
          <a:prstGeom prst="rect">
            <a:avLst/>
          </a:prstGeom>
        </p:spPr>
      </p:pic>
      <p:sp>
        <p:nvSpPr>
          <p:cNvPr id="14" name="Titelplatzhalter 1" descr="Platzhalter für den Titel der Folie." title="Titelplatzhalter"/>
          <p:cNvSpPr>
            <a:spLocks noGrp="1"/>
          </p:cNvSpPr>
          <p:nvPr>
            <p:ph type="title"/>
          </p:nvPr>
        </p:nvSpPr>
        <p:spPr>
          <a:xfrm>
            <a:off x="588103" y="144000"/>
            <a:ext cx="11173952" cy="857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26" name="Textplatzhalter 2" descr="Platzhalter für Text." title="Textplatzhalter"/>
          <p:cNvSpPr>
            <a:spLocks noGrp="1"/>
          </p:cNvSpPr>
          <p:nvPr>
            <p:ph type="body" idx="1"/>
          </p:nvPr>
        </p:nvSpPr>
        <p:spPr>
          <a:xfrm>
            <a:off x="588102" y="1194101"/>
            <a:ext cx="11173952" cy="5117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21" name="Gerade Verbindung 20" descr="Graue Linie" title="Linie"/>
          <p:cNvCxnSpPr>
            <a:cxnSpLocks/>
          </p:cNvCxnSpPr>
          <p:nvPr/>
        </p:nvCxnSpPr>
        <p:spPr>
          <a:xfrm>
            <a:off x="430320" y="6574102"/>
            <a:ext cx="1176168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 descr="Logo Bundesagentur für Arbeit" title="Logo"/>
          <p:cNvPicPr>
            <a:picLocks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9" y="6610102"/>
            <a:ext cx="1541977" cy="204216"/>
          </a:xfrm>
          <a:prstGeom prst="rect">
            <a:avLst/>
          </a:prstGeom>
        </p:spPr>
      </p:pic>
      <p:sp>
        <p:nvSpPr>
          <p:cNvPr id="3" name="Fußzeilenplatzhalter 2" descr="Platzhalter für das Thema und das Datum der Präsentation." title="Thema-/Datumsplatzhalter Fußzeile"/>
          <p:cNvSpPr>
            <a:spLocks noGrp="1"/>
          </p:cNvSpPr>
          <p:nvPr>
            <p:ph type="ftr" sz="quarter" idx="3"/>
          </p:nvPr>
        </p:nvSpPr>
        <p:spPr>
          <a:xfrm>
            <a:off x="2689494" y="6574347"/>
            <a:ext cx="8247782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96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Thema, 10.Monat 2019, © Bundesagentur für Arbeit</a:t>
            </a:r>
          </a:p>
        </p:txBody>
      </p:sp>
      <p:sp>
        <p:nvSpPr>
          <p:cNvPr id="4" name="Foliennummernplatzhalter 3" descr="Seitenzahl der Folie." title="Seitenzahlplatzhalter in der Fußzeile"/>
          <p:cNvSpPr>
            <a:spLocks noGrp="1"/>
          </p:cNvSpPr>
          <p:nvPr>
            <p:ph type="sldNum" sz="quarter" idx="4"/>
          </p:nvPr>
        </p:nvSpPr>
        <p:spPr>
          <a:xfrm>
            <a:off x="11013911" y="6574347"/>
            <a:ext cx="860638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6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09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</p:sldLayoutIdLst>
  <p:hf hdr="0" dt="0"/>
  <p:txStyles>
    <p:titleStyle>
      <a:lvl1pPr algn="l" defTabSz="910834" rtl="0" eaLnBrk="1" latinLnBrk="0" hangingPunct="1">
        <a:spcBef>
          <a:spcPct val="0"/>
        </a:spcBef>
        <a:buNone/>
        <a:defRPr sz="2391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0666" indent="-340666" algn="l" defTabSz="910834" rtl="0" eaLnBrk="1" latinLnBrk="0" hangingPunct="1">
        <a:spcBef>
          <a:spcPts val="697"/>
        </a:spcBef>
        <a:spcAft>
          <a:spcPts val="0"/>
        </a:spcAft>
        <a:buClr>
          <a:srgbClr val="E2001A"/>
        </a:buClr>
        <a:buSzPct val="80000"/>
        <a:buFont typeface="Arial Black" panose="020B0A04020102020204" pitchFamily="34" charset="0"/>
        <a:buChar char="▬"/>
        <a:defRPr sz="199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0168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50279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44735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21261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04793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6pPr>
      <a:lvl7pPr marL="2960210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7pPr>
      <a:lvl8pPr marL="3415627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8pPr>
      <a:lvl9pPr marL="3871044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1pPr>
      <a:lvl2pPr marL="455417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2pPr>
      <a:lvl3pPr marL="910834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3pPr>
      <a:lvl4pPr marL="1366251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4pPr>
      <a:lvl5pPr marL="1821668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5pPr>
      <a:lvl6pPr marL="2277085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6pPr>
      <a:lvl7pPr marL="2732502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7pPr>
      <a:lvl8pPr marL="3187918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8pPr>
      <a:lvl9pPr marL="3643335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Zwei rote Linien." title="Headergrafik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9" y="92849"/>
            <a:ext cx="12102724" cy="910866"/>
          </a:xfrm>
          <a:prstGeom prst="rect">
            <a:avLst/>
          </a:prstGeom>
        </p:spPr>
      </p:pic>
      <p:sp>
        <p:nvSpPr>
          <p:cNvPr id="14" name="Titelplatzhalter 1" descr="Platzhalter für den Titel der Folie." title="Titelplatzhalter"/>
          <p:cNvSpPr>
            <a:spLocks noGrp="1"/>
          </p:cNvSpPr>
          <p:nvPr>
            <p:ph type="title"/>
          </p:nvPr>
        </p:nvSpPr>
        <p:spPr>
          <a:xfrm>
            <a:off x="588103" y="144000"/>
            <a:ext cx="11173952" cy="857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26" name="Textplatzhalter 2" descr="Platzhalter für Text." title="Textplatzhalter"/>
          <p:cNvSpPr>
            <a:spLocks noGrp="1"/>
          </p:cNvSpPr>
          <p:nvPr>
            <p:ph type="body" idx="1"/>
          </p:nvPr>
        </p:nvSpPr>
        <p:spPr>
          <a:xfrm>
            <a:off x="588102" y="1194101"/>
            <a:ext cx="11173952" cy="5117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21" name="Gerade Verbindung 20" descr="Graue Linie" title="Linie"/>
          <p:cNvCxnSpPr>
            <a:cxnSpLocks/>
          </p:cNvCxnSpPr>
          <p:nvPr/>
        </p:nvCxnSpPr>
        <p:spPr>
          <a:xfrm>
            <a:off x="430320" y="6574102"/>
            <a:ext cx="1176168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 descr="Logo Bundesagentur für Arbeit" title="Logo"/>
          <p:cNvPicPr>
            <a:picLocks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9" y="6610102"/>
            <a:ext cx="1541977" cy="204216"/>
          </a:xfrm>
          <a:prstGeom prst="rect">
            <a:avLst/>
          </a:prstGeom>
        </p:spPr>
      </p:pic>
      <p:sp>
        <p:nvSpPr>
          <p:cNvPr id="3" name="Fußzeilenplatzhalter 2" descr="Platzhalter für das Thema und das Datum der Präsentation." title="Thema-/Datumsplatzhalter Fußzeile"/>
          <p:cNvSpPr>
            <a:spLocks noGrp="1"/>
          </p:cNvSpPr>
          <p:nvPr>
            <p:ph type="ftr" sz="quarter" idx="3"/>
          </p:nvPr>
        </p:nvSpPr>
        <p:spPr>
          <a:xfrm>
            <a:off x="2689494" y="6574347"/>
            <a:ext cx="8247782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0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96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Thema, 10.Monat 2019, © Bundesagentur für Arbeit</a:t>
            </a:r>
          </a:p>
        </p:txBody>
      </p:sp>
      <p:sp>
        <p:nvSpPr>
          <p:cNvPr id="4" name="Foliennummernplatzhalter 3" descr="Seitenzahl der Folie." title="Seitenzahlplatzhalter in der Fußzeile"/>
          <p:cNvSpPr>
            <a:spLocks noGrp="1"/>
          </p:cNvSpPr>
          <p:nvPr>
            <p:ph type="sldNum" sz="quarter" idx="4"/>
          </p:nvPr>
        </p:nvSpPr>
        <p:spPr>
          <a:xfrm>
            <a:off x="11013911" y="6574347"/>
            <a:ext cx="860638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6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Seite </a:t>
            </a:r>
            <a:fld id="{A8946A1F-0169-4AB6-AEFC-44545780F86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575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dt="0"/>
  <p:txStyles>
    <p:titleStyle>
      <a:lvl1pPr algn="l" defTabSz="910834" rtl="0" eaLnBrk="1" latinLnBrk="0" hangingPunct="1">
        <a:spcBef>
          <a:spcPct val="0"/>
        </a:spcBef>
        <a:buNone/>
        <a:defRPr sz="2391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0666" indent="-340666" algn="l" defTabSz="910834" rtl="0" eaLnBrk="1" latinLnBrk="0" hangingPunct="1">
        <a:spcBef>
          <a:spcPts val="697"/>
        </a:spcBef>
        <a:spcAft>
          <a:spcPts val="0"/>
        </a:spcAft>
        <a:buClr>
          <a:srgbClr val="E2001A"/>
        </a:buClr>
        <a:buSzPct val="80000"/>
        <a:buFont typeface="Arial Black" panose="020B0A04020102020204" pitchFamily="34" charset="0"/>
        <a:buChar char="▬"/>
        <a:defRPr sz="199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0168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50279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44735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21261" indent="-215158" algn="l" defTabSz="910834" rtl="0" eaLnBrk="1" latinLnBrk="0" hangingPunct="1">
        <a:spcBef>
          <a:spcPts val="598"/>
        </a:spcBef>
        <a:spcAft>
          <a:spcPts val="50"/>
        </a:spcAft>
        <a:buFont typeface="Arial" panose="020B0604020202020204" pitchFamily="34" charset="0"/>
        <a:buChar char="•"/>
        <a:defRPr sz="1693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04793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6pPr>
      <a:lvl7pPr marL="2960210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7pPr>
      <a:lvl8pPr marL="3415627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8pPr>
      <a:lvl9pPr marL="3871044" indent="-227708" algn="l" defTabSz="910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1pPr>
      <a:lvl2pPr marL="455417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2pPr>
      <a:lvl3pPr marL="910834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3pPr>
      <a:lvl4pPr marL="1366251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4pPr>
      <a:lvl5pPr marL="1821668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5pPr>
      <a:lvl6pPr marL="2277085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6pPr>
      <a:lvl7pPr marL="2732502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7pPr>
      <a:lvl8pPr marL="3187918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8pPr>
      <a:lvl9pPr marL="3643335" algn="l" defTabSz="910834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hyperlink" Target="https://www.flaticon.com/" TargetMode="Externa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9.png"/><Relationship Id="rId5" Type="http://schemas.openxmlformats.org/officeDocument/2006/relationships/hyperlink" Target="https://berufenet.arbeitsagentur.de/berufenet/faces/index;BERUFENETJSESSIONID=c9ldn0ZBGRj14WTWnbVw1NQQ-mIv87XWjJy2TYUi-wlQpT8NSIRE!-801271737?path=null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Duales Studium | 23.03.2021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3" y="647389"/>
            <a:ext cx="12102375" cy="5227954"/>
          </a:xfrm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9824" y="1975825"/>
            <a:ext cx="5137958" cy="823321"/>
          </a:xfrm>
        </p:spPr>
        <p:txBody>
          <a:bodyPr/>
          <a:lstStyle/>
          <a:p>
            <a:r>
              <a:rPr lang="de-DE" dirty="0"/>
              <a:t>Herzlich Willkommen!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6"/>
          </p:nvPr>
        </p:nvSpPr>
        <p:spPr>
          <a:xfrm>
            <a:off x="0" y="3127439"/>
            <a:ext cx="5156431" cy="529377"/>
          </a:xfrm>
        </p:spPr>
        <p:txBody>
          <a:bodyPr/>
          <a:lstStyle/>
          <a:p>
            <a:r>
              <a:rPr lang="de-DE" dirty="0"/>
              <a:t>Eileen Thöne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17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A2847-9EFA-487B-B01C-8B9CD828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E9F8AD-D628-44E6-B069-2D430977DF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8497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EA3B81-04B1-4B69-8603-769266918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1247" y="6607103"/>
            <a:ext cx="7506028" cy="250897"/>
          </a:xfrm>
        </p:spPr>
        <p:txBody>
          <a:bodyPr/>
          <a:lstStyle/>
          <a:p>
            <a:r>
              <a:rPr lang="de-DE" dirty="0"/>
              <a:t>   </a:t>
            </a:r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EDF3201D-9F96-44D0-A321-E222707870D1}"/>
              </a:ext>
            </a:extLst>
          </p:cNvPr>
          <p:cNvGraphicFramePr>
            <a:graphicFrameLocks noGrp="1"/>
          </p:cNvGraphicFramePr>
          <p:nvPr/>
        </p:nvGraphicFramePr>
        <p:xfrm>
          <a:off x="1340528" y="127079"/>
          <a:ext cx="8939814" cy="6442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93988">
                  <a:extLst>
                    <a:ext uri="{9D8B030D-6E8A-4147-A177-3AD203B41FA5}">
                      <a16:colId xmlns:a16="http://schemas.microsoft.com/office/drawing/2014/main" val="1755213074"/>
                    </a:ext>
                  </a:extLst>
                </a:gridCol>
                <a:gridCol w="2303568">
                  <a:extLst>
                    <a:ext uri="{9D8B030D-6E8A-4147-A177-3AD203B41FA5}">
                      <a16:colId xmlns:a16="http://schemas.microsoft.com/office/drawing/2014/main" val="2936745393"/>
                    </a:ext>
                  </a:extLst>
                </a:gridCol>
                <a:gridCol w="2742258">
                  <a:extLst>
                    <a:ext uri="{9D8B030D-6E8A-4147-A177-3AD203B41FA5}">
                      <a16:colId xmlns:a16="http://schemas.microsoft.com/office/drawing/2014/main" val="2933824546"/>
                    </a:ext>
                  </a:extLst>
                </a:gridCol>
              </a:tblGrid>
              <a:tr h="200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00">
                          <a:effectLst/>
                        </a:rPr>
                        <a:t>Was?</a:t>
                      </a:r>
                      <a:endParaRPr lang="de-DE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00">
                          <a:effectLst/>
                        </a:rPr>
                        <a:t>Wann?</a:t>
                      </a:r>
                      <a:endParaRPr lang="de-DE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00">
                          <a:effectLst/>
                        </a:rPr>
                        <a:t>Wozu?</a:t>
                      </a:r>
                      <a:endParaRPr lang="de-DE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704737884"/>
                  </a:ext>
                </a:extLst>
              </a:tr>
              <a:tr h="1201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  <a:highlight>
                            <a:srgbClr val="00FFFF"/>
                          </a:highlight>
                        </a:rPr>
                        <a:t>Erster Schulabschluss </a:t>
                      </a:r>
                      <a:endParaRPr lang="de-DE" sz="14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  <a:highlight>
                            <a:srgbClr val="00FFFF"/>
                          </a:highlight>
                        </a:rPr>
                        <a:t>(ESA)</a:t>
                      </a:r>
                      <a:endParaRPr lang="de-DE" sz="14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(ehemals Hauptschulabschluss nach Klasse 9 gleichwertiger Abschluss)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Nach Klasse 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(abschlussberechtigendes Notenbild am Ende der 9)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Berechtigung zum Besuch des Berufskollegs (z.B. Berufsfachschule B1) sowie Zugang zur dualen Berufs-ausbildung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040027400"/>
                  </a:ext>
                </a:extLst>
              </a:tr>
              <a:tr h="1201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  <a:highlight>
                            <a:srgbClr val="00FFFF"/>
                          </a:highlight>
                        </a:rPr>
                        <a:t>Erweiterter Erster Schulabschluss (EESA)</a:t>
                      </a:r>
                      <a:endParaRPr lang="de-DE" sz="14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(ehemals Hauptschulabschluss nach Klasse 10 gleichwertiger Abschluss)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Nach Klasse 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(abschlussberechtigendes Notenbild am Ende der 10)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Berechtigung zum Besuch des Berufskollegs (z.B. Berufsfachschule B2)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2709960436"/>
                  </a:ext>
                </a:extLst>
              </a:tr>
              <a:tr h="2002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  <a:highlight>
                            <a:srgbClr val="00FFFF"/>
                          </a:highlight>
                        </a:rPr>
                        <a:t>Mittlerer Schulabschluss/</a:t>
                      </a:r>
                      <a:endParaRPr lang="de-DE" sz="14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  <a:highlight>
                            <a:srgbClr val="00FFFF"/>
                          </a:highlight>
                        </a:rPr>
                        <a:t>Fachoberschulreife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Nach Klasse 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(abschlussberechtigendes Notenbild am Ende der 10)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Berechtigung zum Besuch des Berufskollegs (z.B. Berufsfachschule C2 und Berufliches Gymnasium D1-4) mit vielfältigen Möglich-</a:t>
                      </a:r>
                      <a:r>
                        <a:rPr lang="de-DE" sz="1400" kern="100" dirty="0" err="1">
                          <a:effectLst/>
                        </a:rPr>
                        <a:t>keiten</a:t>
                      </a:r>
                      <a:r>
                        <a:rPr lang="de-DE" sz="1400" kern="100" dirty="0">
                          <a:effectLst/>
                        </a:rPr>
                        <a:t> zum Erwerb allgemeinbildender und beruflicher Abschlüsse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4069035164"/>
                  </a:ext>
                </a:extLst>
              </a:tr>
              <a:tr h="1679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  <a:highlight>
                            <a:srgbClr val="00FFFF"/>
                          </a:highlight>
                        </a:rPr>
                        <a:t>Berechtigung zum Besuch </a:t>
                      </a:r>
                      <a:endParaRPr lang="de-DE" sz="14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  <a:highlight>
                            <a:srgbClr val="00FFFF"/>
                          </a:highlight>
                        </a:rPr>
                        <a:t>der gymnasialen Oberstufe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Nach Klasse 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>
                          <a:effectLst/>
                        </a:rPr>
                        <a:t>(Versetzung in die Einführungsphase EF)</a:t>
                      </a:r>
                      <a:endParaRPr lang="de-DE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Fortsetzung der Schullauf-bahn in der gymnasialen Oberstufe des Gymnasiums, der Gesamtschule bzw. im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Beruflichen Gymnasium der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Berufskollegs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kern="100" dirty="0">
                          <a:effectLst/>
                        </a:rPr>
                        <a:t> </a:t>
                      </a:r>
                      <a:endParaRPr lang="de-D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63525501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0C5885B2-3DFD-453C-92FC-65C29AA8AB9F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946150" y="1590557"/>
            <a:ext cx="255198" cy="398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385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B6CD9-90A4-419D-9754-12513374B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>Berufsberatung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4038DB-8A64-499F-8E54-CA3C1A5FDB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6605" y="1590032"/>
            <a:ext cx="5032142" cy="4180503"/>
          </a:xfrm>
        </p:spPr>
        <p:txBody>
          <a:bodyPr/>
          <a:lstStyle/>
          <a:p>
            <a:r>
              <a:rPr lang="de-DE" dirty="0"/>
              <a:t>Berufsberaterin: </a:t>
            </a:r>
            <a:r>
              <a:rPr lang="de-DE" b="1" u="sng" dirty="0"/>
              <a:t>Eileen Thöne</a:t>
            </a:r>
          </a:p>
          <a:p>
            <a:endParaRPr lang="de-DE" dirty="0"/>
          </a:p>
          <a:p>
            <a:r>
              <a:rPr lang="de-DE" dirty="0"/>
              <a:t>Dienstags oder nach Abmachung an eurer Schule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Raum: neben dem Sekretariat</a:t>
            </a:r>
          </a:p>
          <a:p>
            <a:endParaRPr lang="de-DE" dirty="0"/>
          </a:p>
          <a:p>
            <a:r>
              <a:rPr lang="de-DE" dirty="0"/>
              <a:t>Termine über Teams vereinbaren</a:t>
            </a:r>
          </a:p>
          <a:p>
            <a:endParaRPr lang="de-DE" dirty="0"/>
          </a:p>
          <a:p>
            <a:r>
              <a:rPr lang="de-DE" dirty="0"/>
              <a:t>Fragen können auch jederzeit über Teams gestellt werden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592022-831D-4B1C-9976-54DA35173B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8497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79AAC0-D74B-44B3-8985-C71C19F1E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3538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199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D8C88EA-43B8-4D9D-8E2D-C8381D503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864" y="1957576"/>
            <a:ext cx="3442637" cy="245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8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C9737-D33F-4093-A159-390E400D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r>
              <a:rPr lang="de-DE" dirty="0"/>
              <a:t>Weißt du schon, was du nach dem Abi machen möchtest?</a:t>
            </a:r>
            <a:br>
              <a:rPr lang="de-DE" dirty="0"/>
            </a:b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EFA49F-212A-44F4-8CA6-C4D32F1060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0296" y="1956627"/>
            <a:ext cx="5242378" cy="3560176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02C711-B750-4625-A664-668FCF2437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6261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48476" y="2758990"/>
            <a:ext cx="3552080" cy="1100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192" dirty="0"/>
              <a:t>Warum kommt die Berufs- </a:t>
            </a:r>
          </a:p>
          <a:p>
            <a:r>
              <a:rPr lang="de-DE" sz="2192" dirty="0"/>
              <a:t>und Studienberatung in die </a:t>
            </a:r>
          </a:p>
          <a:p>
            <a:r>
              <a:rPr lang="de-DE" sz="2192" dirty="0"/>
              <a:t>Schule?</a:t>
            </a:r>
          </a:p>
        </p:txBody>
      </p:sp>
      <p:pic>
        <p:nvPicPr>
          <p:cNvPr id="4" name="Picture 2" descr="Denken , Verwirrte Clipart, Überlegen, 3d PNG und PSD Datei zum kostenlosen  Download">
            <a:extLst>
              <a:ext uri="{FF2B5EF4-FFF2-40B4-BE49-F238E27FC236}">
                <a16:creationId xmlns:a16="http://schemas.microsoft.com/office/drawing/2014/main" id="{041D79CD-CC52-4667-8CD9-90AFB49CC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443" y="2372738"/>
            <a:ext cx="1400165" cy="238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32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12992" y="970520"/>
            <a:ext cx="7691526" cy="331172"/>
          </a:xfrm>
        </p:spPr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02426" y="1647208"/>
            <a:ext cx="8420087" cy="4246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4693" indent="-284693">
              <a:buFont typeface="Wingdings" panose="05000000000000000000" pitchFamily="2" charset="2"/>
              <a:buChar char="Ø"/>
            </a:pPr>
            <a:r>
              <a:rPr lang="de-DE" sz="2391" dirty="0"/>
              <a:t>Politik und Gesellschaft glauben, </a:t>
            </a:r>
          </a:p>
          <a:p>
            <a:r>
              <a:rPr lang="de-DE" sz="2391" dirty="0"/>
              <a:t>     dass </a:t>
            </a:r>
            <a:r>
              <a:rPr lang="de-DE" sz="2391" b="1" i="1" dirty="0"/>
              <a:t>Information</a:t>
            </a:r>
            <a:r>
              <a:rPr lang="de-DE" sz="2391" dirty="0"/>
              <a:t> vor </a:t>
            </a:r>
            <a:r>
              <a:rPr lang="de-DE" sz="2391" b="1" i="1" dirty="0"/>
              <a:t>Fehlentscheidungen</a:t>
            </a:r>
            <a:r>
              <a:rPr lang="de-DE" sz="2391" dirty="0"/>
              <a:t> schützen.</a:t>
            </a:r>
          </a:p>
          <a:p>
            <a:endParaRPr lang="de-DE" sz="1594" dirty="0"/>
          </a:p>
          <a:p>
            <a:pPr marL="284693" indent="-284693">
              <a:buFont typeface="Wingdings" panose="05000000000000000000" pitchFamily="2" charset="2"/>
              <a:buChar char="Ø"/>
            </a:pPr>
            <a:r>
              <a:rPr lang="de-DE" sz="1793" dirty="0"/>
              <a:t>Ca. 30% aller betriebliche Ausbildungsverträge werden aufgelöst</a:t>
            </a:r>
          </a:p>
          <a:p>
            <a:pPr marL="284693" indent="-284693">
              <a:buFont typeface="Wingdings" panose="05000000000000000000" pitchFamily="2" charset="2"/>
              <a:buChar char="Ø"/>
            </a:pPr>
            <a:r>
              <a:rPr lang="de-DE" sz="1793" dirty="0"/>
              <a:t>Zwischen 27% und 42% aller Studiengänge werden abgebrochen.</a:t>
            </a:r>
          </a:p>
          <a:p>
            <a:pPr marL="284693" indent="-284693">
              <a:buFont typeface="Wingdings" panose="05000000000000000000" pitchFamily="2" charset="2"/>
              <a:buChar char="Ø"/>
            </a:pPr>
            <a:r>
              <a:rPr lang="de-DE" sz="1793" dirty="0"/>
              <a:t>Studium: Spitzenreiter bei den Abbrüchen</a:t>
            </a:r>
          </a:p>
          <a:p>
            <a:r>
              <a:rPr lang="de-DE" sz="1793" dirty="0"/>
              <a:t>	- </a:t>
            </a:r>
            <a:r>
              <a:rPr lang="de-DE" sz="1793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Geisteswissenschaften – Grund: mangelnde Perspektive</a:t>
            </a:r>
          </a:p>
          <a:p>
            <a:r>
              <a:rPr lang="de-DE" sz="1793" dirty="0"/>
              <a:t>	- </a:t>
            </a:r>
            <a:r>
              <a:rPr lang="de-DE" sz="1793" dirty="0">
                <a:solidFill>
                  <a:srgbClr val="00B050"/>
                </a:solidFill>
              </a:rPr>
              <a:t>Naturwissenschaften – Grund: Anforderungen</a:t>
            </a:r>
          </a:p>
          <a:p>
            <a:r>
              <a:rPr lang="de-DE" sz="1793" dirty="0"/>
              <a:t>	- </a:t>
            </a:r>
            <a:r>
              <a:rPr lang="de-DE" sz="1793" dirty="0">
                <a:solidFill>
                  <a:srgbClr val="0070C0"/>
                </a:solidFill>
              </a:rPr>
              <a:t>Ingenieurwissenschaften – Grund: Anforderungen</a:t>
            </a:r>
          </a:p>
          <a:p>
            <a:r>
              <a:rPr lang="de-DE" sz="1793" dirty="0"/>
              <a:t>	- </a:t>
            </a:r>
            <a:r>
              <a:rPr lang="de-DE" sz="1793" dirty="0">
                <a:solidFill>
                  <a:srgbClr val="FF00FF"/>
                </a:solidFill>
              </a:rPr>
              <a:t>selten: Medizin (unter 10%)</a:t>
            </a:r>
          </a:p>
          <a:p>
            <a:pPr marL="284693" indent="-284693">
              <a:buFont typeface="Wingdings" panose="05000000000000000000" pitchFamily="2" charset="2"/>
              <a:buChar char="Ø"/>
            </a:pPr>
            <a:endParaRPr lang="de-DE" sz="1594" dirty="0">
              <a:solidFill>
                <a:srgbClr val="FF00FF"/>
              </a:solidFill>
            </a:endParaRPr>
          </a:p>
          <a:p>
            <a:pPr marL="284693" indent="-284693">
              <a:buFont typeface="Wingdings" panose="05000000000000000000" pitchFamily="2" charset="2"/>
              <a:buChar char="Ø"/>
            </a:pPr>
            <a:r>
              <a:rPr lang="de-DE" sz="1793" b="1" dirty="0">
                <a:solidFill>
                  <a:srgbClr val="00B0F0"/>
                </a:solidFill>
              </a:rPr>
              <a:t>Fazit: Wer gut informiert ist, trifft seltener Fehlentscheidungen.</a:t>
            </a:r>
          </a:p>
          <a:p>
            <a:endParaRPr lang="de-DE" sz="1594" dirty="0"/>
          </a:p>
          <a:p>
            <a:pPr marL="284693" indent="-284693">
              <a:buFont typeface="Wingdings" panose="05000000000000000000" pitchFamily="2" charset="2"/>
              <a:buChar char="Ø"/>
            </a:pPr>
            <a:endParaRPr lang="de-DE" sz="1594" dirty="0"/>
          </a:p>
          <a:p>
            <a:pPr marL="284693" indent="-284693">
              <a:buFont typeface="Wingdings" panose="05000000000000000000" pitchFamily="2" charset="2"/>
              <a:buChar char="Ø"/>
            </a:pPr>
            <a:endParaRPr lang="de-DE" sz="1594" dirty="0"/>
          </a:p>
        </p:txBody>
      </p:sp>
    </p:spTree>
    <p:extLst>
      <p:ext uri="{BB962C8B-B14F-4D97-AF65-F5344CB8AC3E}">
        <p14:creationId xmlns:p14="http://schemas.microsoft.com/office/powerpoint/2010/main" val="42508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47177" y="249387"/>
            <a:ext cx="10303677" cy="728967"/>
          </a:xfrm>
        </p:spPr>
        <p:txBody>
          <a:bodyPr/>
          <a:lstStyle/>
          <a:p>
            <a:br>
              <a:rPr lang="de-DE" sz="2391" dirty="0">
                <a:solidFill>
                  <a:schemeClr val="tx1"/>
                </a:solidFill>
              </a:rPr>
            </a:br>
            <a:r>
              <a:rPr lang="de-DE" sz="2391" dirty="0">
                <a:solidFill>
                  <a:schemeClr val="tx1"/>
                </a:solidFill>
              </a:rPr>
              <a:t>Der Berufswahlprozess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2" name="0"/>
          <p:cNvSpPr/>
          <p:nvPr/>
        </p:nvSpPr>
        <p:spPr>
          <a:xfrm>
            <a:off x="5314963" y="2949791"/>
            <a:ext cx="1542564" cy="223593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sz="1607" b="1" dirty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9" name="0"/>
          <p:cNvSpPr/>
          <p:nvPr/>
        </p:nvSpPr>
        <p:spPr>
          <a:xfrm>
            <a:off x="3323066" y="3444966"/>
            <a:ext cx="1955942" cy="211645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sz="1607" b="1" dirty="0">
                <a:solidFill>
                  <a:schemeClr val="bg1"/>
                </a:solidFill>
              </a:rPr>
              <a:t>Selbsterkundung</a:t>
            </a:r>
          </a:p>
        </p:txBody>
      </p:sp>
      <p:sp>
        <p:nvSpPr>
          <p:cNvPr id="10" name="0"/>
          <p:cNvSpPr/>
          <p:nvPr/>
        </p:nvSpPr>
        <p:spPr>
          <a:xfrm>
            <a:off x="7247241" y="2102146"/>
            <a:ext cx="1877296" cy="338802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sz="1607" b="1" dirty="0">
                <a:solidFill>
                  <a:schemeClr val="bg1"/>
                </a:solidFill>
              </a:rPr>
              <a:t>Entscheidung</a:t>
            </a:r>
          </a:p>
        </p:txBody>
      </p:sp>
      <p:graphicFrame>
        <p:nvGraphicFramePr>
          <p:cNvPr id="4" name="Diagramm 3"/>
          <p:cNvGraphicFramePr/>
          <p:nvPr/>
        </p:nvGraphicFramePr>
        <p:xfrm>
          <a:off x="505183" y="1191001"/>
          <a:ext cx="10974880" cy="5395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0"/>
          <p:cNvSpPr/>
          <p:nvPr/>
        </p:nvSpPr>
        <p:spPr>
          <a:xfrm>
            <a:off x="9029098" y="2087742"/>
            <a:ext cx="2272918" cy="2567564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Bewerbung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Zulassungstest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Einstellungs-test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Auswahl-gespräch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</a:p>
          <a:p>
            <a:pPr>
              <a:spcAft>
                <a:spcPts val="523"/>
              </a:spcAft>
              <a:buClr>
                <a:srgbClr val="FF0000"/>
              </a:buClr>
              <a:buSzPct val="80000"/>
            </a:pPr>
            <a:endParaRPr lang="de-DE" sz="1269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0"/>
          <p:cNvSpPr/>
          <p:nvPr/>
        </p:nvSpPr>
        <p:spPr>
          <a:xfrm>
            <a:off x="3822725" y="3603575"/>
            <a:ext cx="2025046" cy="2103463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Praxis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Internet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Messen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Praktiker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</a:p>
          <a:p>
            <a:pPr>
              <a:spcAft>
                <a:spcPts val="523"/>
              </a:spcAft>
              <a:buClr>
                <a:srgbClr val="FF0000"/>
              </a:buClr>
              <a:buSzPct val="80000"/>
            </a:pPr>
            <a:endParaRPr lang="de-DE" sz="1195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0"/>
          <p:cNvSpPr/>
          <p:nvPr/>
        </p:nvSpPr>
        <p:spPr>
          <a:xfrm>
            <a:off x="1053134" y="4271691"/>
            <a:ext cx="2349844" cy="1690229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Interessen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Fähigkeiten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Ziele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Schwächen</a:t>
            </a:r>
          </a:p>
          <a:p>
            <a:pPr>
              <a:spcAft>
                <a:spcPts val="523"/>
              </a:spcAft>
              <a:buClr>
                <a:srgbClr val="FF0000"/>
              </a:buClr>
              <a:buSzPct val="80000"/>
            </a:pPr>
            <a:endParaRPr lang="de-DE" sz="1494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0"/>
          <p:cNvSpPr/>
          <p:nvPr/>
        </p:nvSpPr>
        <p:spPr>
          <a:xfrm>
            <a:off x="6416535" y="2883182"/>
            <a:ext cx="2186306" cy="2355524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Eigene Kriterien überprüfen</a:t>
            </a:r>
          </a:p>
          <a:p>
            <a:pPr marL="256078" indent="-256078">
              <a:spcAft>
                <a:spcPts val="523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de-DE" sz="1992" b="1" dirty="0">
                <a:solidFill>
                  <a:srgbClr val="000000"/>
                </a:solidFill>
                <a:latin typeface="Arial" panose="020B0604020202020204" pitchFamily="34" charset="0"/>
              </a:rPr>
              <a:t>Pro und Contra vergleichen</a:t>
            </a:r>
          </a:p>
          <a:p>
            <a:pPr>
              <a:spcAft>
                <a:spcPts val="523"/>
              </a:spcAft>
              <a:buClr>
                <a:srgbClr val="FF0000"/>
              </a:buClr>
              <a:buSzPct val="80000"/>
            </a:pPr>
            <a:endParaRPr lang="de-DE" sz="1494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6" name="0"/>
          <p:cNvSpPr/>
          <p:nvPr/>
        </p:nvSpPr>
        <p:spPr>
          <a:xfrm>
            <a:off x="3249086" y="5495331"/>
            <a:ext cx="5881133" cy="344687"/>
          </a:xfrm>
          <a:prstGeom prst="rect">
            <a:avLst/>
          </a:prstGeom>
          <a:noFill/>
          <a:ln w="2095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095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523"/>
              </a:spcAft>
              <a:buClr>
                <a:srgbClr val="FF0000"/>
              </a:buClr>
              <a:buSzPct val="80000"/>
            </a:pPr>
            <a:endParaRPr lang="de-DE" sz="1045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2" descr="Daily task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41" y="2831471"/>
            <a:ext cx="1051162" cy="10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nformative free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268" y="2192870"/>
            <a:ext cx="1010255" cy="101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ecision making free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757" y="1281601"/>
            <a:ext cx="1134762" cy="113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700" y="484617"/>
            <a:ext cx="1024129" cy="1024129"/>
          </a:xfrm>
          <a:prstGeom prst="rect">
            <a:avLst/>
          </a:prstGeom>
        </p:spPr>
      </p:pic>
      <p:sp>
        <p:nvSpPr>
          <p:cNvPr id="20" name="Pfeil nach rechts 19"/>
          <p:cNvSpPr/>
          <p:nvPr/>
        </p:nvSpPr>
        <p:spPr>
          <a:xfrm>
            <a:off x="562560" y="6083821"/>
            <a:ext cx="11278221" cy="50316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94" dirty="0"/>
              <a:t>Hilfestellung auf dem Weg zur </a:t>
            </a:r>
            <a:r>
              <a:rPr lang="de-DE" sz="1494" b="1" dirty="0"/>
              <a:t>Realisierung</a:t>
            </a:r>
            <a:endParaRPr lang="de-DE" sz="1494" dirty="0"/>
          </a:p>
        </p:txBody>
      </p:sp>
      <p:sp>
        <p:nvSpPr>
          <p:cNvPr id="21" name="Textfeld 20"/>
          <p:cNvSpPr txBox="1"/>
          <p:nvPr/>
        </p:nvSpPr>
        <p:spPr>
          <a:xfrm>
            <a:off x="9693884" y="6601390"/>
            <a:ext cx="2353884" cy="19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72" dirty="0"/>
              <a:t>Icons </a:t>
            </a:r>
            <a:r>
              <a:rPr lang="de-DE" sz="672" dirty="0" err="1"/>
              <a:t>made</a:t>
            </a:r>
            <a:r>
              <a:rPr lang="de-DE" sz="672" dirty="0"/>
              <a:t> </a:t>
            </a:r>
            <a:r>
              <a:rPr lang="de-DE" sz="672" dirty="0" err="1"/>
              <a:t>by</a:t>
            </a:r>
            <a:r>
              <a:rPr lang="de-DE" sz="672" dirty="0"/>
              <a:t> </a:t>
            </a:r>
            <a:r>
              <a:rPr lang="de-DE" sz="672" dirty="0" err="1"/>
              <a:t>Freepik</a:t>
            </a:r>
            <a:r>
              <a:rPr lang="de-DE" sz="672" dirty="0"/>
              <a:t> </a:t>
            </a:r>
            <a:r>
              <a:rPr lang="de-DE" sz="672" dirty="0" err="1"/>
              <a:t>and</a:t>
            </a:r>
            <a:r>
              <a:rPr lang="de-DE" sz="672" dirty="0"/>
              <a:t> Flat Icons </a:t>
            </a:r>
            <a:r>
              <a:rPr lang="de-DE" sz="672" dirty="0" err="1"/>
              <a:t>from</a:t>
            </a:r>
            <a:r>
              <a:rPr lang="de-DE" sz="672" dirty="0"/>
              <a:t> </a:t>
            </a:r>
            <a:r>
              <a:rPr lang="de-DE" sz="672" dirty="0">
                <a:hlinkClick r:id="rId13"/>
              </a:rPr>
              <a:t>Flaticon</a:t>
            </a:r>
            <a:r>
              <a:rPr lang="de-DE" sz="672" dirty="0"/>
              <a:t>.com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85889" y="6192401"/>
            <a:ext cx="4725089" cy="321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94" dirty="0">
                <a:solidFill>
                  <a:schemeClr val="bg1"/>
                </a:solidFill>
              </a:rPr>
              <a:t>Eltern, Freunde, Lehrer, Berater, …</a:t>
            </a:r>
          </a:p>
        </p:txBody>
      </p:sp>
      <p:sp>
        <p:nvSpPr>
          <p:cNvPr id="8" name="Pfeil: nach unten gekrümmt 7">
            <a:extLst>
              <a:ext uri="{FF2B5EF4-FFF2-40B4-BE49-F238E27FC236}">
                <a16:creationId xmlns:a16="http://schemas.microsoft.com/office/drawing/2014/main" id="{027C456A-31E8-44DA-9765-B5484C37C9AA}"/>
              </a:ext>
            </a:extLst>
          </p:cNvPr>
          <p:cNvSpPr/>
          <p:nvPr/>
        </p:nvSpPr>
        <p:spPr>
          <a:xfrm rot="21099939">
            <a:off x="2337994" y="1804384"/>
            <a:ext cx="1425844" cy="6975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>
              <a:solidFill>
                <a:schemeClr val="tx1"/>
              </a:solidFill>
            </a:endParaRPr>
          </a:p>
        </p:txBody>
      </p:sp>
      <p:sp>
        <p:nvSpPr>
          <p:cNvPr id="22" name="Pfeil: nach unten gekrümmt 21">
            <a:extLst>
              <a:ext uri="{FF2B5EF4-FFF2-40B4-BE49-F238E27FC236}">
                <a16:creationId xmlns:a16="http://schemas.microsoft.com/office/drawing/2014/main" id="{093C6219-4C11-4BFE-8E96-69AD8E39844F}"/>
              </a:ext>
            </a:extLst>
          </p:cNvPr>
          <p:cNvSpPr/>
          <p:nvPr/>
        </p:nvSpPr>
        <p:spPr>
          <a:xfrm rot="21099939">
            <a:off x="5129546" y="1171211"/>
            <a:ext cx="1425844" cy="6975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>
              <a:solidFill>
                <a:schemeClr val="tx1"/>
              </a:solidFill>
            </a:endParaRPr>
          </a:p>
        </p:txBody>
      </p:sp>
      <p:sp>
        <p:nvSpPr>
          <p:cNvPr id="23" name="Pfeil: nach unten gekrümmt 22">
            <a:extLst>
              <a:ext uri="{FF2B5EF4-FFF2-40B4-BE49-F238E27FC236}">
                <a16:creationId xmlns:a16="http://schemas.microsoft.com/office/drawing/2014/main" id="{817B887B-2CD1-4C17-BE45-2E38FA254B3D}"/>
              </a:ext>
            </a:extLst>
          </p:cNvPr>
          <p:cNvSpPr/>
          <p:nvPr/>
        </p:nvSpPr>
        <p:spPr>
          <a:xfrm rot="21099939">
            <a:off x="7976542" y="470029"/>
            <a:ext cx="1425844" cy="6975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391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1A244-4FBE-B0A4-6756-92C2251E3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tx1"/>
                </a:solidFill>
              </a:rPr>
              <a:t>Berufenet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A967CF-C7A3-B436-D7B9-26BCF1C48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011DB5-5F19-E010-E4D6-DEDAFABB0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43" y="1251752"/>
            <a:ext cx="11366606" cy="488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82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79E78-9766-4449-8385-A58633F4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Berufsfelder im </a:t>
            </a:r>
            <a:r>
              <a:rPr lang="de-DE" dirty="0" err="1">
                <a:solidFill>
                  <a:schemeClr val="tx1"/>
                </a:solidFill>
              </a:rPr>
              <a:t>Berufenet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961498-EB1C-4E83-96AC-11EED4E64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6605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6B5423-68A0-43A6-A036-9AD8322C8F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8497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5C39C3-D245-40F8-B490-1B0DF1934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121180-524E-4CAB-884F-52F009E2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" y="1263010"/>
            <a:ext cx="6054571" cy="13665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BAC9228-B6C0-468C-821E-69693D3E1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6" y="2877663"/>
            <a:ext cx="6010181" cy="132256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F3351E1-A4D6-4B07-86BC-3F16BCDA4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2" y="4342340"/>
            <a:ext cx="6098960" cy="136888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A961019-04F1-4AF7-848B-B47DB7D38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077" y="1247242"/>
            <a:ext cx="6123923" cy="146044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614D96C-821B-40B3-878B-8FC2C346C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6715" y="2840793"/>
            <a:ext cx="6075286" cy="135594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7C0958B-2841-4586-93C6-B1013AB15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100" y="4274783"/>
            <a:ext cx="2169520" cy="138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0EDE7-7B7F-4AF3-BFF3-67E29CF3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Jobsuche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38625C-A261-41AB-91FB-BBFCAE8B23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6605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8734693-AE8D-4263-9F98-59458B3A94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8497" y="1590032"/>
            <a:ext cx="5032142" cy="398699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D089DE-BC20-4E6A-954F-C300F933F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3538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199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CE2B5D-5BA5-401F-AA0C-2C635CEC4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08781" y="1553463"/>
            <a:ext cx="8849113" cy="440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5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hteck: abgerundete Ecken 76">
            <a:extLst>
              <a:ext uri="{FF2B5EF4-FFF2-40B4-BE49-F238E27FC236}">
                <a16:creationId xmlns:a16="http://schemas.microsoft.com/office/drawing/2014/main" id="{920E2CA4-0A1D-4B9C-9161-E11956B2AF75}"/>
              </a:ext>
            </a:extLst>
          </p:cNvPr>
          <p:cNvSpPr/>
          <p:nvPr/>
        </p:nvSpPr>
        <p:spPr>
          <a:xfrm>
            <a:off x="4233453" y="3724571"/>
            <a:ext cx="2378897" cy="795016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15" rIns="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793" dirty="0"/>
              <a:t>SCHULE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926818" y="292284"/>
            <a:ext cx="10303677" cy="728967"/>
          </a:xfrm>
        </p:spPr>
        <p:txBody>
          <a:bodyPr/>
          <a:lstStyle/>
          <a:p>
            <a:r>
              <a:rPr lang="de-DE" sz="2000" dirty="0"/>
              <a:t>Schulabschlüsse + berufliche Qualifizierungswege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de-DE" dirty="0"/>
              <a:t> 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404CAA9-6327-49C8-B8FA-C381B49799CB}"/>
              </a:ext>
            </a:extLst>
          </p:cNvPr>
          <p:cNvSpPr/>
          <p:nvPr/>
        </p:nvSpPr>
        <p:spPr>
          <a:xfrm>
            <a:off x="510932" y="5155249"/>
            <a:ext cx="2478830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Erster Schulabschluss </a:t>
            </a:r>
            <a:br>
              <a:rPr lang="de-DE" sz="1200" b="1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</a:br>
            <a:r>
              <a:rPr lang="de-DE" sz="1050" b="1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[alt „Hauptschulabschluss (HSA9)]</a:t>
            </a:r>
            <a:endParaRPr lang="de-DE" sz="1400" b="1" dirty="0">
              <a:solidFill>
                <a:schemeClr val="tx1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E363DF-1B46-455C-ABCC-68EFF87EB920}"/>
              </a:ext>
            </a:extLst>
          </p:cNvPr>
          <p:cNvSpPr/>
          <p:nvPr/>
        </p:nvSpPr>
        <p:spPr>
          <a:xfrm>
            <a:off x="534607" y="4084160"/>
            <a:ext cx="2478830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15" rIns="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de-DE" sz="1200" b="1" dirty="0">
                <a:solidFill>
                  <a:schemeClr val="tx1"/>
                </a:solidFill>
                <a:cs typeface="Arial" pitchFamily="34" charset="0"/>
              </a:rPr>
              <a:t>Erweiterter Erster Schulabschluss </a:t>
            </a:r>
            <a:br>
              <a:rPr lang="de-DE" sz="1600" b="1" dirty="0">
                <a:solidFill>
                  <a:schemeClr val="tx1"/>
                </a:solidFill>
                <a:cs typeface="Arial" pitchFamily="34" charset="0"/>
              </a:rPr>
            </a:br>
            <a:r>
              <a:rPr lang="de-DE" sz="1000" b="1" dirty="0">
                <a:solidFill>
                  <a:schemeClr val="tx1"/>
                </a:solidFill>
                <a:cs typeface="Arial" pitchFamily="34" charset="0"/>
              </a:rPr>
              <a:t>[alt „erweiterter Hauptschulabschluss (HSA10)]</a:t>
            </a:r>
            <a:endParaRPr lang="de-DE" sz="1050" b="1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D61A4B4-D543-44F1-8B8C-1EFAFFC77546}"/>
              </a:ext>
            </a:extLst>
          </p:cNvPr>
          <p:cNvGrpSpPr/>
          <p:nvPr/>
        </p:nvGrpSpPr>
        <p:grpSpPr>
          <a:xfrm>
            <a:off x="519208" y="2992153"/>
            <a:ext cx="2478830" cy="815919"/>
            <a:chOff x="2180697" y="3604033"/>
            <a:chExt cx="2478830" cy="815919"/>
          </a:xfrm>
          <a:solidFill>
            <a:schemeClr val="bg1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FDD3F34-41EE-4C6C-A6E1-57ABE0FA38E9}"/>
                </a:ext>
              </a:extLst>
            </p:cNvPr>
            <p:cNvSpPr/>
            <p:nvPr/>
          </p:nvSpPr>
          <p:spPr>
            <a:xfrm>
              <a:off x="2180697" y="3604033"/>
              <a:ext cx="1185546" cy="81591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2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algn="ctr"/>
              <a:r>
                <a:rPr lang="de-DE" sz="1100" b="1" dirty="0">
                  <a:solidFill>
                    <a:schemeClr val="tx1"/>
                  </a:solidFill>
                  <a:latin typeface="Arial" pitchFamily="34" charset="0"/>
                  <a:ea typeface="+mj-ea"/>
                  <a:cs typeface="Arial" pitchFamily="34" charset="0"/>
                </a:rPr>
                <a:t>Mittlerer Schulabschluss (Fachoberschul-reife)</a:t>
              </a:r>
              <a:br>
                <a:rPr lang="de-DE" sz="1200" b="1" dirty="0">
                  <a:solidFill>
                    <a:schemeClr val="tx1"/>
                  </a:solidFill>
                  <a:latin typeface="Arial" pitchFamily="34" charset="0"/>
                  <a:ea typeface="+mj-ea"/>
                  <a:cs typeface="Arial" pitchFamily="34" charset="0"/>
                </a:rPr>
              </a:br>
              <a:endParaRPr lang="de-DE" sz="12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5B340B1-DB3F-4F42-85AC-F8E3FC46B67A}"/>
                </a:ext>
              </a:extLst>
            </p:cNvPr>
            <p:cNvSpPr/>
            <p:nvPr/>
          </p:nvSpPr>
          <p:spPr>
            <a:xfrm>
              <a:off x="3366243" y="3604033"/>
              <a:ext cx="1293284" cy="81591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…mit Berechtigung zum Besuch der gymnasialen Oberstufe</a:t>
              </a:r>
              <a:endParaRPr lang="de-DE" sz="12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4B9AF957-659D-4F8A-8B7B-E032EC081B95}"/>
              </a:ext>
            </a:extLst>
          </p:cNvPr>
          <p:cNvSpPr/>
          <p:nvPr/>
        </p:nvSpPr>
        <p:spPr>
          <a:xfrm>
            <a:off x="580610" y="1908749"/>
            <a:ext cx="1228732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Fachhoch-schulreife/ </a:t>
            </a:r>
            <a:b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schulischer Teil der FHR</a:t>
            </a:r>
            <a:r>
              <a:rPr lang="de-DE" sz="14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br>
              <a:rPr lang="de-DE" sz="14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de-DE" sz="14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B8111CFA-9151-4583-A719-D53A638BFA33}"/>
              </a:ext>
            </a:extLst>
          </p:cNvPr>
          <p:cNvSpPr/>
          <p:nvPr/>
        </p:nvSpPr>
        <p:spPr>
          <a:xfrm>
            <a:off x="1784042" y="1900803"/>
            <a:ext cx="1274727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Allgemeine Hochschulreife (Abitur)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95C682EB-82C7-4573-A6A0-C086896A01ED}"/>
              </a:ext>
            </a:extLst>
          </p:cNvPr>
          <p:cNvSpPr/>
          <p:nvPr/>
        </p:nvSpPr>
        <p:spPr>
          <a:xfrm>
            <a:off x="4215208" y="5142174"/>
            <a:ext cx="3564129" cy="815919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Ausbildung</a:t>
            </a:r>
            <a:br>
              <a:rPr lang="de-DE" sz="2151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de-DE" sz="14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0A45A957-F66C-4B57-8205-E09F30740E58}"/>
              </a:ext>
            </a:extLst>
          </p:cNvPr>
          <p:cNvSpPr/>
          <p:nvPr/>
        </p:nvSpPr>
        <p:spPr>
          <a:xfrm>
            <a:off x="4215208" y="1943453"/>
            <a:ext cx="3587420" cy="728967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Studium</a:t>
            </a:r>
            <a:br>
              <a:rPr lang="de-DE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de-DE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1" name="Abgerundetes Rechteck 68">
            <a:extLst>
              <a:ext uri="{FF2B5EF4-FFF2-40B4-BE49-F238E27FC236}">
                <a16:creationId xmlns:a16="http://schemas.microsoft.com/office/drawing/2014/main" id="{7635E44D-35F8-455C-9763-189A72BF1F71}"/>
              </a:ext>
            </a:extLst>
          </p:cNvPr>
          <p:cNvSpPr/>
          <p:nvPr/>
        </p:nvSpPr>
        <p:spPr>
          <a:xfrm>
            <a:off x="4243499" y="3718263"/>
            <a:ext cx="625430" cy="80763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700"/>
              </a:spcAft>
              <a:buClr>
                <a:srgbClr val="FF0000"/>
              </a:buClr>
              <a:buSzPct val="80000"/>
            </a:pPr>
            <a:r>
              <a:rPr lang="de-DE" sz="1200" b="1" dirty="0">
                <a:solidFill>
                  <a:srgbClr val="000000"/>
                </a:solidFill>
              </a:rPr>
              <a:t>FOS 12B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3" name="Abgerundetes Rechteck 68">
            <a:extLst>
              <a:ext uri="{FF2B5EF4-FFF2-40B4-BE49-F238E27FC236}">
                <a16:creationId xmlns:a16="http://schemas.microsoft.com/office/drawing/2014/main" id="{199353A8-F1ED-40FB-978C-21E87D054DD8}"/>
              </a:ext>
            </a:extLst>
          </p:cNvPr>
          <p:cNvSpPr/>
          <p:nvPr/>
        </p:nvSpPr>
        <p:spPr>
          <a:xfrm>
            <a:off x="4874525" y="3721842"/>
            <a:ext cx="654024" cy="80763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700"/>
              </a:spcAft>
              <a:buClr>
                <a:srgbClr val="FF0000"/>
              </a:buClr>
              <a:buSzPct val="80000"/>
            </a:pPr>
            <a:r>
              <a:rPr lang="de-DE" sz="1200" b="1" dirty="0">
                <a:solidFill>
                  <a:srgbClr val="000000"/>
                </a:solidFill>
              </a:rPr>
              <a:t>FOS 13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5" name="Abgerundetes Rechteck 68">
            <a:extLst>
              <a:ext uri="{FF2B5EF4-FFF2-40B4-BE49-F238E27FC236}">
                <a16:creationId xmlns:a16="http://schemas.microsoft.com/office/drawing/2014/main" id="{F7C2F3FA-32F3-43A5-95AE-A0151C10E8FB}"/>
              </a:ext>
            </a:extLst>
          </p:cNvPr>
          <p:cNvSpPr/>
          <p:nvPr/>
        </p:nvSpPr>
        <p:spPr>
          <a:xfrm>
            <a:off x="6635159" y="3702911"/>
            <a:ext cx="1210437" cy="82298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700"/>
              </a:spcAft>
              <a:buClr>
                <a:srgbClr val="FF0000"/>
              </a:buClr>
              <a:buSzPct val="80000"/>
            </a:pPr>
            <a:r>
              <a:rPr lang="de-DE" sz="1395" b="1" dirty="0">
                <a:solidFill>
                  <a:srgbClr val="000000"/>
                </a:solidFill>
              </a:rPr>
              <a:t>Berufs-erfahrung</a:t>
            </a:r>
          </a:p>
        </p:txBody>
      </p:sp>
      <p:sp>
        <p:nvSpPr>
          <p:cNvPr id="57" name="Abgerundetes Rechteck 68">
            <a:extLst>
              <a:ext uri="{FF2B5EF4-FFF2-40B4-BE49-F238E27FC236}">
                <a16:creationId xmlns:a16="http://schemas.microsoft.com/office/drawing/2014/main" id="{15B99FCA-88C7-43C6-A788-35ED6790BCAF}"/>
              </a:ext>
            </a:extLst>
          </p:cNvPr>
          <p:cNvSpPr/>
          <p:nvPr/>
        </p:nvSpPr>
        <p:spPr>
          <a:xfrm>
            <a:off x="5526709" y="3718263"/>
            <a:ext cx="1095687" cy="81591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15" rIns="0" bIns="457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700"/>
              </a:spcAft>
              <a:buClr>
                <a:srgbClr val="FF0000"/>
              </a:buClr>
              <a:buSzPct val="80000"/>
            </a:pPr>
            <a:r>
              <a:rPr lang="de-DE" sz="1395" b="1" dirty="0">
                <a:solidFill>
                  <a:srgbClr val="000000"/>
                </a:solidFill>
              </a:rPr>
              <a:t>Weiter-bildungs-kolleg</a:t>
            </a:r>
          </a:p>
        </p:txBody>
      </p:sp>
      <p:cxnSp>
        <p:nvCxnSpPr>
          <p:cNvPr id="74" name="Verbinder: gewinkelt 73">
            <a:extLst>
              <a:ext uri="{FF2B5EF4-FFF2-40B4-BE49-F238E27FC236}">
                <a16:creationId xmlns:a16="http://schemas.microsoft.com/office/drawing/2014/main" id="{04125CF9-FA99-4D30-A831-705AC7C925E1}"/>
              </a:ext>
            </a:extLst>
          </p:cNvPr>
          <p:cNvCxnSpPr>
            <a:cxnSpLocks/>
            <a:stCxn id="41" idx="0"/>
            <a:endCxn id="20" idx="2"/>
          </p:cNvCxnSpPr>
          <p:nvPr/>
        </p:nvCxnSpPr>
        <p:spPr bwMode="auto">
          <a:xfrm rot="5400000" flipH="1" flipV="1">
            <a:off x="4759645" y="2468990"/>
            <a:ext cx="1045842" cy="1452703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5" name="Verbinder: gewinkelt 94">
            <a:extLst>
              <a:ext uri="{FF2B5EF4-FFF2-40B4-BE49-F238E27FC236}">
                <a16:creationId xmlns:a16="http://schemas.microsoft.com/office/drawing/2014/main" id="{F51B5068-797F-48C9-9938-CDAE2A6A3A63}"/>
              </a:ext>
            </a:extLst>
          </p:cNvPr>
          <p:cNvCxnSpPr>
            <a:cxnSpLocks/>
            <a:endCxn id="19" idx="1"/>
          </p:cNvCxnSpPr>
          <p:nvPr/>
        </p:nvCxnSpPr>
        <p:spPr bwMode="auto">
          <a:xfrm rot="16200000" flipH="1">
            <a:off x="2565198" y="3900125"/>
            <a:ext cx="3235755" cy="64263"/>
          </a:xfrm>
          <a:prstGeom prst="bentConnector2">
            <a:avLst/>
          </a:prstGeom>
          <a:ln w="66675"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Rechteck 50">
            <a:extLst>
              <a:ext uri="{FF2B5EF4-FFF2-40B4-BE49-F238E27FC236}">
                <a16:creationId xmlns:a16="http://schemas.microsoft.com/office/drawing/2014/main" id="{79B1577E-B047-42AB-A115-486765922963}"/>
              </a:ext>
            </a:extLst>
          </p:cNvPr>
          <p:cNvSpPr/>
          <p:nvPr/>
        </p:nvSpPr>
        <p:spPr>
          <a:xfrm>
            <a:off x="519208" y="5148538"/>
            <a:ext cx="2478830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ESA</a:t>
            </a:r>
            <a:endParaRPr lang="de-DE" sz="1400" b="1" dirty="0">
              <a:solidFill>
                <a:schemeClr val="tx1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87879A45-D706-4C30-A178-86A709684625}"/>
              </a:ext>
            </a:extLst>
          </p:cNvPr>
          <p:cNvSpPr/>
          <p:nvPr/>
        </p:nvSpPr>
        <p:spPr>
          <a:xfrm>
            <a:off x="527039" y="4096146"/>
            <a:ext cx="2478830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15" rIns="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b="1" dirty="0" err="1">
                <a:solidFill>
                  <a:schemeClr val="tx1"/>
                </a:solidFill>
                <a:cs typeface="Arial" pitchFamily="34" charset="0"/>
              </a:rPr>
              <a:t>eESA</a:t>
            </a:r>
            <a:endParaRPr lang="de-DE" sz="1050" b="1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F8A835EF-184C-4258-A464-36A47EA94BBB}"/>
              </a:ext>
            </a:extLst>
          </p:cNvPr>
          <p:cNvGrpSpPr/>
          <p:nvPr/>
        </p:nvGrpSpPr>
        <p:grpSpPr>
          <a:xfrm>
            <a:off x="510931" y="3004714"/>
            <a:ext cx="2478830" cy="815919"/>
            <a:chOff x="2180697" y="3604033"/>
            <a:chExt cx="2478830" cy="815919"/>
          </a:xfrm>
          <a:solidFill>
            <a:schemeClr val="bg1"/>
          </a:solidFill>
        </p:grpSpPr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0039F6B3-F3BF-4E81-AFF1-1B03F3A193DE}"/>
                </a:ext>
              </a:extLst>
            </p:cNvPr>
            <p:cNvSpPr/>
            <p:nvPr/>
          </p:nvSpPr>
          <p:spPr>
            <a:xfrm>
              <a:off x="2180697" y="3604033"/>
              <a:ext cx="1185546" cy="81591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200" b="1" dirty="0">
                  <a:solidFill>
                    <a:schemeClr val="tx1"/>
                  </a:solidFill>
                  <a:latin typeface="Arial" pitchFamily="34" charset="0"/>
                  <a:ea typeface="+mj-ea"/>
                  <a:cs typeface="Arial" pitchFamily="34" charset="0"/>
                </a:rPr>
                <a:t>FOR</a:t>
              </a: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F5FD7ADF-34B0-4329-9862-CD421BFB332D}"/>
                </a:ext>
              </a:extLst>
            </p:cNvPr>
            <p:cNvSpPr/>
            <p:nvPr/>
          </p:nvSpPr>
          <p:spPr>
            <a:xfrm>
              <a:off x="3366243" y="3604033"/>
              <a:ext cx="1293284" cy="81591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FOR-Q</a:t>
              </a:r>
              <a:endParaRPr lang="de-DE" sz="1200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</p:grpSp>
      <p:sp>
        <p:nvSpPr>
          <p:cNvPr id="62" name="Rechteck 61">
            <a:extLst>
              <a:ext uri="{FF2B5EF4-FFF2-40B4-BE49-F238E27FC236}">
                <a16:creationId xmlns:a16="http://schemas.microsoft.com/office/drawing/2014/main" id="{1AC218A5-2A4B-46EB-A983-E3CCB55DD230}"/>
              </a:ext>
            </a:extLst>
          </p:cNvPr>
          <p:cNvSpPr/>
          <p:nvPr/>
        </p:nvSpPr>
        <p:spPr>
          <a:xfrm>
            <a:off x="519208" y="1893995"/>
            <a:ext cx="1228732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FHR</a:t>
            </a:r>
          </a:p>
          <a:p>
            <a:pPr algn="ctr"/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FHRs</a:t>
            </a:r>
            <a:endParaRPr lang="de-DE" sz="1400" b="1" dirty="0">
              <a:solidFill>
                <a:schemeClr val="tx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6ABAAF26-3DF2-43BE-AF79-E388FDC9D7EF}"/>
              </a:ext>
            </a:extLst>
          </p:cNvPr>
          <p:cNvSpPr/>
          <p:nvPr/>
        </p:nvSpPr>
        <p:spPr>
          <a:xfrm>
            <a:off x="1756020" y="1907629"/>
            <a:ext cx="1274727" cy="8159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45715" rIns="3600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49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AHR</a:t>
            </a:r>
          </a:p>
        </p:txBody>
      </p:sp>
      <p:sp>
        <p:nvSpPr>
          <p:cNvPr id="23" name="Pfeil: nach oben 22">
            <a:extLst>
              <a:ext uri="{FF2B5EF4-FFF2-40B4-BE49-F238E27FC236}">
                <a16:creationId xmlns:a16="http://schemas.microsoft.com/office/drawing/2014/main" id="{B2A5B540-7DC8-42CF-AA70-245543572D10}"/>
              </a:ext>
            </a:extLst>
          </p:cNvPr>
          <p:cNvSpPr/>
          <p:nvPr/>
        </p:nvSpPr>
        <p:spPr>
          <a:xfrm>
            <a:off x="1616894" y="4963754"/>
            <a:ext cx="273267" cy="178420"/>
          </a:xfrm>
          <a:prstGeom prst="upArrow">
            <a:avLst/>
          </a:prstGeom>
          <a:solidFill>
            <a:schemeClr val="bg1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51"/>
          </a:p>
        </p:txBody>
      </p:sp>
      <p:sp>
        <p:nvSpPr>
          <p:cNvPr id="46" name="Pfeil: nach oben 45">
            <a:extLst>
              <a:ext uri="{FF2B5EF4-FFF2-40B4-BE49-F238E27FC236}">
                <a16:creationId xmlns:a16="http://schemas.microsoft.com/office/drawing/2014/main" id="{98271CD0-B3DF-4F4C-A405-BFC470CB5DE8}"/>
              </a:ext>
            </a:extLst>
          </p:cNvPr>
          <p:cNvSpPr/>
          <p:nvPr/>
        </p:nvSpPr>
        <p:spPr>
          <a:xfrm rot="5400000">
            <a:off x="1744331" y="2225478"/>
            <a:ext cx="130022" cy="104684"/>
          </a:xfrm>
          <a:prstGeom prst="upArrow">
            <a:avLst/>
          </a:prstGeom>
          <a:solidFill>
            <a:schemeClr val="bg1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51"/>
          </a:p>
        </p:txBody>
      </p:sp>
      <p:sp>
        <p:nvSpPr>
          <p:cNvPr id="58" name="Pfeil: nach oben 57">
            <a:extLst>
              <a:ext uri="{FF2B5EF4-FFF2-40B4-BE49-F238E27FC236}">
                <a16:creationId xmlns:a16="http://schemas.microsoft.com/office/drawing/2014/main" id="{3BB0DD34-4AA8-451D-8E8F-5A490EA2784E}"/>
              </a:ext>
            </a:extLst>
          </p:cNvPr>
          <p:cNvSpPr/>
          <p:nvPr/>
        </p:nvSpPr>
        <p:spPr>
          <a:xfrm>
            <a:off x="1637387" y="3864119"/>
            <a:ext cx="273267" cy="178420"/>
          </a:xfrm>
          <a:prstGeom prst="upArrow">
            <a:avLst/>
          </a:prstGeom>
          <a:solidFill>
            <a:schemeClr val="bg1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51"/>
          </a:p>
        </p:txBody>
      </p:sp>
      <p:sp>
        <p:nvSpPr>
          <p:cNvPr id="64" name="Pfeil: nach oben 63">
            <a:extLst>
              <a:ext uri="{FF2B5EF4-FFF2-40B4-BE49-F238E27FC236}">
                <a16:creationId xmlns:a16="http://schemas.microsoft.com/office/drawing/2014/main" id="{4894160C-17E8-490D-8BDA-805F51B1C68F}"/>
              </a:ext>
            </a:extLst>
          </p:cNvPr>
          <p:cNvSpPr/>
          <p:nvPr/>
        </p:nvSpPr>
        <p:spPr>
          <a:xfrm>
            <a:off x="975348" y="2773589"/>
            <a:ext cx="273267" cy="178420"/>
          </a:xfrm>
          <a:prstGeom prst="upArrow">
            <a:avLst/>
          </a:prstGeom>
          <a:solidFill>
            <a:schemeClr val="bg1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51"/>
          </a:p>
        </p:txBody>
      </p:sp>
      <p:sp>
        <p:nvSpPr>
          <p:cNvPr id="66" name="Pfeil: nach oben 65">
            <a:extLst>
              <a:ext uri="{FF2B5EF4-FFF2-40B4-BE49-F238E27FC236}">
                <a16:creationId xmlns:a16="http://schemas.microsoft.com/office/drawing/2014/main" id="{623DAB3F-3A80-48E5-94F9-8ADFB254FA2F}"/>
              </a:ext>
            </a:extLst>
          </p:cNvPr>
          <p:cNvSpPr/>
          <p:nvPr/>
        </p:nvSpPr>
        <p:spPr>
          <a:xfrm>
            <a:off x="2275103" y="2762618"/>
            <a:ext cx="273267" cy="178420"/>
          </a:xfrm>
          <a:prstGeom prst="upArrow">
            <a:avLst/>
          </a:prstGeom>
          <a:solidFill>
            <a:schemeClr val="bg1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151"/>
          </a:p>
        </p:txBody>
      </p:sp>
      <p:cxnSp>
        <p:nvCxnSpPr>
          <p:cNvPr id="27" name="Verbinder: gewinkelt 26">
            <a:extLst>
              <a:ext uri="{FF2B5EF4-FFF2-40B4-BE49-F238E27FC236}">
                <a16:creationId xmlns:a16="http://schemas.microsoft.com/office/drawing/2014/main" id="{8FBFA799-268A-459D-BF71-3E3B3B371B10}"/>
              </a:ext>
            </a:extLst>
          </p:cNvPr>
          <p:cNvCxnSpPr>
            <a:stCxn id="51" idx="3"/>
            <a:endCxn id="19" idx="1"/>
          </p:cNvCxnSpPr>
          <p:nvPr/>
        </p:nvCxnSpPr>
        <p:spPr>
          <a:xfrm flipV="1">
            <a:off x="2998039" y="5550134"/>
            <a:ext cx="1217169" cy="6364"/>
          </a:xfrm>
          <a:prstGeom prst="bentConnector3">
            <a:avLst/>
          </a:prstGeom>
          <a:ln>
            <a:solidFill>
              <a:srgbClr val="3786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Verbinder: gewinkelt 28">
            <a:extLst>
              <a:ext uri="{FF2B5EF4-FFF2-40B4-BE49-F238E27FC236}">
                <a16:creationId xmlns:a16="http://schemas.microsoft.com/office/drawing/2014/main" id="{56D3023B-F05F-4312-80AC-C60F86399AB0}"/>
              </a:ext>
            </a:extLst>
          </p:cNvPr>
          <p:cNvCxnSpPr>
            <a:stCxn id="52" idx="3"/>
            <a:endCxn id="19" idx="1"/>
          </p:cNvCxnSpPr>
          <p:nvPr/>
        </p:nvCxnSpPr>
        <p:spPr>
          <a:xfrm>
            <a:off x="3005868" y="4504106"/>
            <a:ext cx="1209339" cy="1046029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Verbinder: gewinkelt 32">
            <a:extLst>
              <a:ext uri="{FF2B5EF4-FFF2-40B4-BE49-F238E27FC236}">
                <a16:creationId xmlns:a16="http://schemas.microsoft.com/office/drawing/2014/main" id="{FD03AB8F-3E53-405F-B2F1-A70748A5E7E8}"/>
              </a:ext>
            </a:extLst>
          </p:cNvPr>
          <p:cNvCxnSpPr>
            <a:stCxn id="60" idx="3"/>
            <a:endCxn id="19" idx="1"/>
          </p:cNvCxnSpPr>
          <p:nvPr/>
        </p:nvCxnSpPr>
        <p:spPr>
          <a:xfrm>
            <a:off x="2989761" y="3412673"/>
            <a:ext cx="1225447" cy="2137461"/>
          </a:xfrm>
          <a:prstGeom prst="bentConnector3">
            <a:avLst/>
          </a:prstGeom>
          <a:ln>
            <a:solidFill>
              <a:srgbClr val="3786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Verbinder: gewinkelt 37">
            <a:extLst>
              <a:ext uri="{FF2B5EF4-FFF2-40B4-BE49-F238E27FC236}">
                <a16:creationId xmlns:a16="http://schemas.microsoft.com/office/drawing/2014/main" id="{6A44C042-96E0-44B5-A668-6B96B4ECBAD9}"/>
              </a:ext>
            </a:extLst>
          </p:cNvPr>
          <p:cNvCxnSpPr>
            <a:stCxn id="63" idx="3"/>
            <a:endCxn id="19" idx="1"/>
          </p:cNvCxnSpPr>
          <p:nvPr/>
        </p:nvCxnSpPr>
        <p:spPr>
          <a:xfrm>
            <a:off x="3030746" y="2315589"/>
            <a:ext cx="1184461" cy="323454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2" name="Verbinder: gewinkelt 71">
            <a:extLst>
              <a:ext uri="{FF2B5EF4-FFF2-40B4-BE49-F238E27FC236}">
                <a16:creationId xmlns:a16="http://schemas.microsoft.com/office/drawing/2014/main" id="{DB82EA58-68B0-42E5-9858-A21A80601A89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 flipV="1">
            <a:off x="3058768" y="2307937"/>
            <a:ext cx="1156439" cy="826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Verbinder: gewinkelt 78">
            <a:extLst>
              <a:ext uri="{FF2B5EF4-FFF2-40B4-BE49-F238E27FC236}">
                <a16:creationId xmlns:a16="http://schemas.microsoft.com/office/drawing/2014/main" id="{2504573D-69AD-489A-94EA-FE11C5BF1699}"/>
              </a:ext>
            </a:extLst>
          </p:cNvPr>
          <p:cNvCxnSpPr>
            <a:stCxn id="19" idx="0"/>
            <a:endCxn id="77" idx="2"/>
          </p:cNvCxnSpPr>
          <p:nvPr/>
        </p:nvCxnSpPr>
        <p:spPr>
          <a:xfrm rot="16200000" flipV="1">
            <a:off x="5398794" y="4543695"/>
            <a:ext cx="622588" cy="574371"/>
          </a:xfrm>
          <a:prstGeom prst="bentConnector3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Verbinder: gewinkelt 83">
            <a:extLst>
              <a:ext uri="{FF2B5EF4-FFF2-40B4-BE49-F238E27FC236}">
                <a16:creationId xmlns:a16="http://schemas.microsoft.com/office/drawing/2014/main" id="{925CAB0D-A878-4341-84FB-3517E084C190}"/>
              </a:ext>
            </a:extLst>
          </p:cNvPr>
          <p:cNvCxnSpPr>
            <a:stCxn id="19" idx="0"/>
            <a:endCxn id="55" idx="2"/>
          </p:cNvCxnSpPr>
          <p:nvPr/>
        </p:nvCxnSpPr>
        <p:spPr>
          <a:xfrm rot="5400000" flipH="1" flipV="1">
            <a:off x="6310686" y="4212483"/>
            <a:ext cx="616280" cy="1243105"/>
          </a:xfrm>
          <a:prstGeom prst="bentConnector3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id="{16CEE202-DDB6-419F-84D5-3DAA9D047578}"/>
              </a:ext>
            </a:extLst>
          </p:cNvPr>
          <p:cNvCxnSpPr>
            <a:endCxn id="20" idx="2"/>
          </p:cNvCxnSpPr>
          <p:nvPr/>
        </p:nvCxnSpPr>
        <p:spPr>
          <a:xfrm rot="5400000" flipH="1" flipV="1">
            <a:off x="5200664" y="2894658"/>
            <a:ext cx="1030491" cy="586016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6" name="Verbinder: gewinkelt 95">
            <a:extLst>
              <a:ext uri="{FF2B5EF4-FFF2-40B4-BE49-F238E27FC236}">
                <a16:creationId xmlns:a16="http://schemas.microsoft.com/office/drawing/2014/main" id="{91FCB0F9-F2FE-4215-B110-DCF18F7673EC}"/>
              </a:ext>
            </a:extLst>
          </p:cNvPr>
          <p:cNvCxnSpPr>
            <a:cxnSpLocks/>
            <a:stCxn id="55" idx="0"/>
            <a:endCxn id="20" idx="2"/>
          </p:cNvCxnSpPr>
          <p:nvPr/>
        </p:nvCxnSpPr>
        <p:spPr>
          <a:xfrm rot="16200000" flipV="1">
            <a:off x="6109402" y="2571936"/>
            <a:ext cx="1030491" cy="123146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7" name="Rechteck 96">
            <a:extLst>
              <a:ext uri="{FF2B5EF4-FFF2-40B4-BE49-F238E27FC236}">
                <a16:creationId xmlns:a16="http://schemas.microsoft.com/office/drawing/2014/main" id="{770FB8D0-747E-446B-BF92-76FCB8D743FD}"/>
              </a:ext>
            </a:extLst>
          </p:cNvPr>
          <p:cNvSpPr/>
          <p:nvPr/>
        </p:nvSpPr>
        <p:spPr>
          <a:xfrm>
            <a:off x="8431624" y="2767214"/>
            <a:ext cx="3481896" cy="9509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143436" rIns="91429" bIns="457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Berufliche Weiterbildung</a:t>
            </a:r>
          </a:p>
        </p:txBody>
      </p:sp>
      <p:cxnSp>
        <p:nvCxnSpPr>
          <p:cNvPr id="99" name="Verbinder: gewinkelt 98">
            <a:extLst>
              <a:ext uri="{FF2B5EF4-FFF2-40B4-BE49-F238E27FC236}">
                <a16:creationId xmlns:a16="http://schemas.microsoft.com/office/drawing/2014/main" id="{0FA93DDF-C894-4A6E-A280-CFFF6614984D}"/>
              </a:ext>
            </a:extLst>
          </p:cNvPr>
          <p:cNvCxnSpPr>
            <a:cxnSpLocks/>
            <a:stCxn id="19" idx="3"/>
            <a:endCxn id="97" idx="1"/>
          </p:cNvCxnSpPr>
          <p:nvPr/>
        </p:nvCxnSpPr>
        <p:spPr>
          <a:xfrm flipV="1">
            <a:off x="7779337" y="3242690"/>
            <a:ext cx="652287" cy="2307444"/>
          </a:xfrm>
          <a:prstGeom prst="bentConnector3">
            <a:avLst/>
          </a:prstGeom>
          <a:ln>
            <a:solidFill>
              <a:srgbClr val="F69D26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" name="Verbinder: gewinkelt 102">
            <a:extLst>
              <a:ext uri="{FF2B5EF4-FFF2-40B4-BE49-F238E27FC236}">
                <a16:creationId xmlns:a16="http://schemas.microsoft.com/office/drawing/2014/main" id="{98E52149-61F5-4C12-88E6-14EA59BE15CD}"/>
              </a:ext>
            </a:extLst>
          </p:cNvPr>
          <p:cNvCxnSpPr>
            <a:cxnSpLocks/>
            <a:stCxn id="55" idx="3"/>
            <a:endCxn id="97" idx="1"/>
          </p:cNvCxnSpPr>
          <p:nvPr/>
        </p:nvCxnSpPr>
        <p:spPr>
          <a:xfrm flipV="1">
            <a:off x="7845596" y="3242690"/>
            <a:ext cx="586028" cy="871713"/>
          </a:xfrm>
          <a:prstGeom prst="bentConnector3">
            <a:avLst/>
          </a:prstGeom>
          <a:ln>
            <a:solidFill>
              <a:srgbClr val="F69D26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7" name="Verbinder: gewinkelt 106">
            <a:extLst>
              <a:ext uri="{FF2B5EF4-FFF2-40B4-BE49-F238E27FC236}">
                <a16:creationId xmlns:a16="http://schemas.microsoft.com/office/drawing/2014/main" id="{467BE44E-439E-4E05-8799-7C7D46794DE3}"/>
              </a:ext>
            </a:extLst>
          </p:cNvPr>
          <p:cNvCxnSpPr>
            <a:cxnSpLocks/>
            <a:stCxn id="97" idx="0"/>
            <a:endCxn id="20" idx="3"/>
          </p:cNvCxnSpPr>
          <p:nvPr/>
        </p:nvCxnSpPr>
        <p:spPr>
          <a:xfrm rot="16200000" flipV="1">
            <a:off x="8757962" y="1352602"/>
            <a:ext cx="459277" cy="2369945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Rechteck 49">
            <a:extLst>
              <a:ext uri="{FF2B5EF4-FFF2-40B4-BE49-F238E27FC236}">
                <a16:creationId xmlns:a16="http://schemas.microsoft.com/office/drawing/2014/main" id="{FE8DC87F-3231-4ADA-A405-3E390455AF7E}"/>
              </a:ext>
            </a:extLst>
          </p:cNvPr>
          <p:cNvSpPr/>
          <p:nvPr/>
        </p:nvSpPr>
        <p:spPr>
          <a:xfrm>
            <a:off x="10189424" y="3350226"/>
            <a:ext cx="853442" cy="382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5859" tIns="45715" rIns="3585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046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Techniker*in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7BAD00B4-2BB8-42F9-B983-EC39A00E8219}"/>
              </a:ext>
            </a:extLst>
          </p:cNvPr>
          <p:cNvSpPr/>
          <p:nvPr/>
        </p:nvSpPr>
        <p:spPr>
          <a:xfrm>
            <a:off x="9322054" y="3352064"/>
            <a:ext cx="854344" cy="382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0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096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Betriebs-wirt*in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DC9560F5-0E78-4315-ADB4-298FF1101C9F}"/>
              </a:ext>
            </a:extLst>
          </p:cNvPr>
          <p:cNvSpPr/>
          <p:nvPr/>
        </p:nvSpPr>
        <p:spPr>
          <a:xfrm>
            <a:off x="8465469" y="3352065"/>
            <a:ext cx="854344" cy="382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29" tIns="0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096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Meister*in</a:t>
            </a: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19746444-6CE8-41E3-AE8B-6AFC2D3DE0FC}"/>
              </a:ext>
            </a:extLst>
          </p:cNvPr>
          <p:cNvSpPr/>
          <p:nvPr/>
        </p:nvSpPr>
        <p:spPr>
          <a:xfrm>
            <a:off x="11070567" y="3350827"/>
            <a:ext cx="853442" cy="382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5859" tIns="45715" rIns="3585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046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Erzieher*in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C18180-9923-9013-4BA8-18AC960CF50B}"/>
              </a:ext>
            </a:extLst>
          </p:cNvPr>
          <p:cNvSpPr txBox="1"/>
          <p:nvPr/>
        </p:nvSpPr>
        <p:spPr>
          <a:xfrm>
            <a:off x="1076036" y="420316"/>
            <a:ext cx="6105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Schulabschlüsse + berufliche Qualifizierungswege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52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41" grpId="0" animBg="1"/>
      <p:bldP spid="43" grpId="0" animBg="1"/>
      <p:bldP spid="55" grpId="0" animBg="1"/>
      <p:bldP spid="57" grpId="0" animBg="1"/>
      <p:bldP spid="51" grpId="0" animBg="1"/>
      <p:bldP spid="52" grpId="0" animBg="1"/>
      <p:bldP spid="62" grpId="0" animBg="1"/>
      <p:bldP spid="63" grpId="0" animBg="1"/>
      <p:bldP spid="23" grpId="0" animBg="1"/>
      <p:bldP spid="46" grpId="0" animBg="1"/>
      <p:bldP spid="58" grpId="0" animBg="1"/>
      <p:bldP spid="64" grpId="0" animBg="1"/>
      <p:bldP spid="66" grpId="0" animBg="1"/>
      <p:bldP spid="97" grpId="0" animBg="1"/>
      <p:bldP spid="50" grpId="0" animBg="1"/>
      <p:bldP spid="39" grpId="0" animBg="1"/>
      <p:bldP spid="40" grpId="0" animBg="1"/>
      <p:bldP spid="1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71134-9946-466E-A17D-B77CCB0F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337" y="416338"/>
            <a:ext cx="7691526" cy="331172"/>
          </a:xfrm>
        </p:spPr>
        <p:txBody>
          <a:bodyPr/>
          <a:lstStyle/>
          <a:p>
            <a:r>
              <a:rPr lang="de-DE" dirty="0"/>
              <a:t>Studium – Was ändert sich?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D4D141-8059-4F44-861E-44FE70796B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4" name="Inhaltsplatzhalter 11">
            <a:extLst>
              <a:ext uri="{FF2B5EF4-FFF2-40B4-BE49-F238E27FC236}">
                <a16:creationId xmlns:a16="http://schemas.microsoft.com/office/drawing/2014/main" id="{445F25F3-25B4-4627-826C-0F03240E91D2}"/>
              </a:ext>
            </a:extLst>
          </p:cNvPr>
          <p:cNvSpPr txBox="1">
            <a:spLocks/>
          </p:cNvSpPr>
          <p:nvPr/>
        </p:nvSpPr>
        <p:spPr>
          <a:xfrm>
            <a:off x="1933909" y="1517643"/>
            <a:ext cx="3087351" cy="5353950"/>
          </a:xfrm>
          <a:prstGeom prst="rect">
            <a:avLst/>
          </a:prstGeom>
        </p:spPr>
        <p:txBody>
          <a:bodyPr/>
          <a:lstStyle>
            <a:lvl1pPr marL="344488" indent="-344488" algn="l" defTabSz="917575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80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6275" indent="-152400" algn="l" defTabSz="917575" rtl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ADADAD"/>
              </a:buClr>
              <a:buFont typeface="Wingdings" pitchFamily="2" charset="2"/>
              <a:buChar char="§"/>
              <a:defRPr sz="1700">
                <a:solidFill>
                  <a:schemeClr val="tx1"/>
                </a:solidFill>
                <a:latin typeface="+mn-lt"/>
              </a:defRPr>
            </a:lvl2pPr>
            <a:lvl3pPr marL="990600" indent="-152400" algn="l" defTabSz="917575" rtl="0" fontAlgn="base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>
                <a:srgbClr val="ADADAD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3pPr>
            <a:lvl4pPr marL="1606550" indent="-230188" algn="l" defTabSz="917575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653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225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97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369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941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1793" b="1" kern="0" dirty="0">
                <a:solidFill>
                  <a:srgbClr val="EA001B"/>
                </a:solidFill>
              </a:rPr>
              <a:t>Schule</a:t>
            </a:r>
          </a:p>
          <a:p>
            <a:pPr marL="0" indent="0">
              <a:buNone/>
            </a:pPr>
            <a:endParaRPr lang="de-DE" sz="1993" b="1" kern="0" dirty="0">
              <a:solidFill>
                <a:srgbClr val="EA001B"/>
              </a:solidFill>
            </a:endParaRP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Vorgegebene Lerninhalte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Vorgegebene Stundenpläne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Überschaubare Klassengrößen, Kurse und Stufen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Lehrer als Ansprechpartner bei Schwierigkeiten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Lernmaterial wird zur Verfügung gestellt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Überschaubare Räumlichkeiten</a:t>
            </a:r>
          </a:p>
          <a:p>
            <a:pPr marL="0" indent="0">
              <a:buNone/>
            </a:pPr>
            <a:endParaRPr lang="de-DE" sz="1993" b="1" kern="0" dirty="0">
              <a:solidFill>
                <a:srgbClr val="EA001B"/>
              </a:solidFill>
            </a:endParaRPr>
          </a:p>
        </p:txBody>
      </p:sp>
      <p:sp>
        <p:nvSpPr>
          <p:cNvPr id="5" name="Inhaltsplatzhalter 12">
            <a:extLst>
              <a:ext uri="{FF2B5EF4-FFF2-40B4-BE49-F238E27FC236}">
                <a16:creationId xmlns:a16="http://schemas.microsoft.com/office/drawing/2014/main" id="{05127DC8-5182-4280-B52E-8DF4FBF49F96}"/>
              </a:ext>
            </a:extLst>
          </p:cNvPr>
          <p:cNvSpPr txBox="1">
            <a:spLocks/>
          </p:cNvSpPr>
          <p:nvPr/>
        </p:nvSpPr>
        <p:spPr>
          <a:xfrm>
            <a:off x="5774137" y="1517643"/>
            <a:ext cx="4978461" cy="4746137"/>
          </a:xfrm>
          <a:prstGeom prst="rect">
            <a:avLst/>
          </a:prstGeom>
        </p:spPr>
        <p:txBody>
          <a:bodyPr/>
          <a:lstStyle>
            <a:lvl1pPr marL="344488" indent="-344488" algn="l" defTabSz="917575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80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6275" indent="-152400" algn="l" defTabSz="917575" rtl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ADADAD"/>
              </a:buClr>
              <a:buFont typeface="Wingdings" pitchFamily="2" charset="2"/>
              <a:buChar char="§"/>
              <a:defRPr sz="1700">
                <a:solidFill>
                  <a:schemeClr val="tx1"/>
                </a:solidFill>
                <a:latin typeface="+mn-lt"/>
              </a:defRPr>
            </a:lvl2pPr>
            <a:lvl3pPr marL="990600" indent="-152400" algn="l" defTabSz="917575" rtl="0" fontAlgn="base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>
                <a:srgbClr val="ADADAD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3pPr>
            <a:lvl4pPr marL="1606550" indent="-230188" algn="l" defTabSz="917575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653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225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97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369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94138" indent="-234950" algn="l" defTabSz="917575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1793" b="1" kern="0" dirty="0">
                <a:solidFill>
                  <a:srgbClr val="EA001B"/>
                </a:solidFill>
              </a:rPr>
              <a:t>Hochschule</a:t>
            </a:r>
          </a:p>
          <a:p>
            <a:pPr marL="0" indent="0">
              <a:buNone/>
            </a:pPr>
            <a:endParaRPr lang="de-DE" sz="1993" b="1" kern="0" dirty="0">
              <a:solidFill>
                <a:srgbClr val="EA001B"/>
              </a:solidFill>
            </a:endParaRP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Eigenständigkeit und Selbstverantwortung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Weitgehend selbstständige Organisation von Semesterplänen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z.T. größere Menschenmengen: mehr Anonymität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i.d.R. eingeschränkte Kontaktmöglichkeiten zu Lehrenden und Professoren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Manchmal unübersichtliche, große Gebäude</a:t>
            </a:r>
          </a:p>
          <a:p>
            <a:pPr marL="256257" indent="-256257">
              <a:spcBef>
                <a:spcPts val="0"/>
              </a:spcBef>
              <a:spcAft>
                <a:spcPts val="523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DE" sz="1993" kern="0" dirty="0">
                <a:solidFill>
                  <a:srgbClr val="000000"/>
                </a:solidFill>
              </a:rPr>
              <a:t>Gebäude, die zum Campus gehören, können über das Stadtgebiet verteilt sein!</a:t>
            </a:r>
            <a:endParaRPr lang="de-DE" sz="1993" b="1" kern="0" dirty="0">
              <a:solidFill>
                <a:srgbClr val="EA001B"/>
              </a:solidFill>
            </a:endParaRPr>
          </a:p>
        </p:txBody>
      </p:sp>
      <p:pic>
        <p:nvPicPr>
          <p:cNvPr id="6" name="Picture 2" descr="Quellbild anzeigen">
            <a:extLst>
              <a:ext uri="{FF2B5EF4-FFF2-40B4-BE49-F238E27FC236}">
                <a16:creationId xmlns:a16="http://schemas.microsoft.com/office/drawing/2014/main" id="{8C7D87B4-BDDE-4700-B65A-63DF2B2AA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512" y="1635327"/>
            <a:ext cx="1397496" cy="81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98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75951" y="1209495"/>
            <a:ext cx="94888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u="sng" dirty="0"/>
              <a:t>Wie viele Hochschulen gibt es in Ostwestfalen-Lippe?</a:t>
            </a:r>
          </a:p>
          <a:p>
            <a:endParaRPr lang="de-DE" sz="2000" dirty="0"/>
          </a:p>
          <a:p>
            <a:pPr marL="455508" indent="-455508">
              <a:buAutoNum type="arabicPeriod"/>
            </a:pPr>
            <a:r>
              <a:rPr lang="de-DE" sz="2000" dirty="0"/>
              <a:t>Universität Bielefeld: 		23.151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Universität Paderborn: 		16.168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Fachhochschule Bielefeld:		11.078 Studenten</a:t>
            </a:r>
          </a:p>
          <a:p>
            <a:pPr marL="455508" indent="-455508">
              <a:buFontTx/>
              <a:buAutoNum type="arabicPeriod"/>
            </a:pPr>
            <a:r>
              <a:rPr lang="de-DE" sz="2000" dirty="0"/>
              <a:t>FHM, Bielefeld			  5.814 Studenten </a:t>
            </a:r>
          </a:p>
          <a:p>
            <a:pPr marL="455508" indent="-455508">
              <a:buAutoNum type="arabicPeriod"/>
            </a:pPr>
            <a:r>
              <a:rPr lang="de-DE" sz="2000" dirty="0"/>
              <a:t>Hochschule OWL: 			  5.764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FHDW, PB + B		               2.084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Katholische HS NRW, PB	  	  1.523 Studenten</a:t>
            </a:r>
          </a:p>
          <a:p>
            <a:pPr marL="455508" indent="-455508">
              <a:buFontTx/>
              <a:buAutoNum type="arabicPeriod"/>
            </a:pPr>
            <a:r>
              <a:rPr lang="de-DE" sz="2000" dirty="0"/>
              <a:t>FH für </a:t>
            </a:r>
            <a:r>
              <a:rPr lang="de-DE" sz="2000" dirty="0" err="1"/>
              <a:t>Öffentl</a:t>
            </a:r>
            <a:r>
              <a:rPr lang="de-DE" sz="2000" dirty="0"/>
              <a:t>. Verwaltung, BI                 910 Studenten</a:t>
            </a:r>
          </a:p>
          <a:p>
            <a:pPr marL="455508" indent="-455508">
              <a:buFontTx/>
              <a:buAutoNum type="arabicPeriod"/>
            </a:pPr>
            <a:r>
              <a:rPr lang="de-DE" sz="2000" dirty="0"/>
              <a:t>FH der Diakonie, Bielefeld	   	     860 Studenten</a:t>
            </a:r>
          </a:p>
          <a:p>
            <a:pPr marL="455508" indent="-455508">
              <a:buFontTx/>
              <a:buAutoNum type="arabicPeriod"/>
            </a:pPr>
            <a:r>
              <a:rPr lang="de-DE" sz="2000" dirty="0"/>
              <a:t>Hochschule für Musik, DT	   	     767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Theologische Fakultät, PB	  	       90 Studenten</a:t>
            </a:r>
          </a:p>
          <a:p>
            <a:pPr marL="455508" indent="-455508">
              <a:buAutoNum type="arabicPeriod"/>
            </a:pPr>
            <a:r>
              <a:rPr lang="de-DE" sz="2000" dirty="0"/>
              <a:t>Hochschule für ev. Kirchenmusik, HF       56 Studenten</a:t>
            </a:r>
          </a:p>
        </p:txBody>
      </p:sp>
    </p:spTree>
    <p:extLst>
      <p:ext uri="{BB962C8B-B14F-4D97-AF65-F5344CB8AC3E}">
        <p14:creationId xmlns:p14="http://schemas.microsoft.com/office/powerpoint/2010/main" val="2714699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67D8C-FC29-4E42-AB01-3133B0EF2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295" y="614032"/>
            <a:ext cx="7691526" cy="331172"/>
          </a:xfrm>
        </p:spPr>
        <p:txBody>
          <a:bodyPr/>
          <a:lstStyle/>
          <a:p>
            <a:r>
              <a:rPr lang="de-DE" b="0" dirty="0"/>
              <a:t>Zulassungsbeschränkungen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7E4635-343D-401E-BAA0-D0BBFC0713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pic>
        <p:nvPicPr>
          <p:cNvPr id="4" name="Inhaltsplatzhalter 5">
            <a:extLst>
              <a:ext uri="{FF2B5EF4-FFF2-40B4-BE49-F238E27FC236}">
                <a16:creationId xmlns:a16="http://schemas.microsoft.com/office/drawing/2014/main" id="{3A8A80AF-73C8-4B8A-BA4C-F452A3A5EE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8" t="5014" r="1184" b="3251"/>
          <a:stretch/>
        </p:blipFill>
        <p:spPr>
          <a:xfrm>
            <a:off x="1994517" y="1134215"/>
            <a:ext cx="7949878" cy="50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74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8E50F30-41F1-4DD7-B4FE-A2E611499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Wege nach dem Abitur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6989821-627A-4380-9958-40773AC1519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>
            <a:fillRect/>
          </a:stretch>
        </p:blipFill>
        <p:spPr/>
      </p:pic>
      <p:pic>
        <p:nvPicPr>
          <p:cNvPr id="4098" name="Grafik 1" descr="Infografik: Die beliebtesten Studiengänge in Deutschland | Statista">
            <a:extLst>
              <a:ext uri="{FF2B5EF4-FFF2-40B4-BE49-F238E27FC236}">
                <a16:creationId xmlns:a16="http://schemas.microsoft.com/office/drawing/2014/main" id="{30DFEE04-01C0-4685-92A8-904E9FB5F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081" y="539236"/>
            <a:ext cx="8111621" cy="577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enken , Verwirrte Clipart, Überlegen, 3d PNG und PSD Datei zum kostenlosen  Download">
            <a:extLst>
              <a:ext uri="{FF2B5EF4-FFF2-40B4-BE49-F238E27FC236}">
                <a16:creationId xmlns:a16="http://schemas.microsoft.com/office/drawing/2014/main" id="{6140220F-EAF4-45D8-B6AC-E1E94B98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8588" y="1949313"/>
            <a:ext cx="1400165" cy="238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61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8E50F30-41F1-4DD7-B4FE-A2E611499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Wege nach dem Abitur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6989821-627A-4380-9958-40773AC1519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>
            <a:fillRect/>
          </a:stretch>
        </p:blipFill>
        <p:spPr/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EE55B97-1323-49B5-960F-BFAB00B2562D}"/>
              </a:ext>
            </a:extLst>
          </p:cNvPr>
          <p:cNvSpPr txBox="1"/>
          <p:nvPr/>
        </p:nvSpPr>
        <p:spPr>
          <a:xfrm>
            <a:off x="574648" y="810774"/>
            <a:ext cx="2293209" cy="459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391" b="1" dirty="0"/>
              <a:t>Online-Medien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6AB7433-6645-4900-9BC8-BE5139083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48" y="1629229"/>
            <a:ext cx="5897710" cy="941216"/>
          </a:xfrm>
          <a:prstGeom prst="rect">
            <a:avLst/>
          </a:prstGeom>
        </p:spPr>
      </p:pic>
      <p:pic>
        <p:nvPicPr>
          <p:cNvPr id="11" name="Picture 4" descr="http://berufenet.arbeitsagentur.de/berufe/include/images/application.gif">
            <a:hlinkClick r:id="rId5"/>
            <a:extLst>
              <a:ext uri="{FF2B5EF4-FFF2-40B4-BE49-F238E27FC236}">
                <a16:creationId xmlns:a16="http://schemas.microsoft.com/office/drawing/2014/main" id="{FADB2323-9B67-440A-A6CC-5EF480F12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48" y="3308431"/>
            <a:ext cx="4427968" cy="79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ochschulkompass | mdh Mediadesign Hochschule">
            <a:extLst>
              <a:ext uri="{FF2B5EF4-FFF2-40B4-BE49-F238E27FC236}">
                <a16:creationId xmlns:a16="http://schemas.microsoft.com/office/drawing/2014/main" id="{E8F0E481-F9D9-4B60-8546-1925A134B0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 t="23727" r="-1246" b="25086"/>
          <a:stretch/>
        </p:blipFill>
        <p:spPr bwMode="auto">
          <a:xfrm>
            <a:off x="7893426" y="2527308"/>
            <a:ext cx="3975332" cy="215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o muss ich mich für ein Studium bewerben? - studienwahl.de">
            <a:extLst>
              <a:ext uri="{FF2B5EF4-FFF2-40B4-BE49-F238E27FC236}">
                <a16:creationId xmlns:a16="http://schemas.microsoft.com/office/drawing/2014/main" id="{003803AF-4E2C-47B4-8090-63F80803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974" y="1002891"/>
            <a:ext cx="3187855" cy="142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58331B3-FBDD-4570-9E21-ED05B2E7D1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7709" y="4287557"/>
            <a:ext cx="5722033" cy="182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82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8E50F30-41F1-4DD7-B4FE-A2E611499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Wege nach dem Abitur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B9B503-DBC5-48D8-9277-CAE69CA829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64" y="1160719"/>
            <a:ext cx="11552080" cy="4536562"/>
          </a:xfrm>
        </p:spPr>
        <p:txBody>
          <a:bodyPr/>
          <a:lstStyle/>
          <a:p>
            <a:pPr algn="ctr"/>
            <a:r>
              <a:rPr lang="de-DE" sz="5977" b="1" dirty="0"/>
              <a:t>Wo steht ihr?</a:t>
            </a:r>
          </a:p>
          <a:p>
            <a:pPr algn="ctr"/>
            <a:endParaRPr lang="de-DE" sz="5977" b="1" dirty="0"/>
          </a:p>
          <a:p>
            <a:pPr algn="ctr"/>
            <a:r>
              <a:rPr lang="de-DE" sz="2789" b="1" dirty="0"/>
              <a:t>Ausbildung?</a:t>
            </a:r>
          </a:p>
          <a:p>
            <a:pPr algn="ctr"/>
            <a:r>
              <a:rPr lang="de-DE" sz="2789" b="1" dirty="0"/>
              <a:t>Studium?</a:t>
            </a:r>
          </a:p>
          <a:p>
            <a:pPr algn="ctr"/>
            <a:r>
              <a:rPr lang="de-DE" sz="2789" b="1" dirty="0"/>
              <a:t>Duales Studium?</a:t>
            </a:r>
          </a:p>
          <a:p>
            <a:pPr algn="ctr"/>
            <a:endParaRPr lang="de-DE" sz="3984" dirty="0"/>
          </a:p>
          <a:p>
            <a:pPr algn="ctr"/>
            <a:r>
              <a:rPr lang="de-DE" sz="3984" dirty="0"/>
              <a:t>Positioniert euch frühzeitig. 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6989821-627A-4380-9958-40773AC1519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>
            <a:fillRect/>
          </a:stretch>
        </p:blipFill>
        <p:spPr/>
      </p:pic>
      <p:pic>
        <p:nvPicPr>
          <p:cNvPr id="8" name="Picture 4" descr="Cartoon Glühbirne Mit Getriebesymbol Comic Stil Glühbirne Idee Illustration  Piktogramm Stock-Vektorbild von ©sanek13744 203034998">
            <a:extLst>
              <a:ext uri="{FF2B5EF4-FFF2-40B4-BE49-F238E27FC236}">
                <a16:creationId xmlns:a16="http://schemas.microsoft.com/office/drawing/2014/main" id="{59A9F03A-2455-49A5-B48F-3BE4CE6A2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8" t="10819" r="17620" b="14322"/>
          <a:stretch/>
        </p:blipFill>
        <p:spPr bwMode="auto">
          <a:xfrm>
            <a:off x="1642513" y="1976949"/>
            <a:ext cx="2046449" cy="261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nken , Verwirrte Clipart, Überlegen, 3d PNG und PSD Datei zum kostenlosen  Download">
            <a:extLst>
              <a:ext uri="{FF2B5EF4-FFF2-40B4-BE49-F238E27FC236}">
                <a16:creationId xmlns:a16="http://schemas.microsoft.com/office/drawing/2014/main" id="{05C40F9D-E7AC-40BF-8045-4101B9F2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3474" y="2201927"/>
            <a:ext cx="1400165" cy="238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351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7C9D8F-27B0-827D-7A0C-5BBD8CFC1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interstate"/>
                <a:ea typeface="+mn-ea"/>
                <a:cs typeface="+mn-cs"/>
              </a:rPr>
              <a:t>Delbrücker Ausbildungsmesse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state"/>
                <a:ea typeface="+mn-ea"/>
                <a:cs typeface="+mn-cs"/>
              </a:rPr>
            </a:b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BBBF4E-C9F7-FBC5-D7CE-204A7111B2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  <a:latin typeface="Arial"/>
              </a:rPr>
              <a:t> 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93ADFCD-C84D-4CFD-2B25-6BAFD91D7F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537"/>
            <a:r>
              <a:rPr lang="de-DE">
                <a:solidFill>
                  <a:srgbClr val="000000"/>
                </a:solidFill>
                <a:latin typeface="Arial"/>
              </a:rPr>
              <a:t>Seite </a:t>
            </a:r>
            <a:fld id="{A8946A1F-0169-4AB6-AEFC-44545780F863}" type="slidenum">
              <a:rPr lang="de-DE">
                <a:solidFill>
                  <a:srgbClr val="000000"/>
                </a:solidFill>
                <a:latin typeface="Arial"/>
              </a:rPr>
              <a:pPr defTabSz="1088537"/>
              <a:t>18</a:t>
            </a:fld>
            <a:endParaRPr lang="de-DE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017929-04D0-65D3-4BA0-6D735A54E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97" y="1936406"/>
            <a:ext cx="4883043" cy="294962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C4CCBF1-8A5E-9D2F-3646-A545F454D275}"/>
              </a:ext>
            </a:extLst>
          </p:cNvPr>
          <p:cNvSpPr txBox="1"/>
          <p:nvPr/>
        </p:nvSpPr>
        <p:spPr>
          <a:xfrm>
            <a:off x="6008255" y="2498775"/>
            <a:ext cx="61052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dirty="0"/>
              <a:t>17. Januar 2026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0" dirty="0"/>
              <a:t>von </a:t>
            </a:r>
            <a:r>
              <a:rPr lang="de-DE" dirty="0"/>
              <a:t>09.00 bis 13.30 Uhr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0" dirty="0"/>
              <a:t>Delbrücker Stadthalle, </a:t>
            </a:r>
            <a:r>
              <a:rPr lang="de-DE" b="0" dirty="0" err="1"/>
              <a:t>Boker</a:t>
            </a:r>
            <a:r>
              <a:rPr lang="de-DE" b="0" dirty="0"/>
              <a:t> Straße 6</a:t>
            </a:r>
          </a:p>
          <a:p>
            <a:pPr marL="0" indent="0">
              <a:buNone/>
            </a:pPr>
            <a:endParaRPr lang="de-DE" b="0" dirty="0"/>
          </a:p>
          <a:p>
            <a:pPr marL="0" indent="0">
              <a:buNone/>
            </a:pPr>
            <a:r>
              <a:rPr lang="de-DE" b="0" dirty="0"/>
              <a:t>65 Unternehmen und Institutionen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3422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2D4CE-EA59-39E6-438B-2505F276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steht sonst noch an?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A8BDE7-435D-4A19-917B-F9AED3796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02.12.2025 „Berufe in Uniform“ – Landespolizei, Bundespolizei, JVA, Bundeswehr, Feuerwehr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9A5A15-15E4-DD4A-535E-B95BD4E475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EF2DE-B34F-D030-EEC0-9DAB85D1D0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/>
              <a:t>Seite </a:t>
            </a:r>
            <a:fld id="{A8946A1F-0169-4AB6-AEFC-44545780F863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6" name="Picture 2" descr="http://d3d09w45rjt0o0.cloudfront.net/media_assets/366/landing_page1345042090.jpg?1345042090">
            <a:extLst>
              <a:ext uri="{FF2B5EF4-FFF2-40B4-BE49-F238E27FC236}">
                <a16:creationId xmlns:a16="http://schemas.microsoft.com/office/drawing/2014/main" id="{40ED8FDB-3451-8ECB-A086-BBDC1A8A2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6891" y="4249305"/>
            <a:ext cx="4327269" cy="1597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281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FC3A0726-183B-4A2C-A043-4946F9CEE0BF}"/>
              </a:ext>
            </a:extLst>
          </p:cNvPr>
          <p:cNvSpPr txBox="1">
            <a:spLocks/>
          </p:cNvSpPr>
          <p:nvPr/>
        </p:nvSpPr>
        <p:spPr>
          <a:xfrm>
            <a:off x="1731061" y="1495637"/>
            <a:ext cx="8563622" cy="4509697"/>
          </a:xfrm>
          <a:prstGeom prst="rect">
            <a:avLst/>
          </a:prstGeom>
        </p:spPr>
        <p:txBody>
          <a:bodyPr vert="horz" lIns="91103" tIns="45551" rIns="91103" bIns="45551" rtlCol="0">
            <a:noAutofit/>
          </a:bodyPr>
          <a:lstStyle>
            <a:lvl1pPr marL="455989" indent="-455989" algn="l" defTabSz="1219170" rtl="0" eaLnBrk="1" latinLnBrk="0" hangingPunct="1">
              <a:spcBef>
                <a:spcPts val="933"/>
              </a:spcBef>
              <a:spcAft>
                <a:spcPts val="0"/>
              </a:spcAft>
              <a:buClr>
                <a:srgbClr val="E2001A"/>
              </a:buClr>
              <a:buSzPct val="80000"/>
              <a:buFont typeface="Arial Black" panose="020B0A04020102020204" pitchFamily="34" charset="0"/>
              <a:buChar char="▬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63181" indent="-287993" algn="l" defTabSz="1219170" rtl="0" eaLnBrk="1" latinLnBrk="0" hangingPunct="1">
              <a:spcBef>
                <a:spcPts val="800"/>
              </a:spcBef>
              <a:spcAft>
                <a:spcPts val="67"/>
              </a:spcAft>
              <a:buFont typeface="Arial" panose="020B0604020202020204" pitchFamily="34" charset="0"/>
              <a:buChar char="•"/>
              <a:defRPr sz="2267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71968" indent="-287993" algn="l" defTabSz="1219170" rtl="0" eaLnBrk="1" latinLnBrk="0" hangingPunct="1">
              <a:spcBef>
                <a:spcPts val="800"/>
              </a:spcBef>
              <a:spcAft>
                <a:spcPts val="67"/>
              </a:spcAft>
              <a:buFont typeface="Arial" panose="020B0604020202020204" pitchFamily="34" charset="0"/>
              <a:buChar char="•"/>
              <a:defRPr sz="2267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99955" indent="-287993" algn="l" defTabSz="1219170" rtl="0" eaLnBrk="1" latinLnBrk="0" hangingPunct="1">
              <a:spcBef>
                <a:spcPts val="800"/>
              </a:spcBef>
              <a:spcAft>
                <a:spcPts val="67"/>
              </a:spcAft>
              <a:buFont typeface="Arial" panose="020B0604020202020204" pitchFamily="34" charset="0"/>
              <a:buChar char="•"/>
              <a:defRPr sz="2267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303942" indent="-287993" algn="l" defTabSz="1219170" rtl="0" eaLnBrk="1" latinLnBrk="0" hangingPunct="1">
              <a:spcBef>
                <a:spcPts val="800"/>
              </a:spcBef>
              <a:spcAft>
                <a:spcPts val="67"/>
              </a:spcAft>
              <a:buFont typeface="Arial" panose="020B0604020202020204" pitchFamily="34" charset="0"/>
              <a:buChar char="•"/>
              <a:defRPr sz="2267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1214659">
              <a:spcBef>
                <a:spcPts val="0"/>
              </a:spcBef>
              <a:spcAft>
                <a:spcPts val="697"/>
              </a:spcAft>
              <a:buClr>
                <a:srgbClr val="FF0000"/>
              </a:buClr>
              <a:buSzPct val="80000"/>
              <a:buNone/>
              <a:defRPr/>
            </a:pPr>
            <a:r>
              <a:rPr lang="de-DE" sz="3188" b="1" dirty="0">
                <a:solidFill>
                  <a:srgbClr val="000000"/>
                </a:solidFill>
                <a:latin typeface="Arial"/>
              </a:rPr>
              <a:t>Vielen Dank für Eure Aufmerksamkeit!</a:t>
            </a:r>
            <a:endParaRPr lang="de-DE" sz="2259" dirty="0">
              <a:solidFill>
                <a:srgbClr val="000000"/>
              </a:solidFill>
              <a:latin typeface="Arial"/>
            </a:endParaRPr>
          </a:p>
          <a:p>
            <a:pPr marL="0" lvl="1" indent="0" algn="ctr" defTabSz="1214659">
              <a:spcBef>
                <a:spcPts val="0"/>
              </a:spcBef>
              <a:spcAft>
                <a:spcPts val="697"/>
              </a:spcAft>
              <a:buClr>
                <a:srgbClr val="FF0000"/>
              </a:buClr>
              <a:buSzPct val="80000"/>
              <a:buNone/>
              <a:defRPr/>
            </a:pPr>
            <a:r>
              <a:rPr lang="de-DE" sz="2259" dirty="0">
                <a:solidFill>
                  <a:srgbClr val="000000"/>
                </a:solidFill>
                <a:latin typeface="Arial"/>
              </a:rPr>
              <a:t>Für </a:t>
            </a:r>
            <a:r>
              <a:rPr lang="de-DE" sz="2259" b="1" dirty="0">
                <a:solidFill>
                  <a:srgbClr val="C00000"/>
                </a:solidFill>
                <a:latin typeface="Arial"/>
              </a:rPr>
              <a:t>Fragen, Anregungen und Feedback</a:t>
            </a:r>
            <a:r>
              <a:rPr lang="de-DE" sz="2259" dirty="0">
                <a:solidFill>
                  <a:srgbClr val="000000"/>
                </a:solidFill>
                <a:latin typeface="Arial"/>
              </a:rPr>
              <a:t> stehe ich Euch gerne zur Verfügung.</a:t>
            </a:r>
          </a:p>
          <a:p>
            <a:pPr marL="454302" indent="-454302" defTabSz="1214659">
              <a:spcBef>
                <a:spcPts val="930"/>
              </a:spcBef>
              <a:defRPr/>
            </a:pPr>
            <a:endParaRPr lang="de-DE" sz="2657" dirty="0">
              <a:solidFill>
                <a:srgbClr val="000000"/>
              </a:solidFill>
            </a:endParaRPr>
          </a:p>
        </p:txBody>
      </p:sp>
      <p:pic>
        <p:nvPicPr>
          <p:cNvPr id="8" name="Grafik 7" descr="Kundenbewertung">
            <a:extLst>
              <a:ext uri="{FF2B5EF4-FFF2-40B4-BE49-F238E27FC236}">
                <a16:creationId xmlns:a16="http://schemas.microsoft.com/office/drawing/2014/main" id="{3D21A4E1-7EBB-40B0-8A1C-B9FAC0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7779" y="3973241"/>
            <a:ext cx="2129314" cy="2129314"/>
          </a:xfrm>
          <a:prstGeom prst="rect">
            <a:avLst/>
          </a:prstGeom>
        </p:spPr>
      </p:pic>
      <p:pic>
        <p:nvPicPr>
          <p:cNvPr id="9" name="Grafik 8" descr="Fragen">
            <a:extLst>
              <a:ext uri="{FF2B5EF4-FFF2-40B4-BE49-F238E27FC236}">
                <a16:creationId xmlns:a16="http://schemas.microsoft.com/office/drawing/2014/main" id="{F1AC3D45-8BB5-46A1-9025-2A7301C42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2127" y="3313056"/>
            <a:ext cx="1395955" cy="1395955"/>
          </a:xfrm>
          <a:prstGeom prst="rect">
            <a:avLst/>
          </a:prstGeom>
        </p:spPr>
      </p:pic>
      <p:pic>
        <p:nvPicPr>
          <p:cNvPr id="10" name="Grafik 9" descr="Chat">
            <a:extLst>
              <a:ext uri="{FF2B5EF4-FFF2-40B4-BE49-F238E27FC236}">
                <a16:creationId xmlns:a16="http://schemas.microsoft.com/office/drawing/2014/main" id="{9E69F586-393F-497A-A674-F4AE484C9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8163" y="3456608"/>
            <a:ext cx="1298584" cy="129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38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SIGN" val="Inhaltsfolien"/>
  <p:tag name="LAYOUT" val="Inhaltsfolie Botschaf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SIGN" val="Inhaltsfolien"/>
  <p:tag name="LAYOUT" val="Inhaltsfolie Botschaft"/>
</p:tagLst>
</file>

<file path=ppt/theme/theme1.xml><?xml version="1.0" encoding="utf-8"?>
<a:theme xmlns:a="http://schemas.openxmlformats.org/drawingml/2006/main" name="Standard">
  <a:themeElements>
    <a:clrScheme name="Bundesagentur">
      <a:dk1>
        <a:srgbClr val="000000"/>
      </a:dk1>
      <a:lt1>
        <a:sysClr val="window" lastClr="FFFFFF"/>
      </a:lt1>
      <a:dk2>
        <a:srgbClr val="E2001A"/>
      </a:dk2>
      <a:lt2>
        <a:srgbClr val="D8D8D8"/>
      </a:lt2>
      <a:accent1>
        <a:srgbClr val="E2001A"/>
      </a:accent1>
      <a:accent2>
        <a:srgbClr val="464646"/>
      </a:accent2>
      <a:accent3>
        <a:srgbClr val="FF3B52"/>
      </a:accent3>
      <a:accent4>
        <a:srgbClr val="646464"/>
      </a:accent4>
      <a:accent5>
        <a:srgbClr val="FFA3AE"/>
      </a:accent5>
      <a:accent6>
        <a:srgbClr val="A5A5A5"/>
      </a:accent6>
      <a:hlink>
        <a:srgbClr val="003C78"/>
      </a:hlink>
      <a:folHlink>
        <a:srgbClr val="7D7D7D"/>
      </a:folHlink>
    </a:clrScheme>
    <a:fontScheme name="Bundesagentu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uales Studium.potx" id="{A0BD9F5A-0C24-49DC-BE3D-54820217448B}" vid="{D64D0EBD-7890-48D2-92E1-F882E4AEAAA1}"/>
    </a:ext>
  </a:extLst>
</a:theme>
</file>

<file path=ppt/theme/theme2.xml><?xml version="1.0" encoding="utf-8"?>
<a:theme xmlns:a="http://schemas.openxmlformats.org/drawingml/2006/main" name="1_Standard">
  <a:themeElements>
    <a:clrScheme name="Bundesagentur">
      <a:dk1>
        <a:srgbClr val="000000"/>
      </a:dk1>
      <a:lt1>
        <a:sysClr val="window" lastClr="FFFFFF"/>
      </a:lt1>
      <a:dk2>
        <a:srgbClr val="E2001A"/>
      </a:dk2>
      <a:lt2>
        <a:srgbClr val="D8D8D8"/>
      </a:lt2>
      <a:accent1>
        <a:srgbClr val="E2001A"/>
      </a:accent1>
      <a:accent2>
        <a:srgbClr val="464646"/>
      </a:accent2>
      <a:accent3>
        <a:srgbClr val="FF3B52"/>
      </a:accent3>
      <a:accent4>
        <a:srgbClr val="646464"/>
      </a:accent4>
      <a:accent5>
        <a:srgbClr val="FFA3AE"/>
      </a:accent5>
      <a:accent6>
        <a:srgbClr val="A5A5A5"/>
      </a:accent6>
      <a:hlink>
        <a:srgbClr val="003C78"/>
      </a:hlink>
      <a:folHlink>
        <a:srgbClr val="7D7D7D"/>
      </a:folHlink>
    </a:clrScheme>
    <a:fontScheme name="Bundesagentu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A031520_PPT16-9_Master_RZ-02.potx" id="{BEB17586-C851-42D5-8704-E4B61B28F92F}" vid="{CA0D0814-E285-45DC-B5F2-B5BE4DB81ACB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Breitbild</PresentationFormat>
  <Paragraphs>258</Paragraphs>
  <Slides>20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Aptos</vt:lpstr>
      <vt:lpstr>Arial</vt:lpstr>
      <vt:lpstr>Arial Black</vt:lpstr>
      <vt:lpstr>Calibri</vt:lpstr>
      <vt:lpstr>interstate</vt:lpstr>
      <vt:lpstr>Wingdings</vt:lpstr>
      <vt:lpstr>Standard</vt:lpstr>
      <vt:lpstr>1_Standard</vt:lpstr>
      <vt:lpstr>Herzlich Willkommen!</vt:lpstr>
      <vt:lpstr>  </vt:lpstr>
      <vt:lpstr>Berufsberatung</vt:lpstr>
      <vt:lpstr> Weißt du schon, was du nach dem Abi machen möchtest? </vt:lpstr>
      <vt:lpstr>PowerPoint-Präsentation</vt:lpstr>
      <vt:lpstr> </vt:lpstr>
      <vt:lpstr> Der Berufswahlprozess</vt:lpstr>
      <vt:lpstr>Berufenet</vt:lpstr>
      <vt:lpstr>Berufsfelder im Berufenet</vt:lpstr>
      <vt:lpstr>Jobsuche</vt:lpstr>
      <vt:lpstr>Schulabschlüsse + berufliche Qualifizierungswege</vt:lpstr>
      <vt:lpstr>Studium – Was ändert sich?</vt:lpstr>
      <vt:lpstr>PowerPoint-Präsentation</vt:lpstr>
      <vt:lpstr>Zulassungsbeschränkungen</vt:lpstr>
      <vt:lpstr>PowerPoint-Präsentation</vt:lpstr>
      <vt:lpstr>PowerPoint-Präsentation</vt:lpstr>
      <vt:lpstr>PowerPoint-Präsentation</vt:lpstr>
      <vt:lpstr>Delbrücker Ausbildungsmesse </vt:lpstr>
      <vt:lpstr>Was steht sonst noch an?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Thöne Eileen</dc:creator>
  <cp:lastModifiedBy>Thöne Eileen</cp:lastModifiedBy>
  <cp:revision>2</cp:revision>
  <dcterms:created xsi:type="dcterms:W3CDTF">2025-11-10T15:31:52Z</dcterms:created>
  <dcterms:modified xsi:type="dcterms:W3CDTF">2025-11-10T16:07:45Z</dcterms:modified>
</cp:coreProperties>
</file>